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ags/tag1.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7" r:id="rId2"/>
    <p:sldMasterId id="2147483722" r:id="rId3"/>
    <p:sldMasterId id="2147483728" r:id="rId4"/>
  </p:sldMasterIdLst>
  <p:notesMasterIdLst>
    <p:notesMasterId r:id="rId62"/>
  </p:notesMasterIdLst>
  <p:handoutMasterIdLst>
    <p:handoutMasterId r:id="rId63"/>
  </p:handoutMasterIdLst>
  <p:sldIdLst>
    <p:sldId id="5953" r:id="rId5"/>
    <p:sldId id="5954" r:id="rId6"/>
    <p:sldId id="5955" r:id="rId7"/>
    <p:sldId id="5795" r:id="rId8"/>
    <p:sldId id="1306" r:id="rId9"/>
    <p:sldId id="5854" r:id="rId10"/>
    <p:sldId id="5855" r:id="rId11"/>
    <p:sldId id="5856" r:id="rId12"/>
    <p:sldId id="5857" r:id="rId13"/>
    <p:sldId id="5858" r:id="rId14"/>
    <p:sldId id="5859" r:id="rId15"/>
    <p:sldId id="5860" r:id="rId16"/>
    <p:sldId id="5861" r:id="rId17"/>
    <p:sldId id="5862" r:id="rId18"/>
    <p:sldId id="5866" r:id="rId19"/>
    <p:sldId id="5863" r:id="rId20"/>
    <p:sldId id="5864" r:id="rId21"/>
    <p:sldId id="5867" r:id="rId22"/>
    <p:sldId id="5956" r:id="rId23"/>
    <p:sldId id="5893" r:id="rId24"/>
    <p:sldId id="5471" r:id="rId25"/>
    <p:sldId id="5849" r:id="rId26"/>
    <p:sldId id="5851" r:id="rId27"/>
    <p:sldId id="5852" r:id="rId28"/>
    <p:sldId id="5853" r:id="rId29"/>
    <p:sldId id="5946" r:id="rId30"/>
    <p:sldId id="5952" r:id="rId31"/>
    <p:sldId id="5894" r:id="rId32"/>
    <p:sldId id="5892" r:id="rId33"/>
    <p:sldId id="5957" r:id="rId34"/>
    <p:sldId id="5868" r:id="rId35"/>
    <p:sldId id="5918" r:id="rId36"/>
    <p:sldId id="5919" r:id="rId37"/>
    <p:sldId id="5930" r:id="rId38"/>
    <p:sldId id="5897" r:id="rId39"/>
    <p:sldId id="5903" r:id="rId40"/>
    <p:sldId id="5902" r:id="rId41"/>
    <p:sldId id="5948" r:id="rId42"/>
    <p:sldId id="5949" r:id="rId43"/>
    <p:sldId id="5944" r:id="rId44"/>
    <p:sldId id="5951" r:id="rId45"/>
    <p:sldId id="5921" r:id="rId46"/>
    <p:sldId id="5950" r:id="rId47"/>
    <p:sldId id="5869" r:id="rId48"/>
    <p:sldId id="5928" r:id="rId49"/>
    <p:sldId id="5914" r:id="rId50"/>
    <p:sldId id="5941" r:id="rId51"/>
    <p:sldId id="5927" r:id="rId52"/>
    <p:sldId id="5958" r:id="rId53"/>
    <p:sldId id="5884" r:id="rId54"/>
    <p:sldId id="5885" r:id="rId55"/>
    <p:sldId id="5886" r:id="rId56"/>
    <p:sldId id="5887" r:id="rId57"/>
    <p:sldId id="5888" r:id="rId58"/>
    <p:sldId id="5889" r:id="rId59"/>
    <p:sldId id="5890" r:id="rId60"/>
    <p:sldId id="5959" r:id="rId61"/>
  </p:sldIdLst>
  <p:sldSz cx="12192000" cy="6858000"/>
  <p:notesSz cx="6858000" cy="9144000"/>
  <p:embeddedFontLst>
    <p:embeddedFont>
      <p:font typeface="Impact" panose="020B0806030902050204" pitchFamily="34" charset="0"/>
      <p:regular r:id="rId64"/>
    </p:embeddedFont>
    <p:embeddedFont>
      <p:font typeface="微软雅黑" panose="020B0503020204020204" pitchFamily="34" charset="-122"/>
      <p:regular r:id="rId65"/>
      <p:bold r:id="rId6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8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2"/>
  <p:cmAuthor id="2" name="光启" initials="光" lastIdx="1" clrIdx="0"/>
  <p:cmAuthor id="3" name="微软用户" initials="微"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0C0"/>
    <a:srgbClr val="FFFFFF"/>
    <a:srgbClr val="9DC3E6"/>
    <a:srgbClr val="DCE6F2"/>
    <a:srgbClr val="5B9BD5"/>
    <a:srgbClr val="0081C8"/>
    <a:srgbClr val="EAEFF7"/>
    <a:srgbClr val="A8CEEA"/>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60" autoAdjust="0"/>
    <p:restoredTop sz="95090" autoAdjust="0"/>
  </p:normalViewPr>
  <p:slideViewPr>
    <p:cSldViewPr snapToGrid="0" showGuides="1">
      <p:cViewPr varScale="1">
        <p:scale>
          <a:sx n="79" d="100"/>
          <a:sy n="79" d="100"/>
        </p:scale>
        <p:origin x="360" y="77"/>
      </p:cViewPr>
      <p:guideLst>
        <p:guide orient="horz" pos="2159"/>
        <p:guide pos="3832"/>
      </p:guideLst>
    </p:cSldViewPr>
  </p:slideViewPr>
  <p:outlineViewPr>
    <p:cViewPr>
      <p:scale>
        <a:sx n="33" d="100"/>
        <a:sy n="33" d="100"/>
      </p:scale>
      <p:origin x="0" y="0"/>
    </p:cViewPr>
  </p:outlineViewPr>
  <p:notesTextViewPr>
    <p:cViewPr>
      <p:scale>
        <a:sx n="1" d="1"/>
        <a:sy n="1" d="1"/>
      </p:scale>
      <p:origin x="0" y="0"/>
    </p:cViewPr>
  </p:notesTextViewPr>
  <p:sorterViewPr>
    <p:cViewPr>
      <p:scale>
        <a:sx n="25" d="100"/>
        <a:sy n="25" d="100"/>
      </p:scale>
      <p:origin x="0" y="0"/>
    </p:cViewPr>
  </p:sorterViewPr>
  <p:notesViewPr>
    <p:cSldViewPr snapToGrid="0">
      <p:cViewPr varScale="1">
        <p:scale>
          <a:sx n="52" d="100"/>
          <a:sy n="52" d="100"/>
        </p:scale>
        <p:origin x="2680" y="6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handoutMaster" Target="handoutMasters/handoutMaster1.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3.fntdata"/><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1.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oleObject" Target="file:///D:\&#23433;&#20840;&#22521;&#35757;\&#20154;&#21147;&#22521;&#35757;&#35838;&#20214;\&#21592;&#24037;&#39184;&#21381;&#21416;&#24072;&#22521;&#35757;&#35838;&#20214;\&#32479;&#35745;&#25968;&#2545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24037;&#20316;&#31807;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tLst>
              <c:ext xmlns:c16="http://schemas.microsoft.com/office/drawing/2014/chart" uri="{C3380CC4-5D6E-409C-BE32-E72D297353CC}">
                <c16:uniqueId val="{00000000-92E7-459E-A9C6-2979178019AC}"/>
              </c:ext>
            </c:extLst>
          </c:dPt>
          <c:dPt>
            <c:idx val="1"/>
            <c:bubble3D val="0"/>
            <c:extLst>
              <c:ext xmlns:c16="http://schemas.microsoft.com/office/drawing/2014/chart" uri="{C3380CC4-5D6E-409C-BE32-E72D297353CC}">
                <c16:uniqueId val="{00000001-92E7-459E-A9C6-2979178019AC}"/>
              </c:ext>
            </c:extLst>
          </c:dPt>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endParaRPr lang="zh-CN"/>
              </a:p>
            </c:txPr>
            <c:dLblPos val="bestFit"/>
            <c:showLegendKey val="0"/>
            <c:showVal val="1"/>
            <c:showCatName val="0"/>
            <c:showSerName val="0"/>
            <c:showPercent val="1"/>
            <c:showBubbleSize val="0"/>
            <c:showLeaderLines val="1"/>
            <c:extLst>
              <c:ext xmlns:c15="http://schemas.microsoft.com/office/drawing/2012/chart" uri="{CE6537A1-D6FC-4f65-9D91-7224C49458BB}"/>
            </c:extLst>
          </c:dLbls>
          <c:cat>
            <c:strRef>
              <c:f>Sheet1!$E$8:$F$8</c:f>
              <c:strCache>
                <c:ptCount val="2"/>
                <c:pt idx="0">
                  <c:v>操作不当</c:v>
                </c:pt>
                <c:pt idx="1">
                  <c:v>排油烟设备故障</c:v>
                </c:pt>
              </c:strCache>
            </c:strRef>
          </c:cat>
          <c:val>
            <c:numRef>
              <c:f>Sheet1!$E$9:$F$9</c:f>
              <c:numCache>
                <c:formatCode>General</c:formatCode>
                <c:ptCount val="2"/>
                <c:pt idx="0">
                  <c:v>18</c:v>
                </c:pt>
                <c:pt idx="1">
                  <c:v>4</c:v>
                </c:pt>
              </c:numCache>
            </c:numRef>
          </c:val>
          <c:extLst>
            <c:ext xmlns:c16="http://schemas.microsoft.com/office/drawing/2014/chart" uri="{C3380CC4-5D6E-409C-BE32-E72D297353CC}">
              <c16:uniqueId val="{00000002-92E7-459E-A9C6-2979178019AC}"/>
            </c:ext>
          </c:extLst>
        </c:ser>
        <c:dLbls>
          <c:showLegendKey val="0"/>
          <c:showVal val="0"/>
          <c:showCatName val="0"/>
          <c:showSerName val="0"/>
          <c:showPercent val="0"/>
          <c:showBubbleSize val="0"/>
          <c:showLeaderLines val="1"/>
        </c:dLbls>
        <c:firstSliceAng val="0"/>
      </c:pieChart>
    </c:plotArea>
    <c:legend>
      <c:legendPos val="b"/>
      <c:layout>
        <c:manualLayout>
          <c:xMode val="edge"/>
          <c:yMode val="edge"/>
          <c:x val="0.22044378864894701"/>
          <c:y val="0.84416342957130397"/>
          <c:w val="0.59737132180717201"/>
          <c:h val="7.5836570428696404E-2"/>
        </c:manualLayout>
      </c:layout>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showDLblsOverMax val="0"/>
    <c:extLst>
      <c:ext uri="{0b15fc19-7d7d-44ad-8c2d-2c3a37ce22c3}">
        <chartProps xmlns="https://web.wps.cn/et/2018/main" chartId="{20d73fa6-b680-4bbd-b352-76aa15c3a31a}"/>
      </c:ext>
    </c:extLst>
  </c:chart>
  <c:spPr>
    <a:ln>
      <a:solidFill>
        <a:schemeClr val="accent1"/>
      </a:solidFill>
    </a:ln>
  </c:spPr>
  <c:txPr>
    <a:bodyPr/>
    <a:lstStyle/>
    <a:p>
      <a:pPr>
        <a:defRPr lang="zh-CN"/>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tLst>
              <c:ext xmlns:c16="http://schemas.microsoft.com/office/drawing/2014/chart" uri="{C3380CC4-5D6E-409C-BE32-E72D297353CC}">
                <c16:uniqueId val="{00000000-76DC-4BA8-9C30-22D0AC71A6FC}"/>
              </c:ext>
            </c:extLst>
          </c:dPt>
          <c:dPt>
            <c:idx val="1"/>
            <c:bubble3D val="0"/>
            <c:extLst>
              <c:ext xmlns:c16="http://schemas.microsoft.com/office/drawing/2014/chart" uri="{C3380CC4-5D6E-409C-BE32-E72D297353CC}">
                <c16:uniqueId val="{00000001-76DC-4BA8-9C30-22D0AC71A6FC}"/>
              </c:ext>
            </c:extLst>
          </c:dPt>
          <c:dPt>
            <c:idx val="2"/>
            <c:bubble3D val="0"/>
            <c:extLst>
              <c:ext xmlns:c16="http://schemas.microsoft.com/office/drawing/2014/chart" uri="{C3380CC4-5D6E-409C-BE32-E72D297353CC}">
                <c16:uniqueId val="{00000002-76DC-4BA8-9C30-22D0AC71A6FC}"/>
              </c:ext>
            </c:extLst>
          </c:dPt>
          <c:dPt>
            <c:idx val="3"/>
            <c:bubble3D val="0"/>
            <c:extLst>
              <c:ext xmlns:c16="http://schemas.microsoft.com/office/drawing/2014/chart" uri="{C3380CC4-5D6E-409C-BE32-E72D297353CC}">
                <c16:uniqueId val="{00000003-76DC-4BA8-9C30-22D0AC71A6FC}"/>
              </c:ext>
            </c:extLst>
          </c:dPt>
          <c:dPt>
            <c:idx val="4"/>
            <c:bubble3D val="0"/>
            <c:extLst>
              <c:ext xmlns:c16="http://schemas.microsoft.com/office/drawing/2014/chart" uri="{C3380CC4-5D6E-409C-BE32-E72D297353CC}">
                <c16:uniqueId val="{00000004-76DC-4BA8-9C30-22D0AC71A6FC}"/>
              </c:ext>
            </c:extLst>
          </c:dPt>
          <c:dLbls>
            <c:spPr>
              <a:noFill/>
              <a:ln>
                <a:noFill/>
              </a:ln>
              <a:effectLst/>
            </c:spPr>
            <c:txPr>
              <a:bodyPr rot="0" spcFirstLastPara="0" vertOverflow="ellipsis" vert="horz" wrap="square" lIns="38100" tIns="19050" rIns="38100" bIns="19050" anchor="ctr" anchorCtr="1"/>
              <a:lstStyle/>
              <a:p>
                <a:pPr>
                  <a:defRPr lang="zh-CN" sz="1400" b="1" i="0" u="none" strike="noStrike" kern="1200" baseline="0">
                    <a:solidFill>
                      <a:srgbClr val="FF0000"/>
                    </a:solidFill>
                    <a:latin typeface="+mn-lt"/>
                    <a:ea typeface="+mn-ea"/>
                    <a:cs typeface="+mn-cs"/>
                  </a:defRPr>
                </a:pPr>
                <a:endParaRPr lang="zh-CN"/>
              </a:p>
            </c:txPr>
            <c:dLblPos val="outEnd"/>
            <c:showLegendKey val="0"/>
            <c:showVal val="0"/>
            <c:showCatName val="0"/>
            <c:showSerName val="0"/>
            <c:showPercent val="1"/>
            <c:showBubbleSize val="0"/>
            <c:showLeaderLines val="1"/>
            <c:extLst>
              <c:ext xmlns:c15="http://schemas.microsoft.com/office/drawing/2012/chart" uri="{CE6537A1-D6FC-4f65-9D91-7224C49458BB}"/>
            </c:extLst>
          </c:dLbls>
          <c:cat>
            <c:strRef>
              <c:f>Sheet1!$M$15:$M$19</c:f>
              <c:strCache>
                <c:ptCount val="5"/>
                <c:pt idx="0">
                  <c:v>电气火情</c:v>
                </c:pt>
                <c:pt idx="1">
                  <c:v>厨房火情</c:v>
                </c:pt>
                <c:pt idx="2">
                  <c:v>吸烟火情</c:v>
                </c:pt>
                <c:pt idx="3">
                  <c:v>动火作业</c:v>
                </c:pt>
                <c:pt idx="4">
                  <c:v>其他火情</c:v>
                </c:pt>
              </c:strCache>
            </c:strRef>
          </c:cat>
          <c:val>
            <c:numRef>
              <c:f>Sheet1!$N$15:$N$19</c:f>
              <c:numCache>
                <c:formatCode>General</c:formatCode>
                <c:ptCount val="5"/>
                <c:pt idx="0">
                  <c:v>29</c:v>
                </c:pt>
                <c:pt idx="1">
                  <c:v>22</c:v>
                </c:pt>
                <c:pt idx="2">
                  <c:v>6</c:v>
                </c:pt>
                <c:pt idx="3">
                  <c:v>3</c:v>
                </c:pt>
                <c:pt idx="4">
                  <c:v>3</c:v>
                </c:pt>
              </c:numCache>
            </c:numRef>
          </c:val>
          <c:extLst>
            <c:ext xmlns:c16="http://schemas.microsoft.com/office/drawing/2014/chart" uri="{C3380CC4-5D6E-409C-BE32-E72D297353CC}">
              <c16:uniqueId val="{00000005-76DC-4BA8-9C30-22D0AC71A6FC}"/>
            </c:ext>
          </c:extLst>
        </c:ser>
        <c:dLbls>
          <c:showLegendKey val="0"/>
          <c:showVal val="0"/>
          <c:showCatName val="0"/>
          <c:showSerName val="0"/>
          <c:showPercent val="0"/>
          <c:showBubbleSize val="0"/>
          <c:showLeaderLines val="1"/>
        </c:dLbls>
        <c:firstSliceAng val="0"/>
      </c:pieChart>
    </c:plotArea>
    <c:legend>
      <c:legendPos val="b"/>
      <c:overlay val="0"/>
      <c:txPr>
        <a:bodyPr rot="0" spcFirstLastPara="0" vertOverflow="ellipsis" vert="horz" wrap="square" anchor="ctr" anchorCtr="1"/>
        <a:lstStyle/>
        <a:p>
          <a:pPr>
            <a:defRPr lang="zh-CN" sz="11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extLst>
      <c:ext uri="{0b15fc19-7d7d-44ad-8c2d-2c3a37ce22c3}">
        <chartProps xmlns="https://web.wps.cn/et/2018/main" chartId="{483f2370-4281-4bc0-9da7-2e31ddd3ee24}"/>
      </c:ext>
    </c:extLst>
  </c:chart>
  <c:spPr>
    <a:ln>
      <a:solidFill>
        <a:schemeClr val="accent1"/>
      </a:solidFill>
    </a:ln>
  </c:spPr>
  <c:txPr>
    <a:bodyPr/>
    <a:lstStyle/>
    <a:p>
      <a:pPr>
        <a:defRPr lang="zh-CN"/>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DDBEE5-1F49-4E21-AA75-C1EB99554DBB}" type="datetimeFigureOut">
              <a:rPr lang="zh-CN" altLang="en-US" smtClean="0"/>
              <a:t>2025/7/12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DDF900-46A4-4B55-A06F-548409280FC6}"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07A637-8712-4E20-957A-998EEAA86395}" type="datetimeFigureOut">
              <a:rPr lang="zh-CN" altLang="en-US" smtClean="0"/>
              <a:t>2025/7/12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03211-B18B-477D-A05F-14E4BC87236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p:cNvSpPr>
          <p:nvPr>
            <p:ph type="sldImg"/>
          </p:nvPr>
        </p:nvSpPr>
        <p:spPr/>
      </p:sp>
      <p:sp>
        <p:nvSpPr>
          <p:cNvPr id="27650" name="备注占位符 2"/>
          <p:cNvSpPr>
            <a:spLocks noGrp="1"/>
          </p:cNvSpPr>
          <p:nvPr>
            <p:ph type="body"/>
          </p:nvPr>
        </p:nvSpPr>
        <p:spPr>
          <a:xfrm>
            <a:off x="0" y="0"/>
            <a:ext cx="0" cy="0"/>
          </a:xfrm>
          <a:prstGeom prst="rect">
            <a:avLst/>
          </a:prstGeom>
          <a:noFill/>
          <a:ln w="9525">
            <a:noFill/>
          </a:ln>
        </p:spPr>
        <p:txBody>
          <a:bodyPr wrap="square" lIns="91440" tIns="45720" rIns="91440" bIns="45720" anchor="ctr" anchorCtr="0"/>
          <a:lstStyle/>
          <a:p>
            <a:pPr lvl="0"/>
            <a:endParaRPr lang="zh-CN" altLang="en-US" dirty="0"/>
          </a:p>
        </p:txBody>
      </p:sp>
      <p:sp>
        <p:nvSpPr>
          <p:cNvPr id="27651"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1</a:t>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73100" y="4748213"/>
            <a:ext cx="5389563" cy="3884612"/>
          </a:xfrm>
          <a:prstGeom prst="rect">
            <a:avLst/>
          </a:prstGeom>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73100" y="4748213"/>
            <a:ext cx="5389563" cy="3884612"/>
          </a:xfrm>
          <a:prstGeom prst="rect">
            <a:avLst/>
          </a:prstGeom>
        </p:spPr>
        <p:txBody>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73100" y="4748213"/>
            <a:ext cx="5389563" cy="3884612"/>
          </a:xfrm>
          <a:prstGeom prst="rect">
            <a:avLst/>
          </a:prstGeom>
        </p:spPr>
        <p:txBody>
          <a:bodyPr/>
          <a:lstStyle/>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73100" y="4748213"/>
            <a:ext cx="5389563" cy="3884612"/>
          </a:xfrm>
          <a:prstGeom prst="rect">
            <a:avLst/>
          </a:prstGeom>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73100" y="4748213"/>
            <a:ext cx="5389563" cy="3884612"/>
          </a:xfrm>
          <a:prstGeom prst="rect">
            <a:avLst/>
          </a:prstGeom>
        </p:spPr>
        <p:txBody>
          <a:bodyPr/>
          <a:lstStyle/>
          <a:p>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73100" y="4748213"/>
            <a:ext cx="5389563" cy="3884612"/>
          </a:xfrm>
          <a:prstGeom prst="rect">
            <a:avLst/>
          </a:prstGeom>
        </p:spPr>
        <p:txBody>
          <a:bodyPr/>
          <a:lstStyle/>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73100" y="4748213"/>
            <a:ext cx="5389563" cy="3884612"/>
          </a:xfrm>
          <a:prstGeom prst="rect">
            <a:avLst/>
          </a:prstGeom>
        </p:spPr>
        <p:txBody>
          <a:bodyPr/>
          <a:lstStyle/>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73E2B03-F82F-479B-82B3-A7B1D4B7EBC9}" type="slidenum">
              <a:rPr lang="en-US" altLang="zh-CN" smtClean="0"/>
              <a:t>51</a:t>
            </a:fld>
            <a:endParaRPr lang="en-US" altLang="zh-CN"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73E2B03-F82F-479B-82B3-A7B1D4B7EBC9}" type="slidenum">
              <a:rPr lang="en-US" altLang="zh-CN" smtClean="0"/>
              <a:t>52</a:t>
            </a:fld>
            <a:endParaRPr lang="en-US" altLang="zh-CN"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73E2B03-F82F-479B-82B3-A7B1D4B7EBC9}" type="slidenum">
              <a:rPr lang="en-US" altLang="zh-CN" smtClean="0"/>
              <a:t>53</a:t>
            </a:fld>
            <a:endParaRPr lang="en-US" altLang="zh-CN"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73E2B03-F82F-479B-82B3-A7B1D4B7EBC9}" type="slidenum">
              <a:rPr lang="en-US" altLang="zh-CN" smtClean="0"/>
              <a:t>54</a:t>
            </a:fld>
            <a:endParaRPr lang="en-US" altLang="zh-CN"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73E2B03-F82F-479B-82B3-A7B1D4B7EBC9}" type="slidenum">
              <a:rPr lang="en-US" altLang="zh-CN" smtClean="0"/>
              <a:t>55</a:t>
            </a:fld>
            <a:endParaRPr lang="en-US" altLang="zh-CN"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73E2B03-F82F-479B-82B3-A7B1D4B7EBC9}" type="slidenum">
              <a:rPr lang="en-US" altLang="zh-CN" smtClean="0"/>
              <a:t>56</a:t>
            </a:fld>
            <a:endParaRPr lang="en-US" altLang="zh-CN"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p:cNvSpPr>
          <p:nvPr>
            <p:ph type="sldImg"/>
          </p:nvPr>
        </p:nvSpPr>
        <p:spPr/>
      </p:sp>
      <p:sp>
        <p:nvSpPr>
          <p:cNvPr id="27650" name="备注占位符 2"/>
          <p:cNvSpPr>
            <a:spLocks noGrp="1"/>
          </p:cNvSpPr>
          <p:nvPr>
            <p:ph type="body"/>
          </p:nvPr>
        </p:nvSpPr>
        <p:spPr>
          <a:xfrm>
            <a:off x="0" y="0"/>
            <a:ext cx="0" cy="0"/>
          </a:xfrm>
          <a:prstGeom prst="rect">
            <a:avLst/>
          </a:prstGeom>
          <a:noFill/>
          <a:ln w="9525">
            <a:noFill/>
          </a:ln>
        </p:spPr>
        <p:txBody>
          <a:bodyPr wrap="square" lIns="91440" tIns="45720" rIns="91440" bIns="45720" anchor="ctr" anchorCtr="0"/>
          <a:lstStyle/>
          <a:p>
            <a:pPr lvl="0"/>
            <a:endParaRPr lang="zh-CN" altLang="en-US" dirty="0"/>
          </a:p>
        </p:txBody>
      </p:sp>
      <p:sp>
        <p:nvSpPr>
          <p:cNvPr id="27651"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t>57</a:t>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73100" y="4748213"/>
            <a:ext cx="5389563" cy="3884612"/>
          </a:xfrm>
          <a:prstGeom prst="rect">
            <a:avLst/>
          </a:prstGeom>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73100" y="4748213"/>
            <a:ext cx="5389563" cy="3884612"/>
          </a:xfrm>
          <a:prstGeom prst="rect">
            <a:avLst/>
          </a:prstGeom>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73100" y="4748213"/>
            <a:ext cx="5389563" cy="3884612"/>
          </a:xfrm>
          <a:prstGeom prst="rect">
            <a:avLst/>
          </a:prstGeom>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73100" y="4748213"/>
            <a:ext cx="5389563" cy="3884612"/>
          </a:xfrm>
          <a:prstGeom prst="rect">
            <a:avLst/>
          </a:prstGeom>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73100" y="4748213"/>
            <a:ext cx="5389563" cy="3884612"/>
          </a:xfrm>
          <a:prstGeom prst="rect">
            <a:avLst/>
          </a:prstGeom>
        </p:spPr>
        <p:txBody>
          <a:bodyPr/>
          <a:lstStyle/>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73100" y="4748213"/>
            <a:ext cx="5389563" cy="3884612"/>
          </a:xfrm>
          <a:prstGeom prst="rect">
            <a:avLst/>
          </a:prstGeom>
        </p:spPr>
        <p:txBody>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73100" y="4748213"/>
            <a:ext cx="5389563" cy="3884612"/>
          </a:xfrm>
          <a:prstGeom prst="rect">
            <a:avLst/>
          </a:prstGeom>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jpeg"/><Relationship Id="rId5" Type="http://schemas.openxmlformats.org/officeDocument/2006/relationships/slideMaster" Target="../slideMasters/slideMaster3.xml"/><Relationship Id="rId4" Type="http://schemas.openxmlformats.org/officeDocument/2006/relationships/tags" Target="../tags/tag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jpeg"/><Relationship Id="rId5" Type="http://schemas.openxmlformats.org/officeDocument/2006/relationships/slideMaster" Target="../slideMasters/slideMaster4.xml"/><Relationship Id="rId4" Type="http://schemas.openxmlformats.org/officeDocument/2006/relationships/tags" Target="../tags/tag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A6674CB-279F-4343-87B3-C6564F6A410E}" type="datetimeFigureOut">
              <a:rPr lang="zh-CN" altLang="en-US" smtClean="0"/>
              <a:t>2025/7/12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CF2EFF-09CD-49C1-A044-CFAFE6B5079E}"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6674CB-279F-4343-87B3-C6564F6A410E}" type="datetimeFigureOut">
              <a:rPr lang="zh-CN" altLang="en-US" smtClean="0"/>
              <a:t>2025/7/12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CF2EFF-09CD-49C1-A044-CFAFE6B5079E}"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6674CB-279F-4343-87B3-C6564F6A410E}" type="datetimeFigureOut">
              <a:rPr lang="zh-CN" altLang="en-US" smtClean="0"/>
              <a:t>2025/7/12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CF2EFF-09CD-49C1-A044-CFAFE6B5079E}"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custDataLst>
              <p:tags r:id="rId1"/>
            </p:custDataLst>
          </p:nvPr>
        </p:nvSpPr>
        <p:spPr>
          <a:xfrm>
            <a:off x="8610600" y="6349833"/>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6674CB-279F-4343-87B3-C6564F6A410E}" type="datetimeFigureOut">
              <a:rPr lang="zh-CN" altLang="en-US" smtClean="0"/>
              <a:t>2025/7/12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CF2EFF-09CD-49C1-A044-CFAFE6B5079E}"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A6674CB-279F-4343-87B3-C6564F6A410E}" type="datetimeFigureOut">
              <a:rPr lang="zh-CN" altLang="en-US" smtClean="0"/>
              <a:t>2025/7/12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CF2EFF-09CD-49C1-A044-CFAFE6B5079E}"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6674CB-279F-4343-87B3-C6564F6A410E}" type="datetimeFigureOut">
              <a:rPr lang="zh-CN" altLang="en-US" smtClean="0"/>
              <a:t>2025/7/12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8CF2EFF-09CD-49C1-A044-CFAFE6B5079E}"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1788336" y="1584604"/>
            <a:ext cx="4307664" cy="4307664"/>
          </a:xfrm>
          <a:prstGeom prst="diamond">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5" name="Picture Placeholder 2"/>
          <p:cNvSpPr>
            <a:spLocks noGrp="1"/>
          </p:cNvSpPr>
          <p:nvPr>
            <p:ph type="pic" sz="quarter" idx="13"/>
          </p:nvPr>
        </p:nvSpPr>
        <p:spPr>
          <a:xfrm>
            <a:off x="5012267" y="3732108"/>
            <a:ext cx="2157984" cy="2157984"/>
          </a:xfrm>
          <a:prstGeom prst="diamond">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6" name="Picture Placeholder 2"/>
          <p:cNvSpPr>
            <a:spLocks noGrp="1"/>
          </p:cNvSpPr>
          <p:nvPr>
            <p:ph type="pic" sz="quarter" idx="14"/>
          </p:nvPr>
        </p:nvSpPr>
        <p:spPr>
          <a:xfrm>
            <a:off x="7170252" y="3732108"/>
            <a:ext cx="2157984" cy="2157984"/>
          </a:xfrm>
          <a:prstGeom prst="diamond">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0"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1524000" y="1341120"/>
            <a:ext cx="2286000" cy="2286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3" name="Picture Placeholder 3"/>
          <p:cNvSpPr>
            <a:spLocks noGrp="1"/>
          </p:cNvSpPr>
          <p:nvPr>
            <p:ph type="pic" sz="quarter" idx="14"/>
          </p:nvPr>
        </p:nvSpPr>
        <p:spPr>
          <a:xfrm>
            <a:off x="6096000" y="1341120"/>
            <a:ext cx="2286000" cy="2286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6" name="Picture Placeholder 3"/>
          <p:cNvSpPr>
            <a:spLocks noGrp="1"/>
          </p:cNvSpPr>
          <p:nvPr>
            <p:ph type="pic" sz="quarter" idx="17"/>
          </p:nvPr>
        </p:nvSpPr>
        <p:spPr>
          <a:xfrm>
            <a:off x="3810000" y="3627120"/>
            <a:ext cx="2286000" cy="2286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8" name="Picture Placeholder 3"/>
          <p:cNvSpPr>
            <a:spLocks noGrp="1"/>
          </p:cNvSpPr>
          <p:nvPr>
            <p:ph type="pic" sz="quarter" idx="19"/>
          </p:nvPr>
        </p:nvSpPr>
        <p:spPr>
          <a:xfrm>
            <a:off x="8382000" y="3627120"/>
            <a:ext cx="2286000" cy="2286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0"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HOWXASE 1">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2438400" y="134112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8" name="Picture Placeholder 3"/>
          <p:cNvSpPr>
            <a:spLocks noGrp="1"/>
          </p:cNvSpPr>
          <p:nvPr>
            <p:ph type="pic" sz="quarter" idx="14"/>
          </p:nvPr>
        </p:nvSpPr>
        <p:spPr>
          <a:xfrm>
            <a:off x="7315200" y="134112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9" name="Picture Placeholder 3"/>
          <p:cNvSpPr>
            <a:spLocks noGrp="1"/>
          </p:cNvSpPr>
          <p:nvPr>
            <p:ph type="pic" sz="quarter" idx="16"/>
          </p:nvPr>
        </p:nvSpPr>
        <p:spPr>
          <a:xfrm>
            <a:off x="0" y="316992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0" name="Picture Placeholder 3"/>
          <p:cNvSpPr>
            <a:spLocks noGrp="1"/>
          </p:cNvSpPr>
          <p:nvPr>
            <p:ph type="pic" sz="quarter" idx="18"/>
          </p:nvPr>
        </p:nvSpPr>
        <p:spPr>
          <a:xfrm>
            <a:off x="4876800" y="316992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1" name="Picture Placeholder 3"/>
          <p:cNvSpPr>
            <a:spLocks noGrp="1"/>
          </p:cNvSpPr>
          <p:nvPr>
            <p:ph type="pic" sz="quarter" idx="20"/>
          </p:nvPr>
        </p:nvSpPr>
        <p:spPr>
          <a:xfrm>
            <a:off x="9753600" y="316992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4"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HOWXASE 2">
    <p:spTree>
      <p:nvGrpSpPr>
        <p:cNvPr id="1" name=""/>
        <p:cNvGrpSpPr/>
        <p:nvPr/>
      </p:nvGrpSpPr>
      <p:grpSpPr>
        <a:xfrm>
          <a:off x="0" y="0"/>
          <a:ext cx="0" cy="0"/>
          <a:chOff x="0" y="0"/>
          <a:chExt cx="0" cy="0"/>
        </a:xfrm>
      </p:grpSpPr>
      <p:sp>
        <p:nvSpPr>
          <p:cNvPr id="17" name="矩形 7"/>
          <p:cNvSpPr/>
          <p:nvPr userDrawn="1"/>
        </p:nvSpPr>
        <p:spPr>
          <a:xfrm>
            <a:off x="0" y="763588"/>
            <a:ext cx="12184063" cy="4445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09581" tIns="54789" rIns="109581" bIns="54789" anchor="ctr"/>
          <a:lstStyle/>
          <a:p>
            <a:pPr algn="ctr" fontAlgn="auto">
              <a:spcBef>
                <a:spcPts val="0"/>
              </a:spcBef>
              <a:spcAft>
                <a:spcPts val="0"/>
              </a:spcAft>
            </a:pPr>
            <a:endParaRPr lang="zh-CN" altLang="en-US" sz="2160" strike="noStrike" noProof="1"/>
          </a:p>
        </p:txBody>
      </p:sp>
      <p:sp>
        <p:nvSpPr>
          <p:cNvPr id="5" name="Picture Placeholder 3"/>
          <p:cNvSpPr>
            <a:spLocks noGrp="1"/>
          </p:cNvSpPr>
          <p:nvPr>
            <p:ph type="pic" sz="quarter" idx="12"/>
          </p:nvPr>
        </p:nvSpPr>
        <p:spPr>
          <a:xfrm>
            <a:off x="0" y="1341120"/>
            <a:ext cx="2438400" cy="1828800"/>
          </a:xfrm>
          <a:prstGeom prst="rect">
            <a:avLst/>
          </a:prstGeom>
          <a:ln w="38100">
            <a:solidFill>
              <a:schemeClr val="bg1"/>
            </a:solidFill>
          </a:ln>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8" name="Picture Placeholder 3"/>
          <p:cNvSpPr>
            <a:spLocks noGrp="1"/>
          </p:cNvSpPr>
          <p:nvPr>
            <p:ph type="pic" sz="quarter" idx="13"/>
          </p:nvPr>
        </p:nvSpPr>
        <p:spPr>
          <a:xfrm>
            <a:off x="2438400" y="1341120"/>
            <a:ext cx="2438400" cy="1828800"/>
          </a:xfrm>
          <a:prstGeom prst="rect">
            <a:avLst/>
          </a:prstGeom>
          <a:ln w="38100">
            <a:solidFill>
              <a:schemeClr val="bg1"/>
            </a:solidFill>
          </a:ln>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9" name="Picture Placeholder 3"/>
          <p:cNvSpPr>
            <a:spLocks noGrp="1"/>
          </p:cNvSpPr>
          <p:nvPr>
            <p:ph type="pic" sz="quarter" idx="14"/>
          </p:nvPr>
        </p:nvSpPr>
        <p:spPr>
          <a:xfrm>
            <a:off x="4876800" y="1341120"/>
            <a:ext cx="2438400" cy="1828800"/>
          </a:xfrm>
          <a:prstGeom prst="rect">
            <a:avLst/>
          </a:prstGeom>
          <a:ln w="38100">
            <a:solidFill>
              <a:schemeClr val="bg1"/>
            </a:solidFill>
          </a:ln>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0" name="Picture Placeholder 3"/>
          <p:cNvSpPr>
            <a:spLocks noGrp="1"/>
          </p:cNvSpPr>
          <p:nvPr>
            <p:ph type="pic" sz="quarter" idx="15"/>
          </p:nvPr>
        </p:nvSpPr>
        <p:spPr>
          <a:xfrm>
            <a:off x="7315200" y="1341120"/>
            <a:ext cx="2438400" cy="1828800"/>
          </a:xfrm>
          <a:prstGeom prst="rect">
            <a:avLst/>
          </a:prstGeom>
          <a:ln w="38100">
            <a:solidFill>
              <a:schemeClr val="bg1"/>
            </a:solidFill>
          </a:ln>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1" name="Picture Placeholder 3"/>
          <p:cNvSpPr>
            <a:spLocks noGrp="1"/>
          </p:cNvSpPr>
          <p:nvPr>
            <p:ph type="pic" sz="quarter" idx="16"/>
          </p:nvPr>
        </p:nvSpPr>
        <p:spPr>
          <a:xfrm>
            <a:off x="9753600" y="1341120"/>
            <a:ext cx="2438400" cy="1828800"/>
          </a:xfrm>
          <a:prstGeom prst="rect">
            <a:avLst/>
          </a:prstGeom>
          <a:ln w="38100">
            <a:solidFill>
              <a:schemeClr val="bg1"/>
            </a:solidFill>
          </a:ln>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2" name="Picture Placeholder 3"/>
          <p:cNvSpPr>
            <a:spLocks noGrp="1"/>
          </p:cNvSpPr>
          <p:nvPr>
            <p:ph type="pic" sz="quarter" idx="17"/>
          </p:nvPr>
        </p:nvSpPr>
        <p:spPr>
          <a:xfrm>
            <a:off x="0" y="3169920"/>
            <a:ext cx="2438400" cy="1828800"/>
          </a:xfrm>
          <a:prstGeom prst="rect">
            <a:avLst/>
          </a:prstGeom>
          <a:ln w="38100">
            <a:solidFill>
              <a:schemeClr val="bg1"/>
            </a:solidFill>
          </a:ln>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3" name="Picture Placeholder 3"/>
          <p:cNvSpPr>
            <a:spLocks noGrp="1"/>
          </p:cNvSpPr>
          <p:nvPr>
            <p:ph type="pic" sz="quarter" idx="18"/>
          </p:nvPr>
        </p:nvSpPr>
        <p:spPr>
          <a:xfrm>
            <a:off x="2438400" y="3169920"/>
            <a:ext cx="2438400" cy="1828800"/>
          </a:xfrm>
          <a:prstGeom prst="rect">
            <a:avLst/>
          </a:prstGeom>
          <a:ln w="38100">
            <a:solidFill>
              <a:schemeClr val="bg1"/>
            </a:solidFill>
          </a:ln>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4" name="Picture Placeholder 3"/>
          <p:cNvSpPr>
            <a:spLocks noGrp="1"/>
          </p:cNvSpPr>
          <p:nvPr>
            <p:ph type="pic" sz="quarter" idx="19"/>
          </p:nvPr>
        </p:nvSpPr>
        <p:spPr>
          <a:xfrm>
            <a:off x="4876800" y="3169920"/>
            <a:ext cx="2438400" cy="1828800"/>
          </a:xfrm>
          <a:prstGeom prst="rect">
            <a:avLst/>
          </a:prstGeom>
          <a:ln w="38100">
            <a:solidFill>
              <a:schemeClr val="bg1"/>
            </a:solidFill>
          </a:ln>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5" name="Picture Placeholder 3"/>
          <p:cNvSpPr>
            <a:spLocks noGrp="1"/>
          </p:cNvSpPr>
          <p:nvPr>
            <p:ph type="pic" sz="quarter" idx="20"/>
          </p:nvPr>
        </p:nvSpPr>
        <p:spPr>
          <a:xfrm>
            <a:off x="7315200" y="3169920"/>
            <a:ext cx="2438400" cy="1828800"/>
          </a:xfrm>
          <a:prstGeom prst="rect">
            <a:avLst/>
          </a:prstGeom>
          <a:ln w="38100">
            <a:solidFill>
              <a:schemeClr val="bg1"/>
            </a:solidFill>
          </a:ln>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6" name="Picture Placeholder 3"/>
          <p:cNvSpPr>
            <a:spLocks noGrp="1"/>
          </p:cNvSpPr>
          <p:nvPr>
            <p:ph type="pic" sz="quarter" idx="21"/>
          </p:nvPr>
        </p:nvSpPr>
        <p:spPr>
          <a:xfrm>
            <a:off x="9753600" y="3169920"/>
            <a:ext cx="2438400" cy="1828800"/>
          </a:xfrm>
          <a:prstGeom prst="rect">
            <a:avLst/>
          </a:prstGeom>
          <a:ln w="38100">
            <a:solidFill>
              <a:schemeClr val="bg1"/>
            </a:solidFill>
          </a:ln>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9"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HOWXASE 3">
    <p:spTree>
      <p:nvGrpSpPr>
        <p:cNvPr id="1" name=""/>
        <p:cNvGrpSpPr/>
        <p:nvPr/>
      </p:nvGrpSpPr>
      <p:grpSpPr>
        <a:xfrm>
          <a:off x="0" y="0"/>
          <a:ext cx="0" cy="0"/>
          <a:chOff x="0" y="0"/>
          <a:chExt cx="0" cy="0"/>
        </a:xfrm>
      </p:grpSpPr>
      <p:sp>
        <p:nvSpPr>
          <p:cNvPr id="6" name="Picture Placeholder 3"/>
          <p:cNvSpPr>
            <a:spLocks noGrp="1"/>
          </p:cNvSpPr>
          <p:nvPr>
            <p:ph type="pic" sz="quarter" idx="12"/>
          </p:nvPr>
        </p:nvSpPr>
        <p:spPr>
          <a:xfrm>
            <a:off x="2438400" y="20066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8" name="Picture Placeholder 3"/>
          <p:cNvSpPr>
            <a:spLocks noGrp="1"/>
          </p:cNvSpPr>
          <p:nvPr>
            <p:ph type="pic" sz="quarter" idx="14"/>
          </p:nvPr>
        </p:nvSpPr>
        <p:spPr>
          <a:xfrm>
            <a:off x="7315200" y="20066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0" name="Picture Placeholder 3"/>
          <p:cNvSpPr>
            <a:spLocks noGrp="1"/>
          </p:cNvSpPr>
          <p:nvPr>
            <p:ph type="pic" sz="quarter" idx="16"/>
          </p:nvPr>
        </p:nvSpPr>
        <p:spPr>
          <a:xfrm>
            <a:off x="0" y="38354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2" name="Picture Placeholder 3"/>
          <p:cNvSpPr>
            <a:spLocks noGrp="1"/>
          </p:cNvSpPr>
          <p:nvPr>
            <p:ph type="pic" sz="quarter" idx="18"/>
          </p:nvPr>
        </p:nvSpPr>
        <p:spPr>
          <a:xfrm>
            <a:off x="4876800" y="38354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4" name="Picture Placeholder 3"/>
          <p:cNvSpPr>
            <a:spLocks noGrp="1"/>
          </p:cNvSpPr>
          <p:nvPr>
            <p:ph type="pic" sz="quarter" idx="20"/>
          </p:nvPr>
        </p:nvSpPr>
        <p:spPr>
          <a:xfrm>
            <a:off x="9753600" y="38354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6"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HOWXASE 4">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19050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6" name="Picture Placeholder 3"/>
          <p:cNvSpPr>
            <a:spLocks noGrp="1"/>
          </p:cNvSpPr>
          <p:nvPr>
            <p:ph type="pic" sz="quarter" idx="12"/>
          </p:nvPr>
        </p:nvSpPr>
        <p:spPr>
          <a:xfrm>
            <a:off x="2438400" y="19050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7" name="Picture Placeholder 3"/>
          <p:cNvSpPr>
            <a:spLocks noGrp="1"/>
          </p:cNvSpPr>
          <p:nvPr>
            <p:ph type="pic" sz="quarter" idx="13"/>
          </p:nvPr>
        </p:nvSpPr>
        <p:spPr>
          <a:xfrm>
            <a:off x="4876800" y="19050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8" name="Picture Placeholder 3"/>
          <p:cNvSpPr>
            <a:spLocks noGrp="1"/>
          </p:cNvSpPr>
          <p:nvPr>
            <p:ph type="pic" sz="quarter" idx="14"/>
          </p:nvPr>
        </p:nvSpPr>
        <p:spPr>
          <a:xfrm>
            <a:off x="7315200" y="19050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9" name="Picture Placeholder 3"/>
          <p:cNvSpPr>
            <a:spLocks noGrp="1"/>
          </p:cNvSpPr>
          <p:nvPr>
            <p:ph type="pic" sz="quarter" idx="15"/>
          </p:nvPr>
        </p:nvSpPr>
        <p:spPr>
          <a:xfrm>
            <a:off x="9753600" y="19050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0" name="Picture Placeholder 3"/>
          <p:cNvSpPr>
            <a:spLocks noGrp="1"/>
          </p:cNvSpPr>
          <p:nvPr>
            <p:ph type="pic" sz="quarter" idx="16"/>
          </p:nvPr>
        </p:nvSpPr>
        <p:spPr>
          <a:xfrm>
            <a:off x="0" y="37338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1" name="Picture Placeholder 3"/>
          <p:cNvSpPr>
            <a:spLocks noGrp="1"/>
          </p:cNvSpPr>
          <p:nvPr>
            <p:ph type="pic" sz="quarter" idx="17"/>
          </p:nvPr>
        </p:nvSpPr>
        <p:spPr>
          <a:xfrm>
            <a:off x="2438400" y="37338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2" name="Picture Placeholder 3"/>
          <p:cNvSpPr>
            <a:spLocks noGrp="1"/>
          </p:cNvSpPr>
          <p:nvPr>
            <p:ph type="pic" sz="quarter" idx="18"/>
          </p:nvPr>
        </p:nvSpPr>
        <p:spPr>
          <a:xfrm>
            <a:off x="4876800" y="37338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3" name="Picture Placeholder 3"/>
          <p:cNvSpPr>
            <a:spLocks noGrp="1"/>
          </p:cNvSpPr>
          <p:nvPr>
            <p:ph type="pic" sz="quarter" idx="19"/>
          </p:nvPr>
        </p:nvSpPr>
        <p:spPr>
          <a:xfrm>
            <a:off x="7315200" y="37338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4" name="Picture Placeholder 3"/>
          <p:cNvSpPr>
            <a:spLocks noGrp="1"/>
          </p:cNvSpPr>
          <p:nvPr>
            <p:ph type="pic" sz="quarter" idx="20"/>
          </p:nvPr>
        </p:nvSpPr>
        <p:spPr>
          <a:xfrm>
            <a:off x="9753600" y="37338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7"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HOWXASE 5">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1524000" y="1341120"/>
            <a:ext cx="2286000" cy="2286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2" name="Picture Placeholder 3"/>
          <p:cNvSpPr>
            <a:spLocks noGrp="1"/>
          </p:cNvSpPr>
          <p:nvPr>
            <p:ph type="pic" sz="quarter" idx="13"/>
          </p:nvPr>
        </p:nvSpPr>
        <p:spPr>
          <a:xfrm>
            <a:off x="3810000" y="1341120"/>
            <a:ext cx="2286000" cy="2286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3" name="Picture Placeholder 3"/>
          <p:cNvSpPr>
            <a:spLocks noGrp="1"/>
          </p:cNvSpPr>
          <p:nvPr>
            <p:ph type="pic" sz="quarter" idx="14"/>
          </p:nvPr>
        </p:nvSpPr>
        <p:spPr>
          <a:xfrm>
            <a:off x="6096000" y="1341120"/>
            <a:ext cx="2286000" cy="2286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4" name="Picture Placeholder 3"/>
          <p:cNvSpPr>
            <a:spLocks noGrp="1"/>
          </p:cNvSpPr>
          <p:nvPr>
            <p:ph type="pic" sz="quarter" idx="15"/>
          </p:nvPr>
        </p:nvSpPr>
        <p:spPr>
          <a:xfrm>
            <a:off x="8382000" y="1341120"/>
            <a:ext cx="2286000" cy="2286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5" name="Picture Placeholder 3"/>
          <p:cNvSpPr>
            <a:spLocks noGrp="1"/>
          </p:cNvSpPr>
          <p:nvPr>
            <p:ph type="pic" sz="quarter" idx="16"/>
          </p:nvPr>
        </p:nvSpPr>
        <p:spPr>
          <a:xfrm>
            <a:off x="1524000" y="3627120"/>
            <a:ext cx="2286000" cy="2286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6" name="Picture Placeholder 3"/>
          <p:cNvSpPr>
            <a:spLocks noGrp="1"/>
          </p:cNvSpPr>
          <p:nvPr>
            <p:ph type="pic" sz="quarter" idx="17"/>
          </p:nvPr>
        </p:nvSpPr>
        <p:spPr>
          <a:xfrm>
            <a:off x="3810000" y="3627120"/>
            <a:ext cx="2286000" cy="2286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7" name="Picture Placeholder 3"/>
          <p:cNvSpPr>
            <a:spLocks noGrp="1"/>
          </p:cNvSpPr>
          <p:nvPr>
            <p:ph type="pic" sz="quarter" idx="18"/>
          </p:nvPr>
        </p:nvSpPr>
        <p:spPr>
          <a:xfrm>
            <a:off x="6096000" y="3627120"/>
            <a:ext cx="2286000" cy="2286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8" name="Picture Placeholder 3"/>
          <p:cNvSpPr>
            <a:spLocks noGrp="1"/>
          </p:cNvSpPr>
          <p:nvPr>
            <p:ph type="pic" sz="quarter" idx="19"/>
          </p:nvPr>
        </p:nvSpPr>
        <p:spPr>
          <a:xfrm>
            <a:off x="8382000" y="3627120"/>
            <a:ext cx="2286000" cy="2286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21"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HOWECASE 6">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1524000" y="1341120"/>
            <a:ext cx="2286000" cy="4572000"/>
          </a:xfrm>
          <a:prstGeom prst="rect">
            <a:avLst/>
          </a:prstGeom>
          <a:ln w="38100">
            <a:solidFill>
              <a:schemeClr val="bg1"/>
            </a:solidFill>
          </a:ln>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2" name="Picture Placeholder 3"/>
          <p:cNvSpPr>
            <a:spLocks noGrp="1"/>
          </p:cNvSpPr>
          <p:nvPr>
            <p:ph type="pic" sz="quarter" idx="13"/>
          </p:nvPr>
        </p:nvSpPr>
        <p:spPr>
          <a:xfrm>
            <a:off x="3810000" y="1341120"/>
            <a:ext cx="4572000" cy="2286000"/>
          </a:xfrm>
          <a:prstGeom prst="rect">
            <a:avLst/>
          </a:prstGeom>
          <a:ln w="38100">
            <a:solidFill>
              <a:schemeClr val="bg1"/>
            </a:solidFill>
          </a:ln>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4" name="Picture Placeholder 3"/>
          <p:cNvSpPr>
            <a:spLocks noGrp="1"/>
          </p:cNvSpPr>
          <p:nvPr>
            <p:ph type="pic" sz="quarter" idx="15"/>
          </p:nvPr>
        </p:nvSpPr>
        <p:spPr>
          <a:xfrm>
            <a:off x="8382000" y="1341120"/>
            <a:ext cx="2286000" cy="2286000"/>
          </a:xfrm>
          <a:prstGeom prst="rect">
            <a:avLst/>
          </a:prstGeom>
          <a:ln w="38100">
            <a:solidFill>
              <a:schemeClr val="bg1"/>
            </a:solidFill>
          </a:ln>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6" name="Picture Placeholder 3"/>
          <p:cNvSpPr>
            <a:spLocks noGrp="1"/>
          </p:cNvSpPr>
          <p:nvPr>
            <p:ph type="pic" sz="quarter" idx="17"/>
          </p:nvPr>
        </p:nvSpPr>
        <p:spPr>
          <a:xfrm>
            <a:off x="3810000" y="3627120"/>
            <a:ext cx="2286000" cy="2286000"/>
          </a:xfrm>
          <a:prstGeom prst="rect">
            <a:avLst/>
          </a:prstGeom>
          <a:ln w="38100">
            <a:solidFill>
              <a:schemeClr val="bg1"/>
            </a:solidFill>
          </a:ln>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7" name="Picture Placeholder 3"/>
          <p:cNvSpPr>
            <a:spLocks noGrp="1"/>
          </p:cNvSpPr>
          <p:nvPr>
            <p:ph type="pic" sz="quarter" idx="18"/>
          </p:nvPr>
        </p:nvSpPr>
        <p:spPr>
          <a:xfrm>
            <a:off x="6096000" y="3627120"/>
            <a:ext cx="4572000" cy="2286000"/>
          </a:xfrm>
          <a:prstGeom prst="rect">
            <a:avLst/>
          </a:prstGeom>
          <a:ln w="38100">
            <a:solidFill>
              <a:schemeClr val="bg1"/>
            </a:solidFill>
          </a:ln>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3"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
        <p:nvSpPr>
          <p:cNvPr id="11" name="Slide Number Placeholder 4"/>
          <p:cNvSpPr>
            <a:spLocks noGrp="1"/>
          </p:cNvSpPr>
          <p:nvPr>
            <p:ph type="sldNum" sz="quarter" idx="4"/>
          </p:nvPr>
        </p:nvSpPr>
        <p:spPr>
          <a:xfrm>
            <a:off x="11331575" y="315913"/>
            <a:ext cx="555625" cy="471488"/>
          </a:xfrm>
          <a:prstGeom prst="rect">
            <a:avLst/>
          </a:prstGeom>
        </p:spPr>
        <p:txBody>
          <a:bodyPr/>
          <a:lstStyle>
            <a:lvl1pPr algn="ctr">
              <a:defRPr sz="1620">
                <a:solidFill>
                  <a:schemeClr val="bg1"/>
                </a:solidFill>
              </a:defRPr>
            </a:lvl1pPr>
          </a:lstStyle>
          <a:p>
            <a:pPr fontAlgn="base"/>
            <a:fld id="{5DE872C3-2ED1-43FB-B3C4-BA6F078D7CD3}" type="slidenum">
              <a:rPr lang="en-US" sz="1620" strike="noStrike" noProof="1" smtClean="0">
                <a:latin typeface="Arial" panose="020B0604020202020204" pitchFamily="34" charset="0"/>
                <a:ea typeface="宋体" panose="02010600030101010101" pitchFamily="2" charset="-122"/>
                <a:cs typeface="+mn-cs"/>
              </a:rPr>
              <a:t>‹#›</a:t>
            </a:fld>
            <a:endParaRPr 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7225156" y="1594192"/>
            <a:ext cx="4307664" cy="4307664"/>
          </a:xfrm>
          <a:prstGeom prst="diamond">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5" name="Picture Placeholder 2"/>
          <p:cNvSpPr>
            <a:spLocks noGrp="1"/>
          </p:cNvSpPr>
          <p:nvPr>
            <p:ph type="pic" sz="quarter" idx="13"/>
          </p:nvPr>
        </p:nvSpPr>
        <p:spPr>
          <a:xfrm>
            <a:off x="2898016" y="2669032"/>
            <a:ext cx="2157984" cy="2157984"/>
          </a:xfrm>
          <a:prstGeom prst="diamond">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6" name="Picture Placeholder 2"/>
          <p:cNvSpPr>
            <a:spLocks noGrp="1"/>
          </p:cNvSpPr>
          <p:nvPr>
            <p:ph type="pic" sz="quarter" idx="14"/>
          </p:nvPr>
        </p:nvSpPr>
        <p:spPr>
          <a:xfrm>
            <a:off x="5061588" y="2669032"/>
            <a:ext cx="2157984" cy="2157984"/>
          </a:xfrm>
          <a:prstGeom prst="diamond">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8" name="Picture Placeholder 2"/>
          <p:cNvSpPr>
            <a:spLocks noGrp="1"/>
          </p:cNvSpPr>
          <p:nvPr>
            <p:ph type="pic" sz="quarter" idx="15"/>
          </p:nvPr>
        </p:nvSpPr>
        <p:spPr>
          <a:xfrm>
            <a:off x="742188" y="2669032"/>
            <a:ext cx="2157984" cy="2157984"/>
          </a:xfrm>
          <a:prstGeom prst="diamond">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9" name="Picture Placeholder 2"/>
          <p:cNvSpPr>
            <a:spLocks noGrp="1"/>
          </p:cNvSpPr>
          <p:nvPr>
            <p:ph type="pic" sz="quarter" idx="16"/>
          </p:nvPr>
        </p:nvSpPr>
        <p:spPr>
          <a:xfrm>
            <a:off x="3979164" y="3748024"/>
            <a:ext cx="2157984" cy="2157984"/>
          </a:xfrm>
          <a:prstGeom prst="diamond">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2"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
        <p:nvSpPr>
          <p:cNvPr id="11" name="Slide Number Placeholder 4"/>
          <p:cNvSpPr>
            <a:spLocks noGrp="1"/>
          </p:cNvSpPr>
          <p:nvPr>
            <p:ph type="sldNum" sz="quarter" idx="4"/>
          </p:nvPr>
        </p:nvSpPr>
        <p:spPr>
          <a:xfrm>
            <a:off x="11331575" y="315913"/>
            <a:ext cx="555625" cy="471488"/>
          </a:xfrm>
          <a:prstGeom prst="rect">
            <a:avLst/>
          </a:prstGeom>
        </p:spPr>
        <p:txBody>
          <a:bodyPr/>
          <a:lstStyle>
            <a:lvl1pPr algn="ctr">
              <a:defRPr sz="1620">
                <a:solidFill>
                  <a:schemeClr val="bg1"/>
                </a:solidFill>
              </a:defRPr>
            </a:lvl1pPr>
          </a:lstStyle>
          <a:p>
            <a:pPr fontAlgn="base"/>
            <a:fld id="{5DE872C3-2ED1-43FB-B3C4-BA6F078D7CD3}" type="slidenum">
              <a:rPr lang="en-US" sz="1620" strike="noStrike" noProof="1" smtClean="0">
                <a:latin typeface="Arial" panose="020B0604020202020204" pitchFamily="34" charset="0"/>
                <a:ea typeface="宋体" panose="02010600030101010101" pitchFamily="2" charset="-122"/>
                <a:cs typeface="+mn-cs"/>
              </a:rPr>
              <a:t>‹#›</a:t>
            </a:fld>
            <a:endParaRPr 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ORTFOLIO 4">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1524000" y="1341120"/>
            <a:ext cx="2286000" cy="2286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3" name="Picture Placeholder 3"/>
          <p:cNvSpPr>
            <a:spLocks noGrp="1"/>
          </p:cNvSpPr>
          <p:nvPr>
            <p:ph type="pic" sz="quarter" idx="14"/>
          </p:nvPr>
        </p:nvSpPr>
        <p:spPr>
          <a:xfrm>
            <a:off x="6096000" y="1341120"/>
            <a:ext cx="2286000" cy="2286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5" name="Picture Placeholder 3"/>
          <p:cNvSpPr>
            <a:spLocks noGrp="1"/>
          </p:cNvSpPr>
          <p:nvPr>
            <p:ph type="pic" sz="quarter" idx="16"/>
          </p:nvPr>
        </p:nvSpPr>
        <p:spPr>
          <a:xfrm>
            <a:off x="1524000" y="3627120"/>
            <a:ext cx="2286000" cy="2286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7" name="Picture Placeholder 3"/>
          <p:cNvSpPr>
            <a:spLocks noGrp="1"/>
          </p:cNvSpPr>
          <p:nvPr>
            <p:ph type="pic" sz="quarter" idx="18"/>
          </p:nvPr>
        </p:nvSpPr>
        <p:spPr>
          <a:xfrm>
            <a:off x="6096000" y="3627120"/>
            <a:ext cx="2286000" cy="2286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9"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
        <p:nvSpPr>
          <p:cNvPr id="10" name="Slide Number Placeholder 4"/>
          <p:cNvSpPr>
            <a:spLocks noGrp="1"/>
          </p:cNvSpPr>
          <p:nvPr>
            <p:ph type="sldNum" sz="quarter" idx="4"/>
          </p:nvPr>
        </p:nvSpPr>
        <p:spPr>
          <a:xfrm>
            <a:off x="11331575" y="315913"/>
            <a:ext cx="555625" cy="471488"/>
          </a:xfrm>
          <a:prstGeom prst="rect">
            <a:avLst/>
          </a:prstGeom>
        </p:spPr>
        <p:txBody>
          <a:bodyPr/>
          <a:lstStyle>
            <a:lvl1pPr algn="ctr">
              <a:defRPr sz="1620">
                <a:solidFill>
                  <a:schemeClr val="bg1"/>
                </a:solidFill>
              </a:defRPr>
            </a:lvl1pPr>
          </a:lstStyle>
          <a:p>
            <a:pPr fontAlgn="base"/>
            <a:fld id="{5DE872C3-2ED1-43FB-B3C4-BA6F078D7CD3}" type="slidenum">
              <a:rPr lang="en-US" sz="1620" strike="noStrike" noProof="1" smtClean="0">
                <a:latin typeface="Arial" panose="020B0604020202020204" pitchFamily="34" charset="0"/>
                <a:ea typeface="宋体" panose="02010600030101010101" pitchFamily="2" charset="-122"/>
                <a:cs typeface="+mn-cs"/>
              </a:rPr>
              <a:t>‹#›</a:t>
            </a:fld>
            <a:endParaRPr 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6674CB-279F-4343-87B3-C6564F6A410E}" type="datetimeFigureOut">
              <a:rPr lang="zh-CN" altLang="en-US" smtClean="0"/>
              <a:t>2025/7/12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8CF2EFF-09CD-49C1-A044-CFAFE6B5079E}"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ORTFOLIO 5">
    <p:spTree>
      <p:nvGrpSpPr>
        <p:cNvPr id="1" name=""/>
        <p:cNvGrpSpPr/>
        <p:nvPr/>
      </p:nvGrpSpPr>
      <p:grpSpPr>
        <a:xfrm>
          <a:off x="0" y="0"/>
          <a:ext cx="0" cy="0"/>
          <a:chOff x="0" y="0"/>
          <a:chExt cx="0" cy="0"/>
        </a:xfrm>
      </p:grpSpPr>
      <p:sp>
        <p:nvSpPr>
          <p:cNvPr id="12" name="Picture Placeholder 3"/>
          <p:cNvSpPr>
            <a:spLocks noGrp="1"/>
          </p:cNvSpPr>
          <p:nvPr>
            <p:ph type="pic" sz="quarter" idx="13"/>
          </p:nvPr>
        </p:nvSpPr>
        <p:spPr>
          <a:xfrm>
            <a:off x="3810000" y="1341120"/>
            <a:ext cx="2286000" cy="2286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3" name="Picture Placeholder 3"/>
          <p:cNvSpPr>
            <a:spLocks noGrp="1"/>
          </p:cNvSpPr>
          <p:nvPr>
            <p:ph type="pic" sz="quarter" idx="14"/>
          </p:nvPr>
        </p:nvSpPr>
        <p:spPr>
          <a:xfrm>
            <a:off x="6096000" y="1341120"/>
            <a:ext cx="4572000" cy="4572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5" name="Picture Placeholder 3"/>
          <p:cNvSpPr>
            <a:spLocks noGrp="1"/>
          </p:cNvSpPr>
          <p:nvPr>
            <p:ph type="pic" sz="quarter" idx="16"/>
          </p:nvPr>
        </p:nvSpPr>
        <p:spPr>
          <a:xfrm>
            <a:off x="1524000" y="3627120"/>
            <a:ext cx="2286000" cy="2286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0"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
        <p:nvSpPr>
          <p:cNvPr id="9" name="Slide Number Placeholder 4"/>
          <p:cNvSpPr>
            <a:spLocks noGrp="1"/>
          </p:cNvSpPr>
          <p:nvPr>
            <p:ph type="sldNum" sz="quarter" idx="4"/>
          </p:nvPr>
        </p:nvSpPr>
        <p:spPr>
          <a:xfrm>
            <a:off x="11331575" y="315913"/>
            <a:ext cx="555625" cy="471488"/>
          </a:xfrm>
          <a:prstGeom prst="rect">
            <a:avLst/>
          </a:prstGeom>
        </p:spPr>
        <p:txBody>
          <a:bodyPr/>
          <a:lstStyle>
            <a:lvl1pPr algn="ctr">
              <a:defRPr sz="1620">
                <a:solidFill>
                  <a:schemeClr val="bg1"/>
                </a:solidFill>
              </a:defRPr>
            </a:lvl1pPr>
          </a:lstStyle>
          <a:p>
            <a:pPr fontAlgn="base"/>
            <a:fld id="{5DE872C3-2ED1-43FB-B3C4-BA6F078D7CD3}" type="slidenum">
              <a:rPr lang="en-US" sz="1620" strike="noStrike" noProof="1" smtClean="0">
                <a:latin typeface="Arial" panose="020B0604020202020204" pitchFamily="34" charset="0"/>
                <a:ea typeface="宋体" panose="02010600030101010101" pitchFamily="2" charset="-122"/>
                <a:cs typeface="+mn-cs"/>
              </a:rPr>
              <a:t>‹#›</a:t>
            </a:fld>
            <a:endParaRPr 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ORTFOLIO 6">
    <p:spTree>
      <p:nvGrpSpPr>
        <p:cNvPr id="1" name=""/>
        <p:cNvGrpSpPr/>
        <p:nvPr/>
      </p:nvGrpSpPr>
      <p:grpSpPr>
        <a:xfrm>
          <a:off x="0" y="0"/>
          <a:ext cx="0" cy="0"/>
          <a:chOff x="0" y="0"/>
          <a:chExt cx="0" cy="0"/>
        </a:xfrm>
      </p:grpSpPr>
      <p:sp>
        <p:nvSpPr>
          <p:cNvPr id="5" name="Picture Placeholder 3"/>
          <p:cNvSpPr>
            <a:spLocks noGrp="1"/>
          </p:cNvSpPr>
          <p:nvPr>
            <p:ph type="pic" sz="quarter" idx="13"/>
          </p:nvPr>
        </p:nvSpPr>
        <p:spPr>
          <a:xfrm>
            <a:off x="853440" y="1341120"/>
            <a:ext cx="1524000" cy="1524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0" name="Picture Placeholder 3"/>
          <p:cNvSpPr>
            <a:spLocks noGrp="1"/>
          </p:cNvSpPr>
          <p:nvPr>
            <p:ph type="pic" sz="quarter" idx="14"/>
          </p:nvPr>
        </p:nvSpPr>
        <p:spPr>
          <a:xfrm>
            <a:off x="2377440" y="1341120"/>
            <a:ext cx="1524000" cy="1524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1" name="Picture Placeholder 3"/>
          <p:cNvSpPr>
            <a:spLocks noGrp="1"/>
          </p:cNvSpPr>
          <p:nvPr>
            <p:ph type="pic" sz="quarter" idx="15"/>
          </p:nvPr>
        </p:nvSpPr>
        <p:spPr>
          <a:xfrm>
            <a:off x="3901440" y="1341120"/>
            <a:ext cx="1524000" cy="1524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2" name="Picture Placeholder 3"/>
          <p:cNvSpPr>
            <a:spLocks noGrp="1"/>
          </p:cNvSpPr>
          <p:nvPr>
            <p:ph type="pic" sz="quarter" idx="16"/>
          </p:nvPr>
        </p:nvSpPr>
        <p:spPr>
          <a:xfrm>
            <a:off x="853440" y="2865120"/>
            <a:ext cx="1524000" cy="1524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3" name="Picture Placeholder 3"/>
          <p:cNvSpPr>
            <a:spLocks noGrp="1"/>
          </p:cNvSpPr>
          <p:nvPr>
            <p:ph type="pic" sz="quarter" idx="17"/>
          </p:nvPr>
        </p:nvSpPr>
        <p:spPr>
          <a:xfrm>
            <a:off x="2377440" y="2865120"/>
            <a:ext cx="1524000" cy="1524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4" name="Picture Placeholder 3"/>
          <p:cNvSpPr>
            <a:spLocks noGrp="1"/>
          </p:cNvSpPr>
          <p:nvPr>
            <p:ph type="pic" sz="quarter" idx="18"/>
          </p:nvPr>
        </p:nvSpPr>
        <p:spPr>
          <a:xfrm>
            <a:off x="3901440" y="2865120"/>
            <a:ext cx="1524000" cy="1524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5" name="Picture Placeholder 3"/>
          <p:cNvSpPr>
            <a:spLocks noGrp="1"/>
          </p:cNvSpPr>
          <p:nvPr>
            <p:ph type="pic" sz="quarter" idx="19"/>
          </p:nvPr>
        </p:nvSpPr>
        <p:spPr>
          <a:xfrm>
            <a:off x="853440" y="4389120"/>
            <a:ext cx="1524000" cy="1524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6" name="Picture Placeholder 3"/>
          <p:cNvSpPr>
            <a:spLocks noGrp="1"/>
          </p:cNvSpPr>
          <p:nvPr>
            <p:ph type="pic" sz="quarter" idx="20"/>
          </p:nvPr>
        </p:nvSpPr>
        <p:spPr>
          <a:xfrm>
            <a:off x="2377440" y="4389120"/>
            <a:ext cx="1524000" cy="1524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7" name="Picture Placeholder 3"/>
          <p:cNvSpPr>
            <a:spLocks noGrp="1"/>
          </p:cNvSpPr>
          <p:nvPr>
            <p:ph type="pic" sz="quarter" idx="21"/>
          </p:nvPr>
        </p:nvSpPr>
        <p:spPr>
          <a:xfrm>
            <a:off x="3901440" y="4389120"/>
            <a:ext cx="1524000" cy="1524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20"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ORTFOLIO 7">
    <p:spTree>
      <p:nvGrpSpPr>
        <p:cNvPr id="1" name=""/>
        <p:cNvGrpSpPr/>
        <p:nvPr/>
      </p:nvGrpSpPr>
      <p:grpSpPr>
        <a:xfrm>
          <a:off x="0" y="0"/>
          <a:ext cx="0" cy="0"/>
          <a:chOff x="0" y="0"/>
          <a:chExt cx="0" cy="0"/>
        </a:xfrm>
      </p:grpSpPr>
      <p:sp>
        <p:nvSpPr>
          <p:cNvPr id="5" name="Picture Placeholder 3"/>
          <p:cNvSpPr>
            <a:spLocks noGrp="1"/>
          </p:cNvSpPr>
          <p:nvPr>
            <p:ph type="pic" sz="quarter" idx="13"/>
          </p:nvPr>
        </p:nvSpPr>
        <p:spPr>
          <a:xfrm>
            <a:off x="1524000" y="3169920"/>
            <a:ext cx="18288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8" name="Picture Placeholder 3"/>
          <p:cNvSpPr>
            <a:spLocks noGrp="1"/>
          </p:cNvSpPr>
          <p:nvPr>
            <p:ph type="pic" sz="quarter" idx="14"/>
          </p:nvPr>
        </p:nvSpPr>
        <p:spPr>
          <a:xfrm>
            <a:off x="7010400" y="1341120"/>
            <a:ext cx="3657600" cy="36576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9" name="Picture Placeholder 3"/>
          <p:cNvSpPr>
            <a:spLocks noGrp="1"/>
          </p:cNvSpPr>
          <p:nvPr>
            <p:ph type="pic" sz="quarter" idx="15"/>
          </p:nvPr>
        </p:nvSpPr>
        <p:spPr>
          <a:xfrm>
            <a:off x="3352800" y="3169920"/>
            <a:ext cx="18288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0" name="Picture Placeholder 3"/>
          <p:cNvSpPr>
            <a:spLocks noGrp="1"/>
          </p:cNvSpPr>
          <p:nvPr>
            <p:ph type="pic" sz="quarter" idx="16"/>
          </p:nvPr>
        </p:nvSpPr>
        <p:spPr>
          <a:xfrm>
            <a:off x="5181600" y="3169920"/>
            <a:ext cx="18288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3"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ORTFOLIO 8">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5254349" y="1651000"/>
            <a:ext cx="6032500" cy="4000500"/>
          </a:xfrm>
          <a:prstGeom prst="rect">
            <a:avLst/>
          </a:prstGeom>
          <a:effectLst>
            <a:outerShdw blurRad="292100" dist="38100" dir="5400000" algn="t" rotWithShape="0">
              <a:prstClr val="black">
                <a:alpha val="67000"/>
              </a:prstClr>
            </a:outerShdw>
          </a:effectLst>
        </p:spPr>
        <p:txBody>
          <a:bodyPr lIns="45720" tIns="22860" rIns="45720" bIns="22860"/>
          <a:lstStyle/>
          <a:p>
            <a:pPr fontAlgn="auto"/>
            <a:r>
              <a:rPr lang="en-US" sz="2520" strike="noStrike" noProof="1"/>
              <a:t>Click icon to add picture</a:t>
            </a:r>
            <a:endParaRPr lang="uk-UA" strike="noStrike" noProof="1"/>
          </a:p>
        </p:txBody>
      </p:sp>
      <p:sp>
        <p:nvSpPr>
          <p:cNvPr id="10"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ORTFOLIO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60407" y="1651000"/>
            <a:ext cx="6032500" cy="4000500"/>
          </a:xfrm>
          <a:prstGeom prst="rect">
            <a:avLst/>
          </a:prstGeom>
          <a:effectLst>
            <a:outerShdw blurRad="292100" dist="38100" dir="5400000" algn="t" rotWithShape="0">
              <a:prstClr val="black">
                <a:alpha val="67000"/>
              </a:prstClr>
            </a:outerShdw>
          </a:effectLst>
        </p:spPr>
        <p:txBody>
          <a:bodyPr lIns="45720" tIns="22860" rIns="45720" bIns="22860"/>
          <a:lstStyle/>
          <a:p>
            <a:pPr fontAlgn="auto"/>
            <a:r>
              <a:rPr lang="en-US" sz="2520" strike="noStrike" noProof="1"/>
              <a:t>Click icon to add picture</a:t>
            </a:r>
            <a:endParaRPr lang="uk-UA" strike="noStrike" noProof="1"/>
          </a:p>
        </p:txBody>
      </p:sp>
      <p:sp>
        <p:nvSpPr>
          <p:cNvPr id="10"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ORTFOLIO 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 y="1341120"/>
            <a:ext cx="4876800" cy="3657600"/>
          </a:xfrm>
          <a:prstGeom prst="rect">
            <a:avLst/>
          </a:prstGeom>
          <a:effectLst>
            <a:outerShdw blurRad="292100" dist="38100" dir="5400000" algn="t" rotWithShape="0">
              <a:prstClr val="black">
                <a:alpha val="67000"/>
              </a:prstClr>
            </a:outerShdw>
          </a:effectLst>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8" name="Picture Placeholder 2"/>
          <p:cNvSpPr>
            <a:spLocks noGrp="1"/>
          </p:cNvSpPr>
          <p:nvPr>
            <p:ph type="pic" sz="quarter" idx="13"/>
          </p:nvPr>
        </p:nvSpPr>
        <p:spPr>
          <a:xfrm>
            <a:off x="6400800" y="1341120"/>
            <a:ext cx="4876800" cy="3657600"/>
          </a:xfrm>
          <a:prstGeom prst="rect">
            <a:avLst/>
          </a:prstGeom>
          <a:effectLst>
            <a:outerShdw blurRad="292100" dist="38100" dir="5400000" algn="t" rotWithShape="0">
              <a:prstClr val="black">
                <a:alpha val="67000"/>
              </a:prstClr>
            </a:outerShdw>
          </a:effectLst>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1"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
        <p:nvSpPr>
          <p:cNvPr id="10" name="Slide Number Placeholder 4"/>
          <p:cNvSpPr>
            <a:spLocks noGrp="1"/>
          </p:cNvSpPr>
          <p:nvPr>
            <p:ph type="sldNum" sz="quarter" idx="4"/>
          </p:nvPr>
        </p:nvSpPr>
        <p:spPr>
          <a:xfrm>
            <a:off x="11331575" y="315913"/>
            <a:ext cx="555625" cy="471488"/>
          </a:xfrm>
          <a:prstGeom prst="rect">
            <a:avLst/>
          </a:prstGeom>
        </p:spPr>
        <p:txBody>
          <a:bodyPr/>
          <a:lstStyle>
            <a:lvl1pPr algn="ctr">
              <a:defRPr sz="1620">
                <a:solidFill>
                  <a:schemeClr val="bg1"/>
                </a:solidFill>
              </a:defRPr>
            </a:lvl1pPr>
          </a:lstStyle>
          <a:p>
            <a:pPr fontAlgn="base"/>
            <a:fld id="{5DE872C3-2ED1-43FB-B3C4-BA6F078D7CD3}" type="slidenum">
              <a:rPr lang="en-US" sz="1620" strike="noStrike" noProof="1" smtClean="0">
                <a:latin typeface="Arial" panose="020B0604020202020204" pitchFamily="34" charset="0"/>
                <a:ea typeface="宋体" panose="02010600030101010101" pitchFamily="2" charset="-122"/>
                <a:cs typeface="+mn-cs"/>
              </a:rPr>
              <a:t>‹#›</a:t>
            </a:fld>
            <a:endParaRPr 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ORTFOLIO 1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38200" y="1341120"/>
            <a:ext cx="3352800" cy="1828800"/>
          </a:xfrm>
          <a:prstGeom prst="rect">
            <a:avLst/>
          </a:prstGeom>
          <a:effectLst>
            <a:outerShdw blurRad="190500" dist="38100" dir="5400000" algn="t" rotWithShape="0">
              <a:prstClr val="black">
                <a:alpha val="67000"/>
              </a:prstClr>
            </a:outerShdw>
          </a:effectLst>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8" name="Picture Placeholder 2"/>
          <p:cNvSpPr>
            <a:spLocks noGrp="1"/>
          </p:cNvSpPr>
          <p:nvPr>
            <p:ph type="pic" sz="quarter" idx="13"/>
          </p:nvPr>
        </p:nvSpPr>
        <p:spPr>
          <a:xfrm>
            <a:off x="8001000" y="1341120"/>
            <a:ext cx="3352800" cy="1828800"/>
          </a:xfrm>
          <a:prstGeom prst="rect">
            <a:avLst/>
          </a:prstGeom>
          <a:effectLst>
            <a:outerShdw blurRad="190500" dist="38100" dir="5400000" algn="t" rotWithShape="0">
              <a:prstClr val="black">
                <a:alpha val="67000"/>
              </a:prstClr>
            </a:outerShdw>
          </a:effectLst>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9" name="Picture Placeholder 2"/>
          <p:cNvSpPr>
            <a:spLocks noGrp="1"/>
          </p:cNvSpPr>
          <p:nvPr>
            <p:ph type="pic" sz="quarter" idx="14"/>
          </p:nvPr>
        </p:nvSpPr>
        <p:spPr>
          <a:xfrm>
            <a:off x="4419600" y="1341120"/>
            <a:ext cx="3352800" cy="1828800"/>
          </a:xfrm>
          <a:prstGeom prst="rect">
            <a:avLst/>
          </a:prstGeom>
          <a:effectLst>
            <a:outerShdw blurRad="190500" dist="38100" dir="5400000" algn="t" rotWithShape="0">
              <a:prstClr val="black">
                <a:alpha val="67000"/>
              </a:prstClr>
            </a:outerShdw>
          </a:effectLst>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2"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
        <p:nvSpPr>
          <p:cNvPr id="11" name="Slide Number Placeholder 4"/>
          <p:cNvSpPr>
            <a:spLocks noGrp="1"/>
          </p:cNvSpPr>
          <p:nvPr>
            <p:ph type="sldNum" sz="quarter" idx="4"/>
          </p:nvPr>
        </p:nvSpPr>
        <p:spPr>
          <a:xfrm>
            <a:off x="11331575" y="315913"/>
            <a:ext cx="555625" cy="471488"/>
          </a:xfrm>
          <a:prstGeom prst="rect">
            <a:avLst/>
          </a:prstGeom>
        </p:spPr>
        <p:txBody>
          <a:bodyPr/>
          <a:lstStyle>
            <a:lvl1pPr algn="ctr">
              <a:defRPr sz="1620">
                <a:solidFill>
                  <a:schemeClr val="bg1"/>
                </a:solidFill>
              </a:defRPr>
            </a:lvl1pPr>
          </a:lstStyle>
          <a:p>
            <a:pPr fontAlgn="base"/>
            <a:fld id="{5DE872C3-2ED1-43FB-B3C4-BA6F078D7CD3}" type="slidenum">
              <a:rPr lang="en-US" sz="1620" strike="noStrike" noProof="1" smtClean="0">
                <a:latin typeface="Arial" panose="020B0604020202020204" pitchFamily="34" charset="0"/>
                <a:ea typeface="宋体" panose="02010600030101010101" pitchFamily="2" charset="-122"/>
                <a:cs typeface="+mn-cs"/>
              </a:rPr>
              <a:t>‹#›</a:t>
            </a:fld>
            <a:endParaRPr 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ORTFOLIO 1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38200" y="1341120"/>
            <a:ext cx="3352800" cy="3352800"/>
          </a:xfrm>
          <a:prstGeom prst="rect">
            <a:avLst/>
          </a:prstGeom>
          <a:effectLst>
            <a:outerShdw blurRad="292100" dist="38100" dir="5400000" algn="t" rotWithShape="0">
              <a:prstClr val="black">
                <a:alpha val="67000"/>
              </a:prstClr>
            </a:outerShdw>
          </a:effectLst>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8" name="Picture Placeholder 2"/>
          <p:cNvSpPr>
            <a:spLocks noGrp="1"/>
          </p:cNvSpPr>
          <p:nvPr>
            <p:ph type="pic" sz="quarter" idx="13"/>
          </p:nvPr>
        </p:nvSpPr>
        <p:spPr>
          <a:xfrm>
            <a:off x="8001000" y="1341120"/>
            <a:ext cx="3352800" cy="3352800"/>
          </a:xfrm>
          <a:prstGeom prst="rect">
            <a:avLst/>
          </a:prstGeom>
          <a:effectLst>
            <a:outerShdw blurRad="292100" dist="38100" dir="5400000" algn="t" rotWithShape="0">
              <a:prstClr val="black">
                <a:alpha val="67000"/>
              </a:prstClr>
            </a:outerShdw>
          </a:effectLst>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9" name="Picture Placeholder 2"/>
          <p:cNvSpPr>
            <a:spLocks noGrp="1"/>
          </p:cNvSpPr>
          <p:nvPr>
            <p:ph type="pic" sz="quarter" idx="14"/>
          </p:nvPr>
        </p:nvSpPr>
        <p:spPr>
          <a:xfrm>
            <a:off x="4419600" y="1341120"/>
            <a:ext cx="3352800" cy="3352800"/>
          </a:xfrm>
          <a:prstGeom prst="rect">
            <a:avLst/>
          </a:prstGeom>
          <a:effectLst>
            <a:outerShdw blurRad="292100" dist="38100" dir="5400000" algn="t" rotWithShape="0">
              <a:prstClr val="black">
                <a:alpha val="67000"/>
              </a:prstClr>
            </a:outerShdw>
          </a:effectLst>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2"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
        <p:nvSpPr>
          <p:cNvPr id="11" name="Slide Number Placeholder 4"/>
          <p:cNvSpPr>
            <a:spLocks noGrp="1"/>
          </p:cNvSpPr>
          <p:nvPr>
            <p:ph type="sldNum" sz="quarter" idx="4"/>
          </p:nvPr>
        </p:nvSpPr>
        <p:spPr>
          <a:xfrm>
            <a:off x="11331575" y="315913"/>
            <a:ext cx="555625" cy="471488"/>
          </a:xfrm>
          <a:prstGeom prst="rect">
            <a:avLst/>
          </a:prstGeom>
        </p:spPr>
        <p:txBody>
          <a:bodyPr/>
          <a:lstStyle>
            <a:lvl1pPr algn="ctr">
              <a:defRPr sz="1620">
                <a:solidFill>
                  <a:schemeClr val="bg1"/>
                </a:solidFill>
              </a:defRPr>
            </a:lvl1pPr>
          </a:lstStyle>
          <a:p>
            <a:pPr fontAlgn="base"/>
            <a:fld id="{5DE872C3-2ED1-43FB-B3C4-BA6F078D7CD3}" type="slidenum">
              <a:rPr lang="en-US" sz="1620" strike="noStrike" noProof="1" smtClean="0">
                <a:latin typeface="Arial" panose="020B0604020202020204" pitchFamily="34" charset="0"/>
                <a:ea typeface="宋体" panose="02010600030101010101" pitchFamily="2" charset="-122"/>
                <a:cs typeface="+mn-cs"/>
              </a:rPr>
              <a:t>‹#›</a:t>
            </a:fld>
            <a:endParaRPr 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ORTFOLIO 13">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38200" y="1828800"/>
            <a:ext cx="3352800" cy="4267200"/>
          </a:xfrm>
          <a:prstGeom prst="rect">
            <a:avLst/>
          </a:prstGeom>
          <a:effectLst>
            <a:outerShdw blurRad="292100" dist="38100" dir="5400000" algn="t" rotWithShape="0">
              <a:prstClr val="black">
                <a:alpha val="67000"/>
              </a:prstClr>
            </a:outerShdw>
          </a:effectLst>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8" name="Picture Placeholder 2"/>
          <p:cNvSpPr>
            <a:spLocks noGrp="1"/>
          </p:cNvSpPr>
          <p:nvPr>
            <p:ph type="pic" sz="quarter" idx="13"/>
          </p:nvPr>
        </p:nvSpPr>
        <p:spPr>
          <a:xfrm>
            <a:off x="8001000" y="1828800"/>
            <a:ext cx="3352800" cy="4267200"/>
          </a:xfrm>
          <a:prstGeom prst="rect">
            <a:avLst/>
          </a:prstGeom>
          <a:effectLst>
            <a:outerShdw blurRad="292100" dist="38100" dir="5400000" algn="t" rotWithShape="0">
              <a:prstClr val="black">
                <a:alpha val="67000"/>
              </a:prstClr>
            </a:outerShdw>
          </a:effectLst>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9" name="Picture Placeholder 2"/>
          <p:cNvSpPr>
            <a:spLocks noGrp="1"/>
          </p:cNvSpPr>
          <p:nvPr>
            <p:ph type="pic" sz="quarter" idx="14"/>
          </p:nvPr>
        </p:nvSpPr>
        <p:spPr>
          <a:xfrm>
            <a:off x="4419600" y="1828800"/>
            <a:ext cx="3352800" cy="4267200"/>
          </a:xfrm>
          <a:prstGeom prst="rect">
            <a:avLst/>
          </a:prstGeom>
          <a:effectLst>
            <a:outerShdw blurRad="292100" dist="38100" dir="5400000" algn="t" rotWithShape="0">
              <a:prstClr val="black">
                <a:alpha val="67000"/>
              </a:prstClr>
            </a:outerShdw>
          </a:effectLst>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3"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
        <p:nvSpPr>
          <p:cNvPr id="11" name="Slide Number Placeholder 4"/>
          <p:cNvSpPr>
            <a:spLocks noGrp="1"/>
          </p:cNvSpPr>
          <p:nvPr>
            <p:ph type="sldNum" sz="quarter" idx="4"/>
          </p:nvPr>
        </p:nvSpPr>
        <p:spPr>
          <a:xfrm>
            <a:off x="11331575" y="315913"/>
            <a:ext cx="555625" cy="471488"/>
          </a:xfrm>
          <a:prstGeom prst="rect">
            <a:avLst/>
          </a:prstGeom>
        </p:spPr>
        <p:txBody>
          <a:bodyPr/>
          <a:lstStyle>
            <a:lvl1pPr algn="ctr">
              <a:defRPr sz="1620">
                <a:solidFill>
                  <a:schemeClr val="bg1"/>
                </a:solidFill>
              </a:defRPr>
            </a:lvl1pPr>
          </a:lstStyle>
          <a:p>
            <a:pPr fontAlgn="base"/>
            <a:fld id="{5DE872C3-2ED1-43FB-B3C4-BA6F078D7CD3}" type="slidenum">
              <a:rPr lang="en-US" sz="1620" strike="noStrike" noProof="1" smtClean="0">
                <a:latin typeface="Arial" panose="020B0604020202020204" pitchFamily="34" charset="0"/>
                <a:ea typeface="宋体" panose="02010600030101010101" pitchFamily="2" charset="-122"/>
                <a:cs typeface="+mn-cs"/>
              </a:rPr>
              <a:t>‹#›</a:t>
            </a:fld>
            <a:endParaRPr 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ORTFOLIO 14">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53440" y="1341120"/>
            <a:ext cx="2133600" cy="4572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0" name="Picture Placeholder 2"/>
          <p:cNvSpPr>
            <a:spLocks noGrp="1"/>
          </p:cNvSpPr>
          <p:nvPr>
            <p:ph type="pic" sz="quarter" idx="13"/>
          </p:nvPr>
        </p:nvSpPr>
        <p:spPr>
          <a:xfrm>
            <a:off x="3048000" y="1341120"/>
            <a:ext cx="2133600" cy="4572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1" name="Picture Placeholder 2"/>
          <p:cNvSpPr>
            <a:spLocks noGrp="1"/>
          </p:cNvSpPr>
          <p:nvPr>
            <p:ph type="pic" sz="quarter" idx="14"/>
          </p:nvPr>
        </p:nvSpPr>
        <p:spPr>
          <a:xfrm>
            <a:off x="5242560" y="1341120"/>
            <a:ext cx="2133600" cy="45720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2"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
        <p:nvSpPr>
          <p:cNvPr id="9" name="Slide Number Placeholder 4"/>
          <p:cNvSpPr>
            <a:spLocks noGrp="1"/>
          </p:cNvSpPr>
          <p:nvPr>
            <p:ph type="sldNum" sz="quarter" idx="4"/>
          </p:nvPr>
        </p:nvSpPr>
        <p:spPr>
          <a:xfrm>
            <a:off x="11331575" y="315913"/>
            <a:ext cx="555625" cy="471488"/>
          </a:xfrm>
          <a:prstGeom prst="rect">
            <a:avLst/>
          </a:prstGeom>
        </p:spPr>
        <p:txBody>
          <a:bodyPr/>
          <a:lstStyle>
            <a:lvl1pPr algn="ctr">
              <a:defRPr sz="1620">
                <a:solidFill>
                  <a:schemeClr val="bg1"/>
                </a:solidFill>
              </a:defRPr>
            </a:lvl1pPr>
          </a:lstStyle>
          <a:p>
            <a:pPr fontAlgn="base"/>
            <a:fld id="{5DE872C3-2ED1-43FB-B3C4-BA6F078D7CD3}" type="slidenum">
              <a:rPr lang="en-US" sz="1620" strike="noStrike" noProof="1" smtClean="0">
                <a:latin typeface="Arial" panose="020B0604020202020204" pitchFamily="34" charset="0"/>
                <a:ea typeface="宋体" panose="02010600030101010101" pitchFamily="2" charset="-122"/>
                <a:cs typeface="+mn-cs"/>
              </a:rPr>
              <a:t>‹#›</a:t>
            </a:fld>
            <a:endParaRPr 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6674CB-279F-4343-87B3-C6564F6A410E}" type="datetimeFigureOut">
              <a:rPr lang="zh-CN" altLang="en-US" smtClean="0"/>
              <a:t>2025/7/12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CF2EFF-09CD-49C1-A044-CFAFE6B5079E}"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ORTFOLIO 15">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38200" y="1341120"/>
            <a:ext cx="2438400" cy="3352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3" name="Picture Placeholder 2"/>
          <p:cNvSpPr>
            <a:spLocks noGrp="1"/>
          </p:cNvSpPr>
          <p:nvPr>
            <p:ph type="pic" sz="quarter" idx="13"/>
          </p:nvPr>
        </p:nvSpPr>
        <p:spPr>
          <a:xfrm>
            <a:off x="3530600" y="1341120"/>
            <a:ext cx="2438400" cy="3352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4" name="Picture Placeholder 2"/>
          <p:cNvSpPr>
            <a:spLocks noGrp="1"/>
          </p:cNvSpPr>
          <p:nvPr>
            <p:ph type="pic" sz="quarter" idx="14"/>
          </p:nvPr>
        </p:nvSpPr>
        <p:spPr>
          <a:xfrm>
            <a:off x="6223000" y="1341120"/>
            <a:ext cx="2438400" cy="3352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5" name="Picture Placeholder 2"/>
          <p:cNvSpPr>
            <a:spLocks noGrp="1"/>
          </p:cNvSpPr>
          <p:nvPr>
            <p:ph type="pic" sz="quarter" idx="15"/>
          </p:nvPr>
        </p:nvSpPr>
        <p:spPr>
          <a:xfrm>
            <a:off x="8915400" y="1341120"/>
            <a:ext cx="2438400" cy="3352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1"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ORTFOLIO 16">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38200" y="17018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3" name="Picture Placeholder 2"/>
          <p:cNvSpPr>
            <a:spLocks noGrp="1"/>
          </p:cNvSpPr>
          <p:nvPr>
            <p:ph type="pic" sz="quarter" idx="13"/>
          </p:nvPr>
        </p:nvSpPr>
        <p:spPr>
          <a:xfrm>
            <a:off x="3530600" y="17018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4" name="Picture Placeholder 2"/>
          <p:cNvSpPr>
            <a:spLocks noGrp="1"/>
          </p:cNvSpPr>
          <p:nvPr>
            <p:ph type="pic" sz="quarter" idx="14"/>
          </p:nvPr>
        </p:nvSpPr>
        <p:spPr>
          <a:xfrm>
            <a:off x="6223000" y="17018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5" name="Picture Placeholder 2"/>
          <p:cNvSpPr>
            <a:spLocks noGrp="1"/>
          </p:cNvSpPr>
          <p:nvPr>
            <p:ph type="pic" sz="quarter" idx="15"/>
          </p:nvPr>
        </p:nvSpPr>
        <p:spPr>
          <a:xfrm>
            <a:off x="8915400" y="17018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1"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ORTFOLIO 17">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38200" y="172212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3" name="Picture Placeholder 2"/>
          <p:cNvSpPr>
            <a:spLocks noGrp="1"/>
          </p:cNvSpPr>
          <p:nvPr>
            <p:ph type="pic" sz="quarter" idx="13"/>
          </p:nvPr>
        </p:nvSpPr>
        <p:spPr>
          <a:xfrm>
            <a:off x="838200" y="40386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4" name="Picture Placeholder 2"/>
          <p:cNvSpPr>
            <a:spLocks noGrp="1"/>
          </p:cNvSpPr>
          <p:nvPr>
            <p:ph type="pic" sz="quarter" idx="14"/>
          </p:nvPr>
        </p:nvSpPr>
        <p:spPr>
          <a:xfrm>
            <a:off x="6223000" y="172212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5" name="Picture Placeholder 2"/>
          <p:cNvSpPr>
            <a:spLocks noGrp="1"/>
          </p:cNvSpPr>
          <p:nvPr>
            <p:ph type="pic" sz="quarter" idx="15"/>
          </p:nvPr>
        </p:nvSpPr>
        <p:spPr>
          <a:xfrm>
            <a:off x="6223000" y="40386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1"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
        <p:nvSpPr>
          <p:cNvPr id="7" name="Slide Number Placeholder 6"/>
          <p:cNvSpPr>
            <a:spLocks noGrp="1"/>
          </p:cNvSpPr>
          <p:nvPr>
            <p:ph type="sldNum" sz="quarter" idx="11"/>
          </p:nvPr>
        </p:nvSpPr>
        <p:spPr>
          <a:xfrm>
            <a:off x="11331575" y="315913"/>
            <a:ext cx="555625" cy="471488"/>
          </a:xfrm>
          <a:prstGeom prst="rect">
            <a:avLst/>
          </a:prstGeom>
        </p:spPr>
        <p:txBody>
          <a:bodyPr/>
          <a:lstStyle/>
          <a:p>
            <a:pPr fontAlgn="base"/>
            <a:fld id="{EFAF4AA5-1B32-4B1D-9466-74C2062FAF79}" type="slidenum">
              <a:rPr lang="uk-UA" strike="noStrike" noProof="1" smtClean="0">
                <a:latin typeface="Arial" panose="020B0604020202020204" pitchFamily="34" charset="0"/>
                <a:ea typeface="宋体" panose="02010600030101010101" pitchFamily="2" charset="-122"/>
                <a:cs typeface="+mn-cs"/>
              </a:rPr>
              <a:t>‹#›</a:t>
            </a:fld>
            <a:endParaRPr lang="uk-UA"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ORTFOLIO 18">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792480" y="1722120"/>
            <a:ext cx="2133600" cy="21336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8" name="Picture Placeholder 2"/>
          <p:cNvSpPr>
            <a:spLocks noGrp="1"/>
          </p:cNvSpPr>
          <p:nvPr>
            <p:ph type="pic" sz="quarter" idx="13"/>
          </p:nvPr>
        </p:nvSpPr>
        <p:spPr>
          <a:xfrm>
            <a:off x="792480" y="4038600"/>
            <a:ext cx="2133600" cy="21336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9" name="Picture Placeholder 2"/>
          <p:cNvSpPr>
            <a:spLocks noGrp="1"/>
          </p:cNvSpPr>
          <p:nvPr>
            <p:ph type="pic" sz="quarter" idx="14"/>
          </p:nvPr>
        </p:nvSpPr>
        <p:spPr>
          <a:xfrm>
            <a:off x="3108960" y="1722120"/>
            <a:ext cx="2133600" cy="21336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0" name="Picture Placeholder 2"/>
          <p:cNvSpPr>
            <a:spLocks noGrp="1"/>
          </p:cNvSpPr>
          <p:nvPr>
            <p:ph type="pic" sz="quarter" idx="15"/>
          </p:nvPr>
        </p:nvSpPr>
        <p:spPr>
          <a:xfrm>
            <a:off x="3108960" y="4038600"/>
            <a:ext cx="2133600" cy="21336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3"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
        <p:nvSpPr>
          <p:cNvPr id="7" name="Slide Number Placeholder 6"/>
          <p:cNvSpPr>
            <a:spLocks noGrp="1"/>
          </p:cNvSpPr>
          <p:nvPr>
            <p:ph type="sldNum" sz="quarter" idx="11"/>
          </p:nvPr>
        </p:nvSpPr>
        <p:spPr>
          <a:xfrm>
            <a:off x="11331575" y="315913"/>
            <a:ext cx="555625" cy="471488"/>
          </a:xfrm>
          <a:prstGeom prst="rect">
            <a:avLst/>
          </a:prstGeom>
        </p:spPr>
        <p:txBody>
          <a:bodyPr/>
          <a:lstStyle/>
          <a:p>
            <a:pPr fontAlgn="base"/>
            <a:fld id="{EFAF4AA5-1B32-4B1D-9466-74C2062FAF79}" type="slidenum">
              <a:rPr lang="uk-UA" strike="noStrike" noProof="1" smtClean="0">
                <a:latin typeface="Arial" panose="020B0604020202020204" pitchFamily="34" charset="0"/>
                <a:ea typeface="宋体" panose="02010600030101010101" pitchFamily="2" charset="-122"/>
                <a:cs typeface="+mn-cs"/>
              </a:rPr>
              <a:t>‹#›</a:t>
            </a:fld>
            <a:endParaRPr lang="uk-UA"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ORTFOLIO 1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38200" y="1640840"/>
            <a:ext cx="33528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8" name="Picture Placeholder 2"/>
          <p:cNvSpPr>
            <a:spLocks noGrp="1"/>
          </p:cNvSpPr>
          <p:nvPr>
            <p:ph type="pic" sz="quarter" idx="13"/>
          </p:nvPr>
        </p:nvSpPr>
        <p:spPr>
          <a:xfrm>
            <a:off x="8001000" y="1640840"/>
            <a:ext cx="33528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9" name="Picture Placeholder 2"/>
          <p:cNvSpPr>
            <a:spLocks noGrp="1"/>
          </p:cNvSpPr>
          <p:nvPr>
            <p:ph type="pic" sz="quarter" idx="14"/>
          </p:nvPr>
        </p:nvSpPr>
        <p:spPr>
          <a:xfrm>
            <a:off x="4419600" y="1640840"/>
            <a:ext cx="33528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0" name="Picture Placeholder 2"/>
          <p:cNvSpPr>
            <a:spLocks noGrp="1"/>
          </p:cNvSpPr>
          <p:nvPr>
            <p:ph type="pic" sz="quarter" idx="15"/>
          </p:nvPr>
        </p:nvSpPr>
        <p:spPr>
          <a:xfrm>
            <a:off x="838200" y="4140200"/>
            <a:ext cx="33528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1" name="Picture Placeholder 2"/>
          <p:cNvSpPr>
            <a:spLocks noGrp="1"/>
          </p:cNvSpPr>
          <p:nvPr>
            <p:ph type="pic" sz="quarter" idx="16"/>
          </p:nvPr>
        </p:nvSpPr>
        <p:spPr>
          <a:xfrm>
            <a:off x="8001000" y="4140200"/>
            <a:ext cx="33528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2" name="Picture Placeholder 2"/>
          <p:cNvSpPr>
            <a:spLocks noGrp="1"/>
          </p:cNvSpPr>
          <p:nvPr>
            <p:ph type="pic" sz="quarter" idx="17"/>
          </p:nvPr>
        </p:nvSpPr>
        <p:spPr>
          <a:xfrm>
            <a:off x="4419600" y="4140200"/>
            <a:ext cx="33528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5"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
        <p:nvSpPr>
          <p:cNvPr id="14" name="Slide Number Placeholder 4"/>
          <p:cNvSpPr>
            <a:spLocks noGrp="1"/>
          </p:cNvSpPr>
          <p:nvPr>
            <p:ph type="sldNum" sz="quarter" idx="4"/>
          </p:nvPr>
        </p:nvSpPr>
        <p:spPr>
          <a:xfrm>
            <a:off x="11331575" y="315913"/>
            <a:ext cx="555625" cy="471488"/>
          </a:xfrm>
          <a:prstGeom prst="rect">
            <a:avLst/>
          </a:prstGeom>
        </p:spPr>
        <p:txBody>
          <a:bodyPr/>
          <a:lstStyle>
            <a:lvl1pPr algn="ctr">
              <a:defRPr sz="1620">
                <a:solidFill>
                  <a:schemeClr val="bg1"/>
                </a:solidFill>
              </a:defRPr>
            </a:lvl1pPr>
          </a:lstStyle>
          <a:p>
            <a:pPr fontAlgn="base"/>
            <a:fld id="{5DE872C3-2ED1-43FB-B3C4-BA6F078D7CD3}" type="slidenum">
              <a:rPr lang="en-US" sz="1620" strike="noStrike" noProof="1" smtClean="0">
                <a:latin typeface="Arial" panose="020B0604020202020204" pitchFamily="34" charset="0"/>
                <a:ea typeface="宋体" panose="02010600030101010101" pitchFamily="2" charset="-122"/>
                <a:cs typeface="+mn-cs"/>
              </a:rPr>
              <a:t>‹#›</a:t>
            </a:fld>
            <a:endParaRPr 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ORTFOLIO 2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63600" y="1718056"/>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3" name="Picture Placeholder 2"/>
          <p:cNvSpPr>
            <a:spLocks noGrp="1"/>
          </p:cNvSpPr>
          <p:nvPr>
            <p:ph type="pic" sz="quarter" idx="13"/>
          </p:nvPr>
        </p:nvSpPr>
        <p:spPr>
          <a:xfrm>
            <a:off x="3556000" y="1718056"/>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4" name="Picture Placeholder 2"/>
          <p:cNvSpPr>
            <a:spLocks noGrp="1"/>
          </p:cNvSpPr>
          <p:nvPr>
            <p:ph type="pic" sz="quarter" idx="14"/>
          </p:nvPr>
        </p:nvSpPr>
        <p:spPr>
          <a:xfrm>
            <a:off x="6248400" y="1718056"/>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5" name="Picture Placeholder 2"/>
          <p:cNvSpPr>
            <a:spLocks noGrp="1"/>
          </p:cNvSpPr>
          <p:nvPr>
            <p:ph type="pic" sz="quarter" idx="15"/>
          </p:nvPr>
        </p:nvSpPr>
        <p:spPr>
          <a:xfrm>
            <a:off x="8940800" y="1718056"/>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9" name="Picture Placeholder 2"/>
          <p:cNvSpPr>
            <a:spLocks noGrp="1"/>
          </p:cNvSpPr>
          <p:nvPr>
            <p:ph type="pic" sz="quarter" idx="16"/>
          </p:nvPr>
        </p:nvSpPr>
        <p:spPr>
          <a:xfrm>
            <a:off x="863600" y="42418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0" name="Picture Placeholder 2"/>
          <p:cNvSpPr>
            <a:spLocks noGrp="1"/>
          </p:cNvSpPr>
          <p:nvPr>
            <p:ph type="pic" sz="quarter" idx="17"/>
          </p:nvPr>
        </p:nvSpPr>
        <p:spPr>
          <a:xfrm>
            <a:off x="3556000" y="42418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1" name="Picture Placeholder 2"/>
          <p:cNvSpPr>
            <a:spLocks noGrp="1"/>
          </p:cNvSpPr>
          <p:nvPr>
            <p:ph type="pic" sz="quarter" idx="18"/>
          </p:nvPr>
        </p:nvSpPr>
        <p:spPr>
          <a:xfrm>
            <a:off x="6248400" y="42418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2" name="Picture Placeholder 2"/>
          <p:cNvSpPr>
            <a:spLocks noGrp="1"/>
          </p:cNvSpPr>
          <p:nvPr>
            <p:ph type="pic" sz="quarter" idx="19"/>
          </p:nvPr>
        </p:nvSpPr>
        <p:spPr>
          <a:xfrm>
            <a:off x="8940800" y="4241800"/>
            <a:ext cx="2438400" cy="1828800"/>
          </a:xfrm>
          <a:prstGeom prst="rect">
            <a:avLst/>
          </a:prstGeom>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8"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
        <p:nvSpPr>
          <p:cNvPr id="17" name="Slide Number Placeholder 4"/>
          <p:cNvSpPr>
            <a:spLocks noGrp="1"/>
          </p:cNvSpPr>
          <p:nvPr>
            <p:ph type="sldNum" sz="quarter" idx="4"/>
          </p:nvPr>
        </p:nvSpPr>
        <p:spPr>
          <a:xfrm>
            <a:off x="11331575" y="315913"/>
            <a:ext cx="555625" cy="471488"/>
          </a:xfrm>
          <a:prstGeom prst="rect">
            <a:avLst/>
          </a:prstGeom>
        </p:spPr>
        <p:txBody>
          <a:bodyPr/>
          <a:lstStyle>
            <a:lvl1pPr algn="ctr">
              <a:defRPr sz="1620">
                <a:solidFill>
                  <a:schemeClr val="bg1"/>
                </a:solidFill>
              </a:defRPr>
            </a:lvl1pPr>
          </a:lstStyle>
          <a:p>
            <a:pPr fontAlgn="base"/>
            <a:fld id="{5DE872C3-2ED1-43FB-B3C4-BA6F078D7CD3}" type="slidenum">
              <a:rPr lang="en-US" sz="1620" strike="noStrike" noProof="1" smtClean="0">
                <a:latin typeface="Arial" panose="020B0604020202020204" pitchFamily="34" charset="0"/>
                <a:ea typeface="宋体" panose="02010600030101010101" pitchFamily="2" charset="-122"/>
                <a:cs typeface="+mn-cs"/>
              </a:rPr>
              <a:t>‹#›</a:t>
            </a:fld>
            <a:endParaRPr 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ORTFOLIO 2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 y="1803400"/>
            <a:ext cx="10363200" cy="1828800"/>
          </a:xfrm>
          <a:prstGeom prst="rect">
            <a:avLst/>
          </a:prstGeom>
          <a:effectLst>
            <a:outerShdw blurRad="292100" dist="38100" dir="5400000" algn="t" rotWithShape="0">
              <a:prstClr val="black">
                <a:alpha val="67000"/>
              </a:prstClr>
            </a:outerShdw>
          </a:effectLst>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8" name="Picture Placeholder 2"/>
          <p:cNvSpPr>
            <a:spLocks noGrp="1"/>
          </p:cNvSpPr>
          <p:nvPr>
            <p:ph type="pic" sz="quarter" idx="13"/>
          </p:nvPr>
        </p:nvSpPr>
        <p:spPr>
          <a:xfrm>
            <a:off x="914400" y="3937000"/>
            <a:ext cx="1828800" cy="1828800"/>
          </a:xfrm>
          <a:prstGeom prst="rect">
            <a:avLst/>
          </a:prstGeom>
          <a:effectLst>
            <a:outerShdw blurRad="190500" dist="38100" dir="5400000" algn="t" rotWithShape="0">
              <a:prstClr val="black">
                <a:alpha val="67000"/>
              </a:prstClr>
            </a:outerShdw>
          </a:effectLst>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9" name="Picture Placeholder 2"/>
          <p:cNvSpPr>
            <a:spLocks noGrp="1"/>
          </p:cNvSpPr>
          <p:nvPr>
            <p:ph type="pic" sz="quarter" idx="14"/>
          </p:nvPr>
        </p:nvSpPr>
        <p:spPr>
          <a:xfrm>
            <a:off x="9448800" y="3937000"/>
            <a:ext cx="1828800" cy="1828800"/>
          </a:xfrm>
          <a:prstGeom prst="rect">
            <a:avLst/>
          </a:prstGeom>
          <a:effectLst>
            <a:outerShdw blurRad="190500" dist="38100" dir="5400000" algn="t" rotWithShape="0">
              <a:prstClr val="black">
                <a:alpha val="67000"/>
              </a:prstClr>
            </a:outerShdw>
          </a:effectLst>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0" name="Picture Placeholder 2"/>
          <p:cNvSpPr>
            <a:spLocks noGrp="1"/>
          </p:cNvSpPr>
          <p:nvPr>
            <p:ph type="pic" sz="quarter" idx="15"/>
          </p:nvPr>
        </p:nvSpPr>
        <p:spPr>
          <a:xfrm>
            <a:off x="7315200" y="3937000"/>
            <a:ext cx="1828800" cy="1828800"/>
          </a:xfrm>
          <a:prstGeom prst="rect">
            <a:avLst/>
          </a:prstGeom>
          <a:effectLst>
            <a:outerShdw blurRad="190500" dist="38100" dir="5400000" algn="t" rotWithShape="0">
              <a:prstClr val="black">
                <a:alpha val="67000"/>
              </a:prstClr>
            </a:outerShdw>
          </a:effectLst>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1" name="Picture Placeholder 2"/>
          <p:cNvSpPr>
            <a:spLocks noGrp="1"/>
          </p:cNvSpPr>
          <p:nvPr>
            <p:ph type="pic" sz="quarter" idx="16"/>
          </p:nvPr>
        </p:nvSpPr>
        <p:spPr>
          <a:xfrm>
            <a:off x="5181600" y="3937000"/>
            <a:ext cx="1828800" cy="1828800"/>
          </a:xfrm>
          <a:prstGeom prst="rect">
            <a:avLst/>
          </a:prstGeom>
          <a:effectLst>
            <a:outerShdw blurRad="190500" dist="38100" dir="5400000" algn="t" rotWithShape="0">
              <a:prstClr val="black">
                <a:alpha val="67000"/>
              </a:prstClr>
            </a:outerShdw>
          </a:effectLst>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2" name="Picture Placeholder 2"/>
          <p:cNvSpPr>
            <a:spLocks noGrp="1"/>
          </p:cNvSpPr>
          <p:nvPr>
            <p:ph type="pic" sz="quarter" idx="17"/>
          </p:nvPr>
        </p:nvSpPr>
        <p:spPr>
          <a:xfrm>
            <a:off x="3048000" y="3937000"/>
            <a:ext cx="1828800" cy="1828800"/>
          </a:xfrm>
          <a:prstGeom prst="rect">
            <a:avLst/>
          </a:prstGeom>
          <a:effectLst>
            <a:outerShdw blurRad="190500" dist="38100" dir="5400000" algn="t" rotWithShape="0">
              <a:prstClr val="black">
                <a:alpha val="67000"/>
              </a:prstClr>
            </a:outerShdw>
          </a:effectLst>
        </p:spPr>
        <p:txBody>
          <a:bodyPr lIns="45720" tIns="22860" rIns="45720" bIns="22860"/>
          <a:lstStyle>
            <a:lvl1pPr>
              <a:defRPr sz="1205"/>
            </a:lvl1pPr>
          </a:lstStyle>
          <a:p>
            <a:pPr fontAlgn="auto"/>
            <a:r>
              <a:rPr lang="en-US" sz="1340" strike="noStrike" noProof="1"/>
              <a:t>Click icon to add picture</a:t>
            </a:r>
            <a:endParaRPr lang="uk-UA" strike="noStrike" noProof="1"/>
          </a:p>
        </p:txBody>
      </p:sp>
      <p:sp>
        <p:nvSpPr>
          <p:cNvPr id="15"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
        <p:nvSpPr>
          <p:cNvPr id="14" name="Slide Number Placeholder 4"/>
          <p:cNvSpPr>
            <a:spLocks noGrp="1"/>
          </p:cNvSpPr>
          <p:nvPr>
            <p:ph type="sldNum" sz="quarter" idx="4"/>
          </p:nvPr>
        </p:nvSpPr>
        <p:spPr>
          <a:xfrm>
            <a:off x="11331575" y="315913"/>
            <a:ext cx="555625" cy="471488"/>
          </a:xfrm>
          <a:prstGeom prst="rect">
            <a:avLst/>
          </a:prstGeom>
        </p:spPr>
        <p:txBody>
          <a:bodyPr/>
          <a:lstStyle>
            <a:lvl1pPr algn="ctr">
              <a:defRPr sz="1620">
                <a:solidFill>
                  <a:schemeClr val="bg1"/>
                </a:solidFill>
              </a:defRPr>
            </a:lvl1pPr>
          </a:lstStyle>
          <a:p>
            <a:pPr fontAlgn="base"/>
            <a:fld id="{5DE872C3-2ED1-43FB-B3C4-BA6F078D7CD3}" type="slidenum">
              <a:rPr lang="en-US" sz="1620" strike="noStrike" noProof="1" smtClean="0">
                <a:latin typeface="Arial" panose="020B0604020202020204" pitchFamily="34" charset="0"/>
                <a:ea typeface="宋体" panose="02010600030101010101" pitchFamily="2" charset="-122"/>
                <a:cs typeface="+mn-cs"/>
              </a:rPr>
              <a:t>‹#›</a:t>
            </a:fld>
            <a:endParaRPr 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IDEO-MEDIA OPTION">
    <p:spTree>
      <p:nvGrpSpPr>
        <p:cNvPr id="1" name=""/>
        <p:cNvGrpSpPr/>
        <p:nvPr/>
      </p:nvGrpSpPr>
      <p:grpSpPr>
        <a:xfrm>
          <a:off x="0" y="0"/>
          <a:ext cx="0" cy="0"/>
          <a:chOff x="0" y="0"/>
          <a:chExt cx="0" cy="0"/>
        </a:xfrm>
      </p:grpSpPr>
      <p:sp>
        <p:nvSpPr>
          <p:cNvPr id="3" name="Media Placeholder 2"/>
          <p:cNvSpPr>
            <a:spLocks noGrp="1"/>
          </p:cNvSpPr>
          <p:nvPr>
            <p:ph type="media" sz="quarter" idx="12" hasCustomPrompt="1"/>
          </p:nvPr>
        </p:nvSpPr>
        <p:spPr>
          <a:xfrm>
            <a:off x="838200" y="1558798"/>
            <a:ext cx="7326941" cy="4121405"/>
          </a:xfrm>
          <a:prstGeom prst="rect">
            <a:avLst/>
          </a:prstGeom>
        </p:spPr>
        <p:txBody>
          <a:bodyPr lIns="45720" tIns="22860" rIns="45720" bIns="22860"/>
          <a:lstStyle/>
          <a:p>
            <a:pPr fontAlgn="auto"/>
            <a:r>
              <a:rPr lang="en-US" sz="2520" strike="noStrike" noProof="1"/>
              <a:t>Click icon to add media</a:t>
            </a:r>
            <a:endParaRPr lang="uk-UA" strike="noStrike" noProof="1"/>
          </a:p>
        </p:txBody>
      </p:sp>
      <p:sp>
        <p:nvSpPr>
          <p:cNvPr id="10"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3"/>
          <p:cNvSpPr>
            <a:spLocks noGrp="1"/>
          </p:cNvSpPr>
          <p:nvPr>
            <p:ph type="title"/>
          </p:nvPr>
        </p:nvSpPr>
        <p:spPr>
          <a:xfrm>
            <a:off x="838200" y="229852"/>
            <a:ext cx="10515600" cy="530528"/>
          </a:xfrm>
          <a:prstGeom prst="rect">
            <a:avLst/>
          </a:prstGeom>
        </p:spPr>
        <p:txBody>
          <a:bodyPr lIns="45720" tIns="22860" rIns="45720" bIns="22860"/>
          <a:lstStyle>
            <a:lvl1pPr algn="l">
              <a:defRPr sz="3835" b="1">
                <a:latin typeface="微软雅黑" panose="020B0503020204020204" pitchFamily="34" charset="-122"/>
                <a:ea typeface="微软雅黑" panose="020B0503020204020204" pitchFamily="34" charset="-122"/>
              </a:defRPr>
            </a:lvl1pPr>
          </a:lstStyle>
          <a:p>
            <a:pPr fontAlgn="auto"/>
            <a:r>
              <a:rPr lang="en-US" altLang="zh-CN" sz="4260" strike="noStrike" noProof="1"/>
              <a:t>Click to edit Master title style</a:t>
            </a:r>
            <a:endParaRPr lang="uk-UA"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6674CB-279F-4343-87B3-C6564F6A410E}" type="datetimeFigureOut">
              <a:rPr lang="zh-CN" altLang="en-US" smtClean="0"/>
              <a:t>2025/7/12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CF2EFF-09CD-49C1-A044-CFAFE6B5079E}"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0" y="549275"/>
            <a:ext cx="12192000" cy="576263"/>
          </a:xfrm>
          <a:prstGeom prst="rect">
            <a:avLst/>
          </a:prstGeom>
          <a:solidFill>
            <a:srgbClr val="3A6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160" strike="noStrike" noProof="1">
              <a:solidFill>
                <a:schemeClr val="lt1"/>
              </a:solidFill>
            </a:endParaRPr>
          </a:p>
        </p:txBody>
      </p:sp>
      <p:sp>
        <p:nvSpPr>
          <p:cNvPr id="3" name="日期占位符 2"/>
          <p:cNvSpPr>
            <a:spLocks noGrp="1"/>
          </p:cNvSpPr>
          <p:nvPr>
            <p:ph type="dt" sz="half" idx="10"/>
          </p:nvPr>
        </p:nvSpPr>
        <p:spPr>
          <a:xfrm>
            <a:off x="609600" y="6356350"/>
            <a:ext cx="2844800" cy="365125"/>
          </a:xfrm>
          <a:prstGeom prst="rect">
            <a:avLst/>
          </a:prstGeom>
        </p:spPr>
        <p:txBody>
          <a:bodyPr/>
          <a:lstStyle/>
          <a:p>
            <a:pPr fontAlgn="base"/>
            <a:fld id="{530820CF-B880-4189-942D-D702A7CBA730}" type="datetimeFigureOut">
              <a:rPr lang="zh-CN" altLang="en-US" strike="noStrike" noProof="1" smtClean="0">
                <a:latin typeface="Arial" panose="020B0604020202020204" pitchFamily="34" charset="0"/>
                <a:ea typeface="宋体" panose="02010600030101010101" pitchFamily="2" charset="-122"/>
                <a:cs typeface="+mn-cs"/>
              </a:rPr>
              <a:t>2025/7/12</a:t>
            </a:fld>
            <a:endParaRPr lang="zh-CN" altLang="en-US" strike="noStrike" noProof="1"/>
          </a:p>
        </p:txBody>
      </p:sp>
      <p:sp>
        <p:nvSpPr>
          <p:cNvPr id="4" name="页脚占位符 3"/>
          <p:cNvSpPr>
            <a:spLocks noGrp="1"/>
          </p:cNvSpPr>
          <p:nvPr>
            <p:ph type="ftr" sz="quarter" idx="11"/>
          </p:nvPr>
        </p:nvSpPr>
        <p:spPr>
          <a:xfrm>
            <a:off x="4165600" y="6388100"/>
            <a:ext cx="3860800" cy="365125"/>
          </a:xfrm>
          <a:prstGeom prst="rect">
            <a:avLst/>
          </a:prstGeom>
        </p:spPr>
        <p:txBody>
          <a:bodyPr/>
          <a:lstStyle>
            <a:lvl1pPr>
              <a:defRPr sz="1260"/>
            </a:lvl1pPr>
          </a:lstStyle>
          <a:p>
            <a:pPr fontAlgn="base"/>
            <a:endParaRPr lang="zh-CN" altLang="en-US" strike="noStrike" noProof="1"/>
          </a:p>
        </p:txBody>
      </p:sp>
      <p:sp>
        <p:nvSpPr>
          <p:cNvPr id="5" name="灯片编号占位符 4"/>
          <p:cNvSpPr>
            <a:spLocks noGrp="1"/>
          </p:cNvSpPr>
          <p:nvPr>
            <p:ph type="sldNum" sz="quarter" idx="12"/>
          </p:nvPr>
        </p:nvSpPr>
        <p:spPr>
          <a:xfrm>
            <a:off x="9936163" y="6383338"/>
            <a:ext cx="1631950" cy="406400"/>
          </a:xfrm>
          <a:prstGeom prst="rect">
            <a:avLst/>
          </a:prstGeom>
        </p:spPr>
        <p:txBody>
          <a:bodyPr/>
          <a:lstStyle>
            <a:lvl1pPr algn="ctr">
              <a:defRPr sz="1675">
                <a:latin typeface="Impact" panose="020B0806030902050204" pitchFamily="34" charset="0"/>
              </a:defRPr>
            </a:lvl1pPr>
          </a:lstStyle>
          <a:p>
            <a:pPr fontAlgn="base"/>
            <a:fld id="{0C913308-F349-4B6D-A68A-DD1791B4A57B}" type="slidenum">
              <a:rPr lang="zh-CN" altLang="en-US" sz="1860" strike="noStrike" noProof="1" smtClean="0">
                <a:latin typeface="Impact" panose="020B0806030902050204" pitchFamily="34" charset="0"/>
                <a:ea typeface="宋体" panose="02010600030101010101" pitchFamily="2" charset="-122"/>
                <a:cs typeface="+mn-cs"/>
              </a:rPr>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0" y="0"/>
            <a:ext cx="12192000" cy="5048251"/>
          </a:xfrm>
          <a:custGeom>
            <a:avLst/>
            <a:gdLst>
              <a:gd name="connsiteX0" fmla="*/ 0 w 12192000"/>
              <a:gd name="connsiteY0" fmla="*/ 0 h 5048250"/>
              <a:gd name="connsiteX1" fmla="*/ 12192000 w 12192000"/>
              <a:gd name="connsiteY1" fmla="*/ 0 h 5048250"/>
              <a:gd name="connsiteX2" fmla="*/ 12192000 w 12192000"/>
              <a:gd name="connsiteY2" fmla="*/ 5048250 h 5048250"/>
              <a:gd name="connsiteX3" fmla="*/ 0 w 12192000"/>
              <a:gd name="connsiteY3" fmla="*/ 5048250 h 5048250"/>
            </a:gdLst>
            <a:ahLst/>
            <a:cxnLst>
              <a:cxn ang="0">
                <a:pos x="connsiteX0" y="connsiteY0"/>
              </a:cxn>
              <a:cxn ang="0">
                <a:pos x="connsiteX1" y="connsiteY1"/>
              </a:cxn>
              <a:cxn ang="0">
                <a:pos x="connsiteX2" y="connsiteY2"/>
              </a:cxn>
              <a:cxn ang="0">
                <a:pos x="connsiteX3" y="connsiteY3"/>
              </a:cxn>
            </a:cxnLst>
            <a:rect l="l" t="t" r="r" b="b"/>
            <a:pathLst>
              <a:path w="12192000" h="5048250">
                <a:moveTo>
                  <a:pt x="0" y="0"/>
                </a:moveTo>
                <a:lnTo>
                  <a:pt x="12192000" y="0"/>
                </a:lnTo>
                <a:lnTo>
                  <a:pt x="12192000" y="5048250"/>
                </a:lnTo>
                <a:lnTo>
                  <a:pt x="0" y="5048250"/>
                </a:lnTo>
                <a:close/>
              </a:path>
            </a:pathLst>
          </a:custGeom>
        </p:spPr>
        <p:txBody>
          <a:bodyPr wrap="square">
            <a:noAutofit/>
          </a:bodyPr>
          <a:lstStyle/>
          <a:p>
            <a:pPr fontAlgn="auto"/>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6713"/>
          </a:xfrm>
        </p:spPr>
        <p:txBody>
          <a:bodyPr/>
          <a:lstStyle/>
          <a:p>
            <a:pPr fontAlgn="base"/>
            <a:fld id="{F6306B9B-03D0-4AE8-B9D4-8DEAC2CEAADA}" type="datetimeFigureOut">
              <a:rPr lang="zh-CN" altLang="en-US" strike="noStrike" noProof="1" smtClean="0">
                <a:latin typeface="Arial" panose="020B0604020202020204" pitchFamily="34" charset="0"/>
                <a:ea typeface="宋体" panose="02010600030101010101" pitchFamily="2" charset="-122"/>
                <a:cs typeface="+mn-cs"/>
              </a:rPr>
              <a:t>2025/7/12</a:t>
            </a:fld>
            <a:endParaRPr lang="zh-CN" altLang="en-US" strike="noStrike" noProof="1"/>
          </a:p>
        </p:txBody>
      </p:sp>
      <p:sp>
        <p:nvSpPr>
          <p:cNvPr id="3" name="页脚占位符 2"/>
          <p:cNvSpPr>
            <a:spLocks noGrp="1"/>
          </p:cNvSpPr>
          <p:nvPr>
            <p:ph type="ftr" sz="quarter" idx="11"/>
          </p:nvPr>
        </p:nvSpPr>
        <p:spPr>
          <a:xfrm>
            <a:off x="4038600" y="6356350"/>
            <a:ext cx="4114800" cy="366713"/>
          </a:xfrm>
        </p:spPr>
        <p:txBody>
          <a:bodyPr/>
          <a:lstStyle/>
          <a:p>
            <a:pPr fontAlgn="base"/>
            <a:endParaRPr lang="zh-CN" altLang="en-US" strike="noStrike" noProof="1"/>
          </a:p>
        </p:txBody>
      </p:sp>
      <p:sp>
        <p:nvSpPr>
          <p:cNvPr id="4" name="灯片编号占位符 3"/>
          <p:cNvSpPr>
            <a:spLocks noGrp="1"/>
          </p:cNvSpPr>
          <p:nvPr>
            <p:ph type="sldNum" sz="quarter" idx="12"/>
          </p:nvPr>
        </p:nvSpPr>
        <p:spPr>
          <a:xfrm>
            <a:off x="8610600" y="6356350"/>
            <a:ext cx="2743200" cy="366713"/>
          </a:xfrm>
        </p:spPr>
        <p:txBody>
          <a:bodyPr/>
          <a:lstStyle/>
          <a:p>
            <a:pPr fontAlgn="base"/>
            <a:fld id="{D74488D5-4939-436C-BEEF-08FCD01B2418}"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transition spd="slow" advClick="0" advTm="3000">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grpSp>
        <p:nvGrpSpPr>
          <p:cNvPr id="21506" name="组合 10"/>
          <p:cNvGrpSpPr/>
          <p:nvPr userDrawn="1"/>
        </p:nvGrpSpPr>
        <p:grpSpPr>
          <a:xfrm>
            <a:off x="0" y="127000"/>
            <a:ext cx="12192000" cy="614363"/>
            <a:chOff x="-1" y="127322"/>
            <a:chExt cx="12192001" cy="613458"/>
          </a:xfrm>
        </p:grpSpPr>
        <p:cxnSp>
          <p:nvCxnSpPr>
            <p:cNvPr id="12" name="直接连接符 11"/>
            <p:cNvCxnSpPr/>
            <p:nvPr/>
          </p:nvCxnSpPr>
          <p:spPr>
            <a:xfrm>
              <a:off x="393539" y="740780"/>
              <a:ext cx="11798461"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 y="127322"/>
              <a:ext cx="150471" cy="613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20" strike="noStrike" noProof="1">
                <a:solidFill>
                  <a:schemeClr val="lt1"/>
                </a:solidFill>
                <a:latin typeface="微软雅黑" panose="020B0503020204020204" pitchFamily="34" charset="-122"/>
                <a:ea typeface="微软雅黑" panose="020B0503020204020204" pitchFamily="34" charset="-122"/>
              </a:endParaRPr>
            </a:p>
          </p:txBody>
        </p:sp>
        <p:sp>
          <p:nvSpPr>
            <p:cNvPr id="15" name="矩形 14"/>
            <p:cNvSpPr/>
            <p:nvPr/>
          </p:nvSpPr>
          <p:spPr>
            <a:xfrm>
              <a:off x="196769" y="127322"/>
              <a:ext cx="150471" cy="613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20" strike="noStrike" noProof="1">
                <a:solidFill>
                  <a:schemeClr val="lt1"/>
                </a:solidFill>
                <a:latin typeface="微软雅黑" panose="020B0503020204020204" pitchFamily="34" charset="-122"/>
                <a:ea typeface="微软雅黑" panose="020B0503020204020204" pitchFamily="34" charset="-122"/>
              </a:endParaRPr>
            </a:p>
          </p:txBody>
        </p:sp>
      </p:grpSp>
      <p:grpSp>
        <p:nvGrpSpPr>
          <p:cNvPr id="21510" name="组合 15"/>
          <p:cNvGrpSpPr/>
          <p:nvPr userDrawn="1"/>
        </p:nvGrpSpPr>
        <p:grpSpPr>
          <a:xfrm>
            <a:off x="0" y="6662738"/>
            <a:ext cx="12192000" cy="209550"/>
            <a:chOff x="1" y="6661300"/>
            <a:chExt cx="12192000" cy="209376"/>
          </a:xfrm>
        </p:grpSpPr>
        <p:sp>
          <p:nvSpPr>
            <p:cNvPr id="17" name="矩形 16"/>
            <p:cNvSpPr/>
            <p:nvPr/>
          </p:nvSpPr>
          <p:spPr>
            <a:xfrm>
              <a:off x="1" y="6661300"/>
              <a:ext cx="12192000" cy="2093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20" strike="noStrike" noProof="1">
                <a:solidFill>
                  <a:schemeClr val="lt1"/>
                </a:solidFill>
                <a:latin typeface="微软雅黑" panose="020B0503020204020204" pitchFamily="34" charset="-122"/>
                <a:ea typeface="微软雅黑" panose="020B0503020204020204" pitchFamily="34" charset="-122"/>
              </a:endParaRPr>
            </a:p>
          </p:txBody>
        </p:sp>
        <p:sp>
          <p:nvSpPr>
            <p:cNvPr id="21512" name="箭头: V 形 17"/>
            <p:cNvSpPr/>
            <p:nvPr/>
          </p:nvSpPr>
          <p:spPr>
            <a:xfrm>
              <a:off x="12009022" y="6695086"/>
              <a:ext cx="128033" cy="141803"/>
            </a:xfrm>
            <a:prstGeom prst="chevron">
              <a:avLst>
                <a:gd name="adj" fmla="val 50000"/>
              </a:avLst>
            </a:prstGeom>
            <a:solidFill>
              <a:schemeClr val="bg1"/>
            </a:solidFill>
            <a:ln w="12700" cap="flat" cmpd="sng">
              <a:solidFill>
                <a:schemeClr val="bg1"/>
              </a:solidFill>
              <a:prstDash val="solid"/>
              <a:round/>
              <a:headEnd type="none" w="med" len="med"/>
              <a:tailEnd type="none" w="med" len="med"/>
            </a:ln>
          </p:spPr>
          <p:txBody>
            <a:bodyPr wrap="square" lIns="109681" tIns="54840" rIns="109681" bIns="54840" anchor="t" anchorCtr="0"/>
            <a:lstStyle/>
            <a:p>
              <a:pPr lvl="0"/>
              <a:endParaRPr lang="zh-CN" altLang="en-US" sz="1900">
                <a:latin typeface="微软雅黑" panose="020B0503020204020204" pitchFamily="34" charset="-122"/>
                <a:ea typeface="宋体" panose="02010600030101010101" pitchFamily="2" charset="-122"/>
              </a:endParaRPr>
            </a:p>
          </p:txBody>
        </p:sp>
        <p:sp>
          <p:nvSpPr>
            <p:cNvPr id="21513" name="箭头: V 形 18"/>
            <p:cNvSpPr/>
            <p:nvPr/>
          </p:nvSpPr>
          <p:spPr>
            <a:xfrm rot="10800000">
              <a:off x="37157" y="6695085"/>
              <a:ext cx="128033" cy="141803"/>
            </a:xfrm>
            <a:prstGeom prst="chevron">
              <a:avLst>
                <a:gd name="adj" fmla="val 50000"/>
              </a:avLst>
            </a:prstGeom>
            <a:solidFill>
              <a:schemeClr val="bg1"/>
            </a:solidFill>
            <a:ln w="12700" cap="flat" cmpd="sng">
              <a:solidFill>
                <a:schemeClr val="bg1"/>
              </a:solidFill>
              <a:prstDash val="solid"/>
              <a:round/>
              <a:headEnd type="none" w="med" len="med"/>
              <a:tailEnd type="none" w="med" len="med"/>
            </a:ln>
          </p:spPr>
          <p:txBody>
            <a:bodyPr wrap="square" lIns="109681" tIns="54840" rIns="109681" bIns="54840" anchor="t" anchorCtr="0"/>
            <a:lstStyle/>
            <a:p>
              <a:pPr lvl="0"/>
              <a:endParaRPr lang="zh-CN" altLang="en-US" sz="1900">
                <a:latin typeface="微软雅黑" panose="020B0503020204020204" pitchFamily="34" charset="-122"/>
                <a:ea typeface="宋体" panose="02010600030101010101" pitchFamily="2" charset="-122"/>
              </a:endParaRPr>
            </a:p>
          </p:txBody>
        </p:sp>
      </p:grpSp>
      <p:sp>
        <p:nvSpPr>
          <p:cNvPr id="2" name="日期占位符 1"/>
          <p:cNvSpPr>
            <a:spLocks noGrp="1"/>
          </p:cNvSpPr>
          <p:nvPr>
            <p:ph type="dt" sz="half" idx="10"/>
          </p:nvPr>
        </p:nvSpPr>
        <p:spPr>
          <a:xfrm>
            <a:off x="838200" y="6357938"/>
            <a:ext cx="2743200" cy="365125"/>
          </a:xfrm>
          <a:prstGeom prst="rect">
            <a:avLst/>
          </a:prstGeom>
        </p:spPr>
        <p:txBody>
          <a:bodyPr vert="horz" lIns="91440" tIns="45720" rIns="91440" bIns="45720" rtlCol="0" anchor="ctr"/>
          <a:lstStyle/>
          <a:p>
            <a:pPr fontAlgn="base"/>
            <a:fld id="{72DFFFD3-C282-48E8-AB0A-13DCC6F3278A}" type="datetimeFigureOut">
              <a:rPr lang="zh-CN" altLang="en-US" sz="1080" strike="noStrike" noProof="1" smtClean="0">
                <a:latin typeface="Arial" panose="020B0604020202020204" pitchFamily="34" charset="0"/>
                <a:ea typeface="宋体" panose="02010600030101010101" pitchFamily="2" charset="-122"/>
                <a:cs typeface="+mn-cs"/>
              </a:rPr>
              <a:t>2025/7/12</a:t>
            </a:fld>
            <a:endParaRPr lang="zh-CN" altLang="en-US" strike="noStrike" noProof="1"/>
          </a:p>
        </p:txBody>
      </p:sp>
      <p:sp>
        <p:nvSpPr>
          <p:cNvPr id="3" name="页脚占位符 2"/>
          <p:cNvSpPr>
            <a:spLocks noGrp="1"/>
          </p:cNvSpPr>
          <p:nvPr>
            <p:ph type="ftr" sz="quarter" idx="11"/>
          </p:nvPr>
        </p:nvSpPr>
        <p:spPr>
          <a:xfrm>
            <a:off x="4038600" y="6357938"/>
            <a:ext cx="4114800" cy="365125"/>
          </a:xfrm>
          <a:prstGeom prst="rect">
            <a:avLst/>
          </a:prstGeom>
        </p:spPr>
        <p:txBody>
          <a:bodyPr vert="horz" lIns="91440" tIns="45720" rIns="91440" bIns="45720" rtlCol="0" anchor="ctr"/>
          <a:lstStyle/>
          <a:p>
            <a:pPr fontAlgn="base"/>
            <a:endParaRPr lang="zh-CN" altLang="en-US" strike="noStrike" noProof="1"/>
          </a:p>
        </p:txBody>
      </p:sp>
      <p:sp>
        <p:nvSpPr>
          <p:cNvPr id="4" name="灯片编号占位符 3"/>
          <p:cNvSpPr>
            <a:spLocks noGrp="1"/>
          </p:cNvSpPr>
          <p:nvPr>
            <p:ph type="sldNum" sz="quarter" idx="12"/>
          </p:nvPr>
        </p:nvSpPr>
        <p:spPr>
          <a:xfrm>
            <a:off x="8610600" y="6357938"/>
            <a:ext cx="2743200" cy="365125"/>
          </a:xfrm>
          <a:prstGeom prst="rect">
            <a:avLst/>
          </a:prstGeom>
        </p:spPr>
        <p:txBody>
          <a:bodyPr vert="horz" lIns="91440" tIns="45720" rIns="91440" bIns="45720" rtlCol="0" anchor="ctr"/>
          <a:lstStyle/>
          <a:p>
            <a:pPr fontAlgn="base"/>
            <a:fld id="{C302FF0A-A20F-45FC-ABD3-D4655AE8E18A}" type="slidenum">
              <a:rPr lang="zh-CN" altLang="en-US" sz="1080"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7938"/>
            <a:ext cx="2743200" cy="365125"/>
          </a:xfrm>
          <a:prstGeom prst="rect">
            <a:avLst/>
          </a:prstGeom>
        </p:spPr>
        <p:txBody>
          <a:bodyPr vert="horz" lIns="91440" tIns="45720" rIns="91440" bIns="45720" rtlCol="0" anchor="ctr"/>
          <a:lstStyle/>
          <a:p>
            <a:pPr fontAlgn="base"/>
            <a:fld id="{72DFFFD3-C282-48E8-AB0A-13DCC6F3278A}" type="datetimeFigureOut">
              <a:rPr lang="zh-CN" altLang="en-US" sz="1080" strike="noStrike" noProof="1" smtClean="0">
                <a:latin typeface="Arial" panose="020B0604020202020204" pitchFamily="34" charset="0"/>
                <a:ea typeface="宋体" panose="02010600030101010101" pitchFamily="2" charset="-122"/>
                <a:cs typeface="+mn-cs"/>
              </a:rPr>
              <a:t>2025/7/12</a:t>
            </a:fld>
            <a:endParaRPr lang="zh-CN" altLang="en-US" strike="noStrike" noProof="1"/>
          </a:p>
        </p:txBody>
      </p:sp>
      <p:sp>
        <p:nvSpPr>
          <p:cNvPr id="3" name="页脚占位符 2"/>
          <p:cNvSpPr>
            <a:spLocks noGrp="1"/>
          </p:cNvSpPr>
          <p:nvPr>
            <p:ph type="ftr" sz="quarter" idx="11"/>
          </p:nvPr>
        </p:nvSpPr>
        <p:spPr>
          <a:xfrm>
            <a:off x="4038600" y="6357938"/>
            <a:ext cx="4114800" cy="365125"/>
          </a:xfrm>
          <a:prstGeom prst="rect">
            <a:avLst/>
          </a:prstGeom>
        </p:spPr>
        <p:txBody>
          <a:bodyPr vert="horz" lIns="91440" tIns="45720" rIns="91440" bIns="45720" rtlCol="0" anchor="ctr"/>
          <a:lstStyle/>
          <a:p>
            <a:pPr fontAlgn="base"/>
            <a:endParaRPr lang="zh-CN" altLang="en-US" strike="noStrike" noProof="1"/>
          </a:p>
        </p:txBody>
      </p:sp>
      <p:sp>
        <p:nvSpPr>
          <p:cNvPr id="4" name="灯片编号占位符 3"/>
          <p:cNvSpPr>
            <a:spLocks noGrp="1"/>
          </p:cNvSpPr>
          <p:nvPr>
            <p:ph type="sldNum" sz="quarter" idx="12"/>
          </p:nvPr>
        </p:nvSpPr>
        <p:spPr>
          <a:xfrm>
            <a:off x="8610600" y="6357938"/>
            <a:ext cx="2743200" cy="365125"/>
          </a:xfrm>
          <a:prstGeom prst="rect">
            <a:avLst/>
          </a:prstGeom>
        </p:spPr>
        <p:txBody>
          <a:bodyPr vert="horz" lIns="91440" tIns="45720" rIns="91440" bIns="45720" rtlCol="0" anchor="ctr"/>
          <a:lstStyle/>
          <a:p>
            <a:pPr fontAlgn="base"/>
            <a:fld id="{C302FF0A-A20F-45FC-ABD3-D4655AE8E18A}" type="slidenum">
              <a:rPr lang="zh-CN" altLang="en-US" sz="1080"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pic>
        <p:nvPicPr>
          <p:cNvPr id="5" name="图片 4" descr="modern kitchen and busy chefs"/>
          <p:cNvPicPr>
            <a:picLocks noChangeAspect="1"/>
          </p:cNvPicPr>
          <p:nvPr userDrawn="1"/>
        </p:nvPicPr>
        <p:blipFill>
          <a:blip r:embed="rId2"/>
          <a:srcRect t="15261" b="41643"/>
          <a:stretch>
            <a:fillRect/>
          </a:stretch>
        </p:blipFill>
        <p:spPr>
          <a:xfrm>
            <a:off x="0" y="0"/>
            <a:ext cx="12192000" cy="3502025"/>
          </a:xfrm>
          <a:prstGeom prst="rect">
            <a:avLst/>
          </a:prstGeom>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grpSp>
        <p:nvGrpSpPr>
          <p:cNvPr id="23554" name="组合 9"/>
          <p:cNvGrpSpPr/>
          <p:nvPr userDrawn="1"/>
        </p:nvGrpSpPr>
        <p:grpSpPr>
          <a:xfrm>
            <a:off x="6891338" y="0"/>
            <a:ext cx="5357812" cy="6845300"/>
            <a:chOff x="8407" y="0"/>
            <a:chExt cx="6060" cy="7017"/>
          </a:xfrm>
        </p:grpSpPr>
        <p:pic>
          <p:nvPicPr>
            <p:cNvPr id="23555" name="Picture 3" descr="G:\PPT\图片素材\安全插图\Redocn_2012040715454422.jpg"/>
            <p:cNvPicPr>
              <a:picLocks noChangeAspect="1"/>
            </p:cNvPicPr>
            <p:nvPr userDrawn="1">
              <p:custDataLst>
                <p:tags r:id="rId1"/>
              </p:custDataLst>
            </p:nvPr>
          </p:nvPicPr>
          <p:blipFill>
            <a:blip r:embed="rId6"/>
            <a:srcRect t="5569" b="51505"/>
            <a:stretch>
              <a:fillRect/>
            </a:stretch>
          </p:blipFill>
          <p:spPr>
            <a:xfrm>
              <a:off x="8407" y="0"/>
              <a:ext cx="6049" cy="1731"/>
            </a:xfrm>
            <a:prstGeom prst="rect">
              <a:avLst/>
            </a:prstGeom>
            <a:noFill/>
            <a:ln w="9525">
              <a:noFill/>
            </a:ln>
          </p:spPr>
        </p:pic>
        <p:pic>
          <p:nvPicPr>
            <p:cNvPr id="23556" name="Picture 3" descr="G:\PPT\图片素材\安全插图\Redocn_2012040715454422.jpg"/>
            <p:cNvPicPr>
              <a:picLocks noChangeAspect="1"/>
            </p:cNvPicPr>
            <p:nvPr userDrawn="1">
              <p:custDataLst>
                <p:tags r:id="rId2"/>
              </p:custDataLst>
            </p:nvPr>
          </p:nvPicPr>
          <p:blipFill>
            <a:blip r:embed="rId6"/>
            <a:srcRect t="5569" b="51505"/>
            <a:stretch>
              <a:fillRect/>
            </a:stretch>
          </p:blipFill>
          <p:spPr>
            <a:xfrm>
              <a:off x="8407" y="1782"/>
              <a:ext cx="6049" cy="1731"/>
            </a:xfrm>
            <a:prstGeom prst="rect">
              <a:avLst/>
            </a:prstGeom>
            <a:noFill/>
            <a:ln w="9525">
              <a:noFill/>
            </a:ln>
          </p:spPr>
        </p:pic>
        <p:pic>
          <p:nvPicPr>
            <p:cNvPr id="23557" name="Picture 3" descr="G:\PPT\图片素材\安全插图\Redocn_2012040715454422.jpg"/>
            <p:cNvPicPr>
              <a:picLocks noChangeAspect="1"/>
            </p:cNvPicPr>
            <p:nvPr userDrawn="1">
              <p:custDataLst>
                <p:tags r:id="rId3"/>
              </p:custDataLst>
            </p:nvPr>
          </p:nvPicPr>
          <p:blipFill>
            <a:blip r:embed="rId6"/>
            <a:srcRect t="5569" b="51505"/>
            <a:stretch>
              <a:fillRect/>
            </a:stretch>
          </p:blipFill>
          <p:spPr>
            <a:xfrm>
              <a:off x="8419" y="3521"/>
              <a:ext cx="6049" cy="1731"/>
            </a:xfrm>
            <a:prstGeom prst="rect">
              <a:avLst/>
            </a:prstGeom>
            <a:noFill/>
            <a:ln w="9525">
              <a:noFill/>
            </a:ln>
          </p:spPr>
        </p:pic>
        <p:pic>
          <p:nvPicPr>
            <p:cNvPr id="23558" name="Picture 3" descr="G:\PPT\图片素材\安全插图\Redocn_2012040715454422.jpg"/>
            <p:cNvPicPr>
              <a:picLocks noChangeAspect="1"/>
            </p:cNvPicPr>
            <p:nvPr userDrawn="1">
              <p:custDataLst>
                <p:tags r:id="rId4"/>
              </p:custDataLst>
            </p:nvPr>
          </p:nvPicPr>
          <p:blipFill>
            <a:blip r:embed="rId6"/>
            <a:srcRect t="5569" b="51505"/>
            <a:stretch>
              <a:fillRect/>
            </a:stretch>
          </p:blipFill>
          <p:spPr>
            <a:xfrm>
              <a:off x="8407" y="5287"/>
              <a:ext cx="6049" cy="1731"/>
            </a:xfrm>
            <a:prstGeom prst="rect">
              <a:avLst/>
            </a:prstGeom>
            <a:noFill/>
            <a:ln w="9525">
              <a:noFill/>
            </a:ln>
          </p:spPr>
        </p:pic>
      </p:grpSp>
      <p:sp>
        <p:nvSpPr>
          <p:cNvPr id="2" name="日期占位符 1"/>
          <p:cNvSpPr>
            <a:spLocks noGrp="1"/>
          </p:cNvSpPr>
          <p:nvPr>
            <p:ph type="dt" sz="half" idx="10"/>
          </p:nvPr>
        </p:nvSpPr>
        <p:spPr>
          <a:xfrm>
            <a:off x="838200" y="6357938"/>
            <a:ext cx="2743200" cy="365125"/>
          </a:xfrm>
          <a:prstGeom prst="rect">
            <a:avLst/>
          </a:prstGeom>
        </p:spPr>
        <p:txBody>
          <a:bodyPr vert="horz" lIns="91440" tIns="45720" rIns="91440" bIns="45720" rtlCol="0" anchor="ctr"/>
          <a:lstStyle/>
          <a:p>
            <a:pPr fontAlgn="base"/>
            <a:fld id="{72DFFFD3-C282-48E8-AB0A-13DCC6F3278A}" type="datetimeFigureOut">
              <a:rPr lang="zh-CN" altLang="en-US" sz="1080" strike="noStrike" noProof="1" smtClean="0">
                <a:latin typeface="Arial" panose="020B0604020202020204" pitchFamily="34" charset="0"/>
                <a:ea typeface="宋体" panose="02010600030101010101" pitchFamily="2" charset="-122"/>
                <a:cs typeface="+mn-cs"/>
              </a:rPr>
              <a:t>2025/7/12</a:t>
            </a:fld>
            <a:endParaRPr lang="zh-CN" altLang="en-US" strike="noStrike" noProof="1"/>
          </a:p>
        </p:txBody>
      </p:sp>
      <p:sp>
        <p:nvSpPr>
          <p:cNvPr id="3" name="页脚占位符 2"/>
          <p:cNvSpPr>
            <a:spLocks noGrp="1"/>
          </p:cNvSpPr>
          <p:nvPr>
            <p:ph type="ftr" sz="quarter" idx="11"/>
          </p:nvPr>
        </p:nvSpPr>
        <p:spPr>
          <a:xfrm>
            <a:off x="4038600" y="6357938"/>
            <a:ext cx="4114800" cy="365125"/>
          </a:xfrm>
          <a:prstGeom prst="rect">
            <a:avLst/>
          </a:prstGeom>
        </p:spPr>
        <p:txBody>
          <a:bodyPr vert="horz" lIns="91440" tIns="45720" rIns="91440" bIns="45720" rtlCol="0" anchor="ctr"/>
          <a:lstStyle/>
          <a:p>
            <a:pPr fontAlgn="base"/>
            <a:endParaRPr lang="zh-CN" altLang="en-US" strike="noStrike" noProof="1"/>
          </a:p>
        </p:txBody>
      </p:sp>
      <p:sp>
        <p:nvSpPr>
          <p:cNvPr id="4" name="灯片编号占位符 3"/>
          <p:cNvSpPr>
            <a:spLocks noGrp="1"/>
          </p:cNvSpPr>
          <p:nvPr>
            <p:ph type="sldNum" sz="quarter" idx="12"/>
          </p:nvPr>
        </p:nvSpPr>
        <p:spPr>
          <a:xfrm>
            <a:off x="8610600" y="6357938"/>
            <a:ext cx="2743200" cy="365125"/>
          </a:xfrm>
          <a:prstGeom prst="rect">
            <a:avLst/>
          </a:prstGeom>
        </p:spPr>
        <p:txBody>
          <a:bodyPr vert="horz" lIns="91440" tIns="45720" rIns="91440" bIns="45720" rtlCol="0" anchor="ctr"/>
          <a:lstStyle/>
          <a:p>
            <a:pPr fontAlgn="base"/>
            <a:fld id="{C302FF0A-A20F-45FC-ABD3-D4655AE8E18A}" type="slidenum">
              <a:rPr lang="zh-CN" altLang="en-US" sz="1080"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base"/>
            <a:fld id="{72DFFFD3-C282-48E8-AB0A-13DCC6F3278A}" type="datetimeFigureOut">
              <a:rPr lang="zh-CN" altLang="en-US" sz="1080" strike="noStrike" noProof="1" smtClean="0">
                <a:latin typeface="Arial" panose="020B0604020202020204" pitchFamily="34" charset="0"/>
                <a:ea typeface="宋体" panose="02010600030101010101" pitchFamily="2" charset="-122"/>
                <a:cs typeface="+mn-cs"/>
              </a:rPr>
              <a:t>2025/7/12</a:t>
            </a:fld>
            <a:endParaRPr lang="zh-CN" altLang="en-US" strike="noStrike" noProof="1"/>
          </a:p>
        </p:txBody>
      </p:sp>
      <p:sp>
        <p:nvSpPr>
          <p:cNvPr id="3" name="页脚占位符 2"/>
          <p:cNvSpPr>
            <a:spLocks noGrp="1"/>
          </p:cNvSpPr>
          <p:nvPr>
            <p:ph type="ftr" sz="quarter" idx="11"/>
          </p:nvPr>
        </p:nvSpPr>
        <p:spPr/>
        <p:txBody>
          <a:bodyPr/>
          <a:lstStyle/>
          <a:p>
            <a:pPr fontAlgn="base"/>
            <a:endParaRPr lang="zh-CN" altLang="en-US" strike="noStrike" noProof="1"/>
          </a:p>
        </p:txBody>
      </p:sp>
      <p:sp>
        <p:nvSpPr>
          <p:cNvPr id="4" name="灯片编号占位符 3"/>
          <p:cNvSpPr>
            <a:spLocks noGrp="1"/>
          </p:cNvSpPr>
          <p:nvPr>
            <p:ph type="sldNum" sz="quarter" idx="12"/>
          </p:nvPr>
        </p:nvSpPr>
        <p:spPr/>
        <p:txBody>
          <a:bodyPr/>
          <a:lstStyle/>
          <a:p>
            <a:pPr fontAlgn="base"/>
            <a:fld id="{C302FF0A-A20F-45FC-ABD3-D4655AE8E18A}" type="slidenum">
              <a:rPr lang="zh-CN" altLang="en-US" sz="1080"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400"/>
            </a:lvl1pPr>
          </a:lstStyle>
          <a:p>
            <a:pPr fontAlgn="auto"/>
            <a:r>
              <a:rPr lang="en-US" strike="noStrike" noProof="1"/>
              <a:t>Click to edit Master title style</a:t>
            </a:r>
            <a:endParaRPr lang="en-AU" strike="noStrike" noProof="1"/>
          </a:p>
        </p:txBody>
      </p:sp>
      <p:sp>
        <p:nvSpPr>
          <p:cNvPr id="3" name="Subtitle 2"/>
          <p:cNvSpPr>
            <a:spLocks noGrp="1"/>
          </p:cNvSpPr>
          <p:nvPr>
            <p:ph type="subTitle" idx="1"/>
          </p:nvPr>
        </p:nvSpPr>
        <p:spPr>
          <a:xfrm>
            <a:off x="1524000" y="3602038"/>
            <a:ext cx="9144000" cy="1655764"/>
          </a:xfrm>
        </p:spPr>
        <p:txBody>
          <a:bodyPr/>
          <a:lstStyle>
            <a:lvl1pPr marL="0" indent="0" algn="ctr">
              <a:buNone/>
              <a:defRPr sz="2160"/>
            </a:lvl1pPr>
            <a:lvl2pPr marL="411480" indent="0" algn="ctr">
              <a:buNone/>
              <a:defRPr sz="1800"/>
            </a:lvl2pPr>
            <a:lvl3pPr marL="822960" indent="0" algn="ctr">
              <a:buNone/>
              <a:defRPr sz="1620"/>
            </a:lvl3pPr>
            <a:lvl4pPr marL="1233805" indent="0" algn="ctr">
              <a:buNone/>
              <a:defRPr sz="1440"/>
            </a:lvl4pPr>
            <a:lvl5pPr marL="1645285" indent="0" algn="ctr">
              <a:buNone/>
              <a:defRPr sz="1440"/>
            </a:lvl5pPr>
            <a:lvl6pPr marL="2056765" indent="0" algn="ctr">
              <a:buNone/>
              <a:defRPr sz="1440"/>
            </a:lvl6pPr>
            <a:lvl7pPr marL="2468245" indent="0" algn="ctr">
              <a:buNone/>
              <a:defRPr sz="1440"/>
            </a:lvl7pPr>
            <a:lvl8pPr marL="2879090" indent="0" algn="ctr">
              <a:buNone/>
              <a:defRPr sz="1440"/>
            </a:lvl8pPr>
            <a:lvl9pPr marL="3290570" indent="0" algn="ctr">
              <a:buNone/>
              <a:defRPr sz="1440"/>
            </a:lvl9pPr>
          </a:lstStyle>
          <a:p>
            <a:pPr fontAlgn="auto"/>
            <a:r>
              <a:rPr lang="en-US" sz="2160" strike="noStrike" noProof="1"/>
              <a:t>Click to edit Master subtitle style</a:t>
            </a:r>
            <a:endParaRPr lang="en-AU" strike="noStrike" noProof="1"/>
          </a:p>
        </p:txBody>
      </p:sp>
      <p:sp>
        <p:nvSpPr>
          <p:cNvPr id="4" name="日期占位符 3"/>
          <p:cNvSpPr>
            <a:spLocks noGrp="1"/>
          </p:cNvSpPr>
          <p:nvPr>
            <p:ph type="dt" sz="half" idx="10"/>
          </p:nvPr>
        </p:nvSpPr>
        <p:spPr/>
        <p:txBody>
          <a:bodyPr/>
          <a:lstStyle/>
          <a:p>
            <a:pPr fontAlgn="base"/>
            <a:fld id="{72DFFFD3-C282-48E8-AB0A-13DCC6F3278A}" type="datetimeFigureOut">
              <a:rPr lang="zh-CN" altLang="en-US" sz="1080" strike="noStrike" noProof="1" smtClean="0">
                <a:latin typeface="Arial" panose="020B0604020202020204" pitchFamily="34" charset="0"/>
                <a:ea typeface="宋体" panose="02010600030101010101" pitchFamily="2" charset="-122"/>
                <a:cs typeface="+mn-cs"/>
              </a:rPr>
              <a:t>2025/7/12</a:t>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C302FF0A-A20F-45FC-ABD3-D4655AE8E18A}" type="slidenum">
              <a:rPr lang="zh-CN" altLang="en-US" sz="1080"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grpSp>
        <p:nvGrpSpPr>
          <p:cNvPr id="21506" name="组合 10"/>
          <p:cNvGrpSpPr/>
          <p:nvPr userDrawn="1"/>
        </p:nvGrpSpPr>
        <p:grpSpPr>
          <a:xfrm>
            <a:off x="0" y="127000"/>
            <a:ext cx="12192000" cy="614363"/>
            <a:chOff x="-1" y="127322"/>
            <a:chExt cx="12192001" cy="613458"/>
          </a:xfrm>
        </p:grpSpPr>
        <p:cxnSp>
          <p:nvCxnSpPr>
            <p:cNvPr id="12" name="直接连接符 11"/>
            <p:cNvCxnSpPr/>
            <p:nvPr/>
          </p:nvCxnSpPr>
          <p:spPr>
            <a:xfrm>
              <a:off x="393539" y="740780"/>
              <a:ext cx="11798461"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 y="127322"/>
              <a:ext cx="150471" cy="613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20" strike="noStrike" noProof="1">
                <a:solidFill>
                  <a:schemeClr val="lt1"/>
                </a:solidFill>
                <a:latin typeface="微软雅黑" panose="020B0503020204020204" pitchFamily="34" charset="-122"/>
                <a:ea typeface="微软雅黑" panose="020B0503020204020204" pitchFamily="34" charset="-122"/>
              </a:endParaRPr>
            </a:p>
          </p:txBody>
        </p:sp>
        <p:sp>
          <p:nvSpPr>
            <p:cNvPr id="15" name="矩形 14"/>
            <p:cNvSpPr/>
            <p:nvPr/>
          </p:nvSpPr>
          <p:spPr>
            <a:xfrm>
              <a:off x="196769" y="127322"/>
              <a:ext cx="150471" cy="613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20" strike="noStrike" noProof="1">
                <a:solidFill>
                  <a:schemeClr val="lt1"/>
                </a:solidFill>
                <a:latin typeface="微软雅黑" panose="020B0503020204020204" pitchFamily="34" charset="-122"/>
                <a:ea typeface="微软雅黑" panose="020B0503020204020204" pitchFamily="34" charset="-122"/>
              </a:endParaRPr>
            </a:p>
          </p:txBody>
        </p:sp>
      </p:grpSp>
      <p:grpSp>
        <p:nvGrpSpPr>
          <p:cNvPr id="21510" name="组合 15"/>
          <p:cNvGrpSpPr/>
          <p:nvPr userDrawn="1"/>
        </p:nvGrpSpPr>
        <p:grpSpPr>
          <a:xfrm>
            <a:off x="0" y="6662738"/>
            <a:ext cx="12192000" cy="209550"/>
            <a:chOff x="1" y="6661300"/>
            <a:chExt cx="12192000" cy="209376"/>
          </a:xfrm>
        </p:grpSpPr>
        <p:sp>
          <p:nvSpPr>
            <p:cNvPr id="17" name="矩形 16"/>
            <p:cNvSpPr/>
            <p:nvPr/>
          </p:nvSpPr>
          <p:spPr>
            <a:xfrm>
              <a:off x="1" y="6661300"/>
              <a:ext cx="12192000" cy="2093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20" strike="noStrike" noProof="1">
                <a:solidFill>
                  <a:schemeClr val="lt1"/>
                </a:solidFill>
                <a:latin typeface="微软雅黑" panose="020B0503020204020204" pitchFamily="34" charset="-122"/>
                <a:ea typeface="微软雅黑" panose="020B0503020204020204" pitchFamily="34" charset="-122"/>
              </a:endParaRPr>
            </a:p>
          </p:txBody>
        </p:sp>
        <p:sp>
          <p:nvSpPr>
            <p:cNvPr id="21512" name="箭头: V 形 17"/>
            <p:cNvSpPr/>
            <p:nvPr/>
          </p:nvSpPr>
          <p:spPr>
            <a:xfrm>
              <a:off x="12009022" y="6695086"/>
              <a:ext cx="128033" cy="141803"/>
            </a:xfrm>
            <a:prstGeom prst="chevron">
              <a:avLst>
                <a:gd name="adj" fmla="val 50000"/>
              </a:avLst>
            </a:prstGeom>
            <a:solidFill>
              <a:schemeClr val="bg1"/>
            </a:solidFill>
            <a:ln w="12700" cap="flat" cmpd="sng">
              <a:solidFill>
                <a:schemeClr val="bg1"/>
              </a:solidFill>
              <a:prstDash val="solid"/>
              <a:round/>
              <a:headEnd type="none" w="med" len="med"/>
              <a:tailEnd type="none" w="med" len="med"/>
            </a:ln>
          </p:spPr>
          <p:txBody>
            <a:bodyPr wrap="square" lIns="109681" tIns="54840" rIns="109681" bIns="54840" anchor="t" anchorCtr="0"/>
            <a:lstStyle/>
            <a:p>
              <a:pPr lvl="0"/>
              <a:endParaRPr lang="zh-CN" altLang="en-US" sz="1900">
                <a:latin typeface="微软雅黑" panose="020B0503020204020204" pitchFamily="34" charset="-122"/>
                <a:ea typeface="宋体" panose="02010600030101010101" pitchFamily="2" charset="-122"/>
              </a:endParaRPr>
            </a:p>
          </p:txBody>
        </p:sp>
        <p:sp>
          <p:nvSpPr>
            <p:cNvPr id="21513" name="箭头: V 形 18"/>
            <p:cNvSpPr/>
            <p:nvPr/>
          </p:nvSpPr>
          <p:spPr>
            <a:xfrm rot="10800000">
              <a:off x="37157" y="6695085"/>
              <a:ext cx="128033" cy="141803"/>
            </a:xfrm>
            <a:prstGeom prst="chevron">
              <a:avLst>
                <a:gd name="adj" fmla="val 50000"/>
              </a:avLst>
            </a:prstGeom>
            <a:solidFill>
              <a:schemeClr val="bg1"/>
            </a:solidFill>
            <a:ln w="12700" cap="flat" cmpd="sng">
              <a:solidFill>
                <a:schemeClr val="bg1"/>
              </a:solidFill>
              <a:prstDash val="solid"/>
              <a:round/>
              <a:headEnd type="none" w="med" len="med"/>
              <a:tailEnd type="none" w="med" len="med"/>
            </a:ln>
          </p:spPr>
          <p:txBody>
            <a:bodyPr wrap="square" lIns="109681" tIns="54840" rIns="109681" bIns="54840" anchor="t" anchorCtr="0"/>
            <a:lstStyle/>
            <a:p>
              <a:pPr lvl="0"/>
              <a:endParaRPr lang="zh-CN" altLang="en-US" sz="1900">
                <a:latin typeface="微软雅黑" panose="020B0503020204020204" pitchFamily="34" charset="-122"/>
                <a:ea typeface="宋体" panose="02010600030101010101" pitchFamily="2" charset="-122"/>
              </a:endParaRPr>
            </a:p>
          </p:txBody>
        </p:sp>
      </p:grpSp>
      <p:sp>
        <p:nvSpPr>
          <p:cNvPr id="2" name="日期占位符 1"/>
          <p:cNvSpPr>
            <a:spLocks noGrp="1"/>
          </p:cNvSpPr>
          <p:nvPr>
            <p:ph type="dt" sz="half" idx="10"/>
          </p:nvPr>
        </p:nvSpPr>
        <p:spPr>
          <a:xfrm>
            <a:off x="838200" y="6357938"/>
            <a:ext cx="2743200" cy="365125"/>
          </a:xfrm>
          <a:prstGeom prst="rect">
            <a:avLst/>
          </a:prstGeom>
        </p:spPr>
        <p:txBody>
          <a:bodyPr vert="horz" lIns="91440" tIns="45720" rIns="91440" bIns="45720" rtlCol="0" anchor="ctr"/>
          <a:lstStyle/>
          <a:p>
            <a:pPr fontAlgn="base"/>
            <a:fld id="{72DFFFD3-C282-48E8-AB0A-13DCC6F3278A}" type="datetimeFigureOut">
              <a:rPr lang="zh-CN" altLang="en-US" sz="1080" strike="noStrike" noProof="1" smtClean="0">
                <a:latin typeface="Arial" panose="020B0604020202020204" pitchFamily="34" charset="0"/>
                <a:ea typeface="宋体" panose="02010600030101010101" pitchFamily="2" charset="-122"/>
                <a:cs typeface="+mn-cs"/>
              </a:rPr>
              <a:t>2025/7/12</a:t>
            </a:fld>
            <a:endParaRPr lang="zh-CN" altLang="en-US" strike="noStrike" noProof="1"/>
          </a:p>
        </p:txBody>
      </p:sp>
      <p:sp>
        <p:nvSpPr>
          <p:cNvPr id="3" name="页脚占位符 2"/>
          <p:cNvSpPr>
            <a:spLocks noGrp="1"/>
          </p:cNvSpPr>
          <p:nvPr>
            <p:ph type="ftr" sz="quarter" idx="11"/>
          </p:nvPr>
        </p:nvSpPr>
        <p:spPr>
          <a:xfrm>
            <a:off x="4038600" y="6357938"/>
            <a:ext cx="4114800" cy="365125"/>
          </a:xfrm>
          <a:prstGeom prst="rect">
            <a:avLst/>
          </a:prstGeom>
        </p:spPr>
        <p:txBody>
          <a:bodyPr vert="horz" lIns="91440" tIns="45720" rIns="91440" bIns="45720" rtlCol="0" anchor="ctr"/>
          <a:lstStyle/>
          <a:p>
            <a:pPr fontAlgn="base"/>
            <a:endParaRPr lang="zh-CN" altLang="en-US" strike="noStrike" noProof="1"/>
          </a:p>
        </p:txBody>
      </p:sp>
      <p:sp>
        <p:nvSpPr>
          <p:cNvPr id="4" name="灯片编号占位符 3"/>
          <p:cNvSpPr>
            <a:spLocks noGrp="1"/>
          </p:cNvSpPr>
          <p:nvPr>
            <p:ph type="sldNum" sz="quarter" idx="12"/>
          </p:nvPr>
        </p:nvSpPr>
        <p:spPr>
          <a:xfrm>
            <a:off x="8610600" y="6357938"/>
            <a:ext cx="2743200" cy="365125"/>
          </a:xfrm>
          <a:prstGeom prst="rect">
            <a:avLst/>
          </a:prstGeom>
        </p:spPr>
        <p:txBody>
          <a:bodyPr vert="horz" lIns="91440" tIns="45720" rIns="91440" bIns="45720" rtlCol="0" anchor="ctr"/>
          <a:lstStyle/>
          <a:p>
            <a:pPr fontAlgn="base"/>
            <a:fld id="{C302FF0A-A20F-45FC-ABD3-D4655AE8E18A}" type="slidenum">
              <a:rPr lang="zh-CN" altLang="en-US" sz="1080"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7938"/>
            <a:ext cx="2743200" cy="365125"/>
          </a:xfrm>
          <a:prstGeom prst="rect">
            <a:avLst/>
          </a:prstGeom>
        </p:spPr>
        <p:txBody>
          <a:bodyPr vert="horz" lIns="91440" tIns="45720" rIns="91440" bIns="45720" rtlCol="0" anchor="ctr"/>
          <a:lstStyle/>
          <a:p>
            <a:pPr fontAlgn="base"/>
            <a:fld id="{72DFFFD3-C282-48E8-AB0A-13DCC6F3278A}" type="datetimeFigureOut">
              <a:rPr lang="zh-CN" altLang="en-US" sz="1080" strike="noStrike" noProof="1" smtClean="0">
                <a:latin typeface="Arial" panose="020B0604020202020204" pitchFamily="34" charset="0"/>
                <a:ea typeface="宋体" panose="02010600030101010101" pitchFamily="2" charset="-122"/>
                <a:cs typeface="+mn-cs"/>
              </a:rPr>
              <a:t>2025/7/12</a:t>
            </a:fld>
            <a:endParaRPr lang="zh-CN" altLang="en-US" strike="noStrike" noProof="1"/>
          </a:p>
        </p:txBody>
      </p:sp>
      <p:sp>
        <p:nvSpPr>
          <p:cNvPr id="3" name="页脚占位符 2"/>
          <p:cNvSpPr>
            <a:spLocks noGrp="1"/>
          </p:cNvSpPr>
          <p:nvPr>
            <p:ph type="ftr" sz="quarter" idx="11"/>
          </p:nvPr>
        </p:nvSpPr>
        <p:spPr>
          <a:xfrm>
            <a:off x="4038600" y="6357938"/>
            <a:ext cx="4114800" cy="365125"/>
          </a:xfrm>
          <a:prstGeom prst="rect">
            <a:avLst/>
          </a:prstGeom>
        </p:spPr>
        <p:txBody>
          <a:bodyPr vert="horz" lIns="91440" tIns="45720" rIns="91440" bIns="45720" rtlCol="0" anchor="ctr"/>
          <a:lstStyle/>
          <a:p>
            <a:pPr fontAlgn="base"/>
            <a:endParaRPr lang="zh-CN" altLang="en-US" strike="noStrike" noProof="1"/>
          </a:p>
        </p:txBody>
      </p:sp>
      <p:sp>
        <p:nvSpPr>
          <p:cNvPr id="4" name="灯片编号占位符 3"/>
          <p:cNvSpPr>
            <a:spLocks noGrp="1"/>
          </p:cNvSpPr>
          <p:nvPr>
            <p:ph type="sldNum" sz="quarter" idx="12"/>
          </p:nvPr>
        </p:nvSpPr>
        <p:spPr>
          <a:xfrm>
            <a:off x="8610600" y="6357938"/>
            <a:ext cx="2743200" cy="365125"/>
          </a:xfrm>
          <a:prstGeom prst="rect">
            <a:avLst/>
          </a:prstGeom>
        </p:spPr>
        <p:txBody>
          <a:bodyPr vert="horz" lIns="91440" tIns="45720" rIns="91440" bIns="45720" rtlCol="0" anchor="ctr"/>
          <a:lstStyle/>
          <a:p>
            <a:pPr fontAlgn="base"/>
            <a:fld id="{C302FF0A-A20F-45FC-ABD3-D4655AE8E18A}" type="slidenum">
              <a:rPr lang="zh-CN" altLang="en-US" sz="1080"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pic>
        <p:nvPicPr>
          <p:cNvPr id="5" name="图片 4" descr="modern kitchen and busy chefs"/>
          <p:cNvPicPr>
            <a:picLocks noChangeAspect="1"/>
          </p:cNvPicPr>
          <p:nvPr userDrawn="1"/>
        </p:nvPicPr>
        <p:blipFill>
          <a:blip r:embed="rId2"/>
          <a:srcRect t="15261" b="41643"/>
          <a:stretch>
            <a:fillRect/>
          </a:stretch>
        </p:blipFill>
        <p:spPr>
          <a:xfrm>
            <a:off x="0" y="0"/>
            <a:ext cx="12192000" cy="350202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A6674CB-279F-4343-87B3-C6564F6A410E}" type="datetimeFigureOut">
              <a:rPr lang="zh-CN" altLang="en-US" smtClean="0"/>
              <a:t>2025/7/12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8CF2EFF-09CD-49C1-A044-CFAFE6B5079E}"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grpSp>
        <p:nvGrpSpPr>
          <p:cNvPr id="23554" name="组合 9"/>
          <p:cNvGrpSpPr/>
          <p:nvPr userDrawn="1"/>
        </p:nvGrpSpPr>
        <p:grpSpPr>
          <a:xfrm>
            <a:off x="6891338" y="0"/>
            <a:ext cx="5357812" cy="6845300"/>
            <a:chOff x="8407" y="0"/>
            <a:chExt cx="6060" cy="7017"/>
          </a:xfrm>
        </p:grpSpPr>
        <p:pic>
          <p:nvPicPr>
            <p:cNvPr id="23555" name="Picture 3" descr="G:\PPT\图片素材\安全插图\Redocn_2012040715454422.jpg"/>
            <p:cNvPicPr>
              <a:picLocks noChangeAspect="1"/>
            </p:cNvPicPr>
            <p:nvPr userDrawn="1">
              <p:custDataLst>
                <p:tags r:id="rId1"/>
              </p:custDataLst>
            </p:nvPr>
          </p:nvPicPr>
          <p:blipFill>
            <a:blip r:embed="rId6"/>
            <a:srcRect t="5569" b="51505"/>
            <a:stretch>
              <a:fillRect/>
            </a:stretch>
          </p:blipFill>
          <p:spPr>
            <a:xfrm>
              <a:off x="8407" y="0"/>
              <a:ext cx="6049" cy="1731"/>
            </a:xfrm>
            <a:prstGeom prst="rect">
              <a:avLst/>
            </a:prstGeom>
            <a:noFill/>
            <a:ln w="9525">
              <a:noFill/>
            </a:ln>
          </p:spPr>
        </p:pic>
        <p:pic>
          <p:nvPicPr>
            <p:cNvPr id="23556" name="Picture 3" descr="G:\PPT\图片素材\安全插图\Redocn_2012040715454422.jpg"/>
            <p:cNvPicPr>
              <a:picLocks noChangeAspect="1"/>
            </p:cNvPicPr>
            <p:nvPr userDrawn="1">
              <p:custDataLst>
                <p:tags r:id="rId2"/>
              </p:custDataLst>
            </p:nvPr>
          </p:nvPicPr>
          <p:blipFill>
            <a:blip r:embed="rId6"/>
            <a:srcRect t="5569" b="51505"/>
            <a:stretch>
              <a:fillRect/>
            </a:stretch>
          </p:blipFill>
          <p:spPr>
            <a:xfrm>
              <a:off x="8407" y="1782"/>
              <a:ext cx="6049" cy="1731"/>
            </a:xfrm>
            <a:prstGeom prst="rect">
              <a:avLst/>
            </a:prstGeom>
            <a:noFill/>
            <a:ln w="9525">
              <a:noFill/>
            </a:ln>
          </p:spPr>
        </p:pic>
        <p:pic>
          <p:nvPicPr>
            <p:cNvPr id="23557" name="Picture 3" descr="G:\PPT\图片素材\安全插图\Redocn_2012040715454422.jpg"/>
            <p:cNvPicPr>
              <a:picLocks noChangeAspect="1"/>
            </p:cNvPicPr>
            <p:nvPr userDrawn="1">
              <p:custDataLst>
                <p:tags r:id="rId3"/>
              </p:custDataLst>
            </p:nvPr>
          </p:nvPicPr>
          <p:blipFill>
            <a:blip r:embed="rId6"/>
            <a:srcRect t="5569" b="51505"/>
            <a:stretch>
              <a:fillRect/>
            </a:stretch>
          </p:blipFill>
          <p:spPr>
            <a:xfrm>
              <a:off x="8419" y="3521"/>
              <a:ext cx="6049" cy="1731"/>
            </a:xfrm>
            <a:prstGeom prst="rect">
              <a:avLst/>
            </a:prstGeom>
            <a:noFill/>
            <a:ln w="9525">
              <a:noFill/>
            </a:ln>
          </p:spPr>
        </p:pic>
        <p:pic>
          <p:nvPicPr>
            <p:cNvPr id="23558" name="Picture 3" descr="G:\PPT\图片素材\安全插图\Redocn_2012040715454422.jpg"/>
            <p:cNvPicPr>
              <a:picLocks noChangeAspect="1"/>
            </p:cNvPicPr>
            <p:nvPr userDrawn="1">
              <p:custDataLst>
                <p:tags r:id="rId4"/>
              </p:custDataLst>
            </p:nvPr>
          </p:nvPicPr>
          <p:blipFill>
            <a:blip r:embed="rId6"/>
            <a:srcRect t="5569" b="51505"/>
            <a:stretch>
              <a:fillRect/>
            </a:stretch>
          </p:blipFill>
          <p:spPr>
            <a:xfrm>
              <a:off x="8407" y="5287"/>
              <a:ext cx="6049" cy="1731"/>
            </a:xfrm>
            <a:prstGeom prst="rect">
              <a:avLst/>
            </a:prstGeom>
            <a:noFill/>
            <a:ln w="9525">
              <a:noFill/>
            </a:ln>
          </p:spPr>
        </p:pic>
      </p:grpSp>
      <p:sp>
        <p:nvSpPr>
          <p:cNvPr id="2" name="日期占位符 1"/>
          <p:cNvSpPr>
            <a:spLocks noGrp="1"/>
          </p:cNvSpPr>
          <p:nvPr>
            <p:ph type="dt" sz="half" idx="10"/>
          </p:nvPr>
        </p:nvSpPr>
        <p:spPr>
          <a:xfrm>
            <a:off x="838200" y="6357938"/>
            <a:ext cx="2743200" cy="365125"/>
          </a:xfrm>
          <a:prstGeom prst="rect">
            <a:avLst/>
          </a:prstGeom>
        </p:spPr>
        <p:txBody>
          <a:bodyPr vert="horz" lIns="91440" tIns="45720" rIns="91440" bIns="45720" rtlCol="0" anchor="ctr"/>
          <a:lstStyle/>
          <a:p>
            <a:pPr fontAlgn="base"/>
            <a:fld id="{72DFFFD3-C282-48E8-AB0A-13DCC6F3278A}" type="datetimeFigureOut">
              <a:rPr lang="zh-CN" altLang="en-US" sz="1080" strike="noStrike" noProof="1" smtClean="0">
                <a:latin typeface="Arial" panose="020B0604020202020204" pitchFamily="34" charset="0"/>
                <a:ea typeface="宋体" panose="02010600030101010101" pitchFamily="2" charset="-122"/>
                <a:cs typeface="+mn-cs"/>
              </a:rPr>
              <a:t>2025/7/12</a:t>
            </a:fld>
            <a:endParaRPr lang="zh-CN" altLang="en-US" strike="noStrike" noProof="1"/>
          </a:p>
        </p:txBody>
      </p:sp>
      <p:sp>
        <p:nvSpPr>
          <p:cNvPr id="3" name="页脚占位符 2"/>
          <p:cNvSpPr>
            <a:spLocks noGrp="1"/>
          </p:cNvSpPr>
          <p:nvPr>
            <p:ph type="ftr" sz="quarter" idx="11"/>
          </p:nvPr>
        </p:nvSpPr>
        <p:spPr>
          <a:xfrm>
            <a:off x="4038600" y="6357938"/>
            <a:ext cx="4114800" cy="365125"/>
          </a:xfrm>
          <a:prstGeom prst="rect">
            <a:avLst/>
          </a:prstGeom>
        </p:spPr>
        <p:txBody>
          <a:bodyPr vert="horz" lIns="91440" tIns="45720" rIns="91440" bIns="45720" rtlCol="0" anchor="ctr"/>
          <a:lstStyle/>
          <a:p>
            <a:pPr fontAlgn="base"/>
            <a:endParaRPr lang="zh-CN" altLang="en-US" strike="noStrike" noProof="1"/>
          </a:p>
        </p:txBody>
      </p:sp>
      <p:sp>
        <p:nvSpPr>
          <p:cNvPr id="4" name="灯片编号占位符 3"/>
          <p:cNvSpPr>
            <a:spLocks noGrp="1"/>
          </p:cNvSpPr>
          <p:nvPr>
            <p:ph type="sldNum" sz="quarter" idx="12"/>
          </p:nvPr>
        </p:nvSpPr>
        <p:spPr>
          <a:xfrm>
            <a:off x="8610600" y="6357938"/>
            <a:ext cx="2743200" cy="365125"/>
          </a:xfrm>
          <a:prstGeom prst="rect">
            <a:avLst/>
          </a:prstGeom>
        </p:spPr>
        <p:txBody>
          <a:bodyPr vert="horz" lIns="91440" tIns="45720" rIns="91440" bIns="45720" rtlCol="0" anchor="ctr"/>
          <a:lstStyle/>
          <a:p>
            <a:pPr fontAlgn="base"/>
            <a:fld id="{C302FF0A-A20F-45FC-ABD3-D4655AE8E18A}" type="slidenum">
              <a:rPr lang="zh-CN" altLang="en-US" sz="1080"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base"/>
            <a:fld id="{72DFFFD3-C282-48E8-AB0A-13DCC6F3278A}" type="datetimeFigureOut">
              <a:rPr lang="zh-CN" altLang="en-US" sz="1080" strike="noStrike" noProof="1" smtClean="0">
                <a:latin typeface="Arial" panose="020B0604020202020204" pitchFamily="34" charset="0"/>
                <a:ea typeface="宋体" panose="02010600030101010101" pitchFamily="2" charset="-122"/>
                <a:cs typeface="+mn-cs"/>
              </a:rPr>
              <a:t>2025/7/12</a:t>
            </a:fld>
            <a:endParaRPr lang="zh-CN" altLang="en-US" strike="noStrike" noProof="1"/>
          </a:p>
        </p:txBody>
      </p:sp>
      <p:sp>
        <p:nvSpPr>
          <p:cNvPr id="3" name="页脚占位符 2"/>
          <p:cNvSpPr>
            <a:spLocks noGrp="1"/>
          </p:cNvSpPr>
          <p:nvPr>
            <p:ph type="ftr" sz="quarter" idx="11"/>
          </p:nvPr>
        </p:nvSpPr>
        <p:spPr/>
        <p:txBody>
          <a:bodyPr/>
          <a:lstStyle/>
          <a:p>
            <a:pPr fontAlgn="base"/>
            <a:endParaRPr lang="zh-CN" altLang="en-US" strike="noStrike" noProof="1"/>
          </a:p>
        </p:txBody>
      </p:sp>
      <p:sp>
        <p:nvSpPr>
          <p:cNvPr id="4" name="灯片编号占位符 3"/>
          <p:cNvSpPr>
            <a:spLocks noGrp="1"/>
          </p:cNvSpPr>
          <p:nvPr>
            <p:ph type="sldNum" sz="quarter" idx="12"/>
          </p:nvPr>
        </p:nvSpPr>
        <p:spPr/>
        <p:txBody>
          <a:bodyPr/>
          <a:lstStyle/>
          <a:p>
            <a:pPr fontAlgn="base"/>
            <a:fld id="{C302FF0A-A20F-45FC-ABD3-D4655AE8E18A}" type="slidenum">
              <a:rPr lang="zh-CN" altLang="en-US" sz="1080"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400"/>
            </a:lvl1pPr>
          </a:lstStyle>
          <a:p>
            <a:pPr fontAlgn="auto"/>
            <a:r>
              <a:rPr lang="en-US" strike="noStrike" noProof="1"/>
              <a:t>Click to edit Master title style</a:t>
            </a:r>
            <a:endParaRPr lang="en-AU" strike="noStrike" noProof="1"/>
          </a:p>
        </p:txBody>
      </p:sp>
      <p:sp>
        <p:nvSpPr>
          <p:cNvPr id="3" name="Subtitle 2"/>
          <p:cNvSpPr>
            <a:spLocks noGrp="1"/>
          </p:cNvSpPr>
          <p:nvPr>
            <p:ph type="subTitle" idx="1"/>
          </p:nvPr>
        </p:nvSpPr>
        <p:spPr>
          <a:xfrm>
            <a:off x="1524000" y="3602038"/>
            <a:ext cx="9144000" cy="1655764"/>
          </a:xfrm>
        </p:spPr>
        <p:txBody>
          <a:bodyPr/>
          <a:lstStyle>
            <a:lvl1pPr marL="0" indent="0" algn="ctr">
              <a:buNone/>
              <a:defRPr sz="2160"/>
            </a:lvl1pPr>
            <a:lvl2pPr marL="411480" indent="0" algn="ctr">
              <a:buNone/>
              <a:defRPr sz="1800"/>
            </a:lvl2pPr>
            <a:lvl3pPr marL="822960" indent="0" algn="ctr">
              <a:buNone/>
              <a:defRPr sz="1620"/>
            </a:lvl3pPr>
            <a:lvl4pPr marL="1233805" indent="0" algn="ctr">
              <a:buNone/>
              <a:defRPr sz="1440"/>
            </a:lvl4pPr>
            <a:lvl5pPr marL="1645285" indent="0" algn="ctr">
              <a:buNone/>
              <a:defRPr sz="1440"/>
            </a:lvl5pPr>
            <a:lvl6pPr marL="2056765" indent="0" algn="ctr">
              <a:buNone/>
              <a:defRPr sz="1440"/>
            </a:lvl6pPr>
            <a:lvl7pPr marL="2468245" indent="0" algn="ctr">
              <a:buNone/>
              <a:defRPr sz="1440"/>
            </a:lvl7pPr>
            <a:lvl8pPr marL="2879090" indent="0" algn="ctr">
              <a:buNone/>
              <a:defRPr sz="1440"/>
            </a:lvl8pPr>
            <a:lvl9pPr marL="3290570" indent="0" algn="ctr">
              <a:buNone/>
              <a:defRPr sz="1440"/>
            </a:lvl9pPr>
          </a:lstStyle>
          <a:p>
            <a:pPr fontAlgn="auto"/>
            <a:r>
              <a:rPr lang="en-US" sz="2160" strike="noStrike" noProof="1"/>
              <a:t>Click to edit Master subtitle style</a:t>
            </a:r>
            <a:endParaRPr lang="en-AU" strike="noStrike" noProof="1"/>
          </a:p>
        </p:txBody>
      </p:sp>
      <p:sp>
        <p:nvSpPr>
          <p:cNvPr id="4" name="日期占位符 3"/>
          <p:cNvSpPr>
            <a:spLocks noGrp="1"/>
          </p:cNvSpPr>
          <p:nvPr>
            <p:ph type="dt" sz="half" idx="10"/>
          </p:nvPr>
        </p:nvSpPr>
        <p:spPr/>
        <p:txBody>
          <a:bodyPr/>
          <a:lstStyle/>
          <a:p>
            <a:pPr fontAlgn="base"/>
            <a:fld id="{72DFFFD3-C282-48E8-AB0A-13DCC6F3278A}" type="datetimeFigureOut">
              <a:rPr lang="zh-CN" altLang="en-US" sz="1080" strike="noStrike" noProof="1" smtClean="0">
                <a:latin typeface="Arial" panose="020B0604020202020204" pitchFamily="34" charset="0"/>
                <a:ea typeface="宋体" panose="02010600030101010101" pitchFamily="2" charset="-122"/>
                <a:cs typeface="+mn-cs"/>
              </a:rPr>
              <a:t>2025/7/12</a:t>
            </a:fld>
            <a:endParaRPr lang="zh-CN" altLang="en-US" strike="noStrike" noProof="1"/>
          </a:p>
        </p:txBody>
      </p:sp>
      <p:sp>
        <p:nvSpPr>
          <p:cNvPr id="5" name="页脚占位符 4"/>
          <p:cNvSpPr>
            <a:spLocks noGrp="1"/>
          </p:cNvSpPr>
          <p:nvPr>
            <p:ph type="ftr" sz="quarter" idx="11"/>
          </p:nvPr>
        </p:nvSpPr>
        <p:spPr/>
        <p:txBody>
          <a:bodyPr/>
          <a:lstStyle/>
          <a:p>
            <a:pPr fontAlgn="base"/>
            <a:endParaRPr lang="zh-CN" altLang="en-US" strike="noStrike" noProof="1"/>
          </a:p>
        </p:txBody>
      </p:sp>
      <p:sp>
        <p:nvSpPr>
          <p:cNvPr id="6" name="灯片编号占位符 5"/>
          <p:cNvSpPr>
            <a:spLocks noGrp="1"/>
          </p:cNvSpPr>
          <p:nvPr>
            <p:ph type="sldNum" sz="quarter" idx="12"/>
          </p:nvPr>
        </p:nvSpPr>
        <p:spPr/>
        <p:txBody>
          <a:bodyPr/>
          <a:lstStyle/>
          <a:p>
            <a:pPr fontAlgn="base"/>
            <a:fld id="{C302FF0A-A20F-45FC-ABD3-D4655AE8E18A}" type="slidenum">
              <a:rPr lang="zh-CN" altLang="en-US" sz="1080"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A6674CB-279F-4343-87B3-C6564F6A410E}" type="datetimeFigureOut">
              <a:rPr lang="zh-CN" altLang="en-US" smtClean="0"/>
              <a:t>2025/7/12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8CF2EFF-09CD-49C1-A044-CFAFE6B5079E}"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theme" Target="../theme/theme2.xml"/><Relationship Id="rId8"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theme" Target="../theme/theme3.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4.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no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674CB-279F-4343-87B3-C6564F6A410E}" type="datetimeFigureOut">
              <a:rPr lang="zh-CN" altLang="en-US" smtClean="0"/>
              <a:t>2025/7/12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CF2EFF-09CD-49C1-A044-CFAFE6B5079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no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Lst>
  <p:transition advTm="4000"/>
  <p:hf sldNum="0" hdr="0" ftr="0" dt="0"/>
  <p:txStyles>
    <p:titleStyle>
      <a:lvl1pPr algn="l" defTabSz="822325"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325" rtl="0" eaLnBrk="1" latinLnBrk="0" hangingPunct="1">
        <a:lnSpc>
          <a:spcPct val="90000"/>
        </a:lnSpc>
        <a:spcBef>
          <a:spcPct val="1800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325" rtl="0" eaLnBrk="1" latinLnBrk="0" hangingPunct="1">
        <a:lnSpc>
          <a:spcPct val="90000"/>
        </a:lnSpc>
        <a:spcBef>
          <a:spcPct val="90000"/>
        </a:spcBef>
        <a:buFont typeface="Arial" panose="020B0604020202020204" pitchFamily="34" charset="0"/>
        <a:buChar char="•"/>
        <a:defRPr sz="2160" kern="1200">
          <a:solidFill>
            <a:schemeClr val="tx1"/>
          </a:solidFill>
          <a:latin typeface="+mn-lt"/>
          <a:ea typeface="+mn-ea"/>
          <a:cs typeface="+mn-cs"/>
        </a:defRPr>
      </a:lvl2pPr>
      <a:lvl3pPr marL="1028065" indent="-205740" algn="l" defTabSz="822325" rtl="0" eaLnBrk="1" latinLnBrk="0" hangingPunct="1">
        <a:lnSpc>
          <a:spcPct val="90000"/>
        </a:lnSpc>
        <a:spcBef>
          <a:spcPct val="90000"/>
        </a:spcBef>
        <a:buFont typeface="Arial" panose="020B0604020202020204" pitchFamily="34" charset="0"/>
        <a:buChar char="•"/>
        <a:defRPr sz="1800" kern="1200">
          <a:solidFill>
            <a:schemeClr val="tx1"/>
          </a:solidFill>
          <a:latin typeface="+mn-lt"/>
          <a:ea typeface="+mn-ea"/>
          <a:cs typeface="+mn-cs"/>
        </a:defRPr>
      </a:lvl3pPr>
      <a:lvl4pPr marL="1438910" indent="-205740" algn="l" defTabSz="822325" rtl="0" eaLnBrk="1" latinLnBrk="0" hangingPunct="1">
        <a:lnSpc>
          <a:spcPct val="90000"/>
        </a:lnSpc>
        <a:spcBef>
          <a:spcPct val="90000"/>
        </a:spcBef>
        <a:buFont typeface="Arial" panose="020B0604020202020204" pitchFamily="34" charset="0"/>
        <a:buChar char="•"/>
        <a:defRPr sz="1675" kern="1200">
          <a:solidFill>
            <a:schemeClr val="tx1"/>
          </a:solidFill>
          <a:latin typeface="+mn-lt"/>
          <a:ea typeface="+mn-ea"/>
          <a:cs typeface="+mn-cs"/>
        </a:defRPr>
      </a:lvl4pPr>
      <a:lvl5pPr marL="1850390" indent="-205740" algn="l" defTabSz="822325" rtl="0" eaLnBrk="1" latinLnBrk="0" hangingPunct="1">
        <a:lnSpc>
          <a:spcPct val="90000"/>
        </a:lnSpc>
        <a:spcBef>
          <a:spcPct val="90000"/>
        </a:spcBef>
        <a:buFont typeface="Arial" panose="020B0604020202020204" pitchFamily="34" charset="0"/>
        <a:buChar char="•"/>
        <a:defRPr sz="1675" kern="1200">
          <a:solidFill>
            <a:schemeClr val="tx1"/>
          </a:solidFill>
          <a:latin typeface="+mn-lt"/>
          <a:ea typeface="+mn-ea"/>
          <a:cs typeface="+mn-cs"/>
        </a:defRPr>
      </a:lvl5pPr>
      <a:lvl6pPr marL="2260600" indent="-205740" algn="l" defTabSz="822325" rtl="0" eaLnBrk="1" latinLnBrk="0" hangingPunct="1">
        <a:lnSpc>
          <a:spcPct val="90000"/>
        </a:lnSpc>
        <a:spcBef>
          <a:spcPct val="90000"/>
        </a:spcBef>
        <a:buFont typeface="Arial" panose="020B0604020202020204" pitchFamily="34" charset="0"/>
        <a:buChar char="•"/>
        <a:defRPr sz="1675" kern="1200">
          <a:solidFill>
            <a:schemeClr val="tx1"/>
          </a:solidFill>
          <a:latin typeface="+mn-lt"/>
          <a:ea typeface="+mn-ea"/>
          <a:cs typeface="+mn-cs"/>
        </a:defRPr>
      </a:lvl6pPr>
      <a:lvl7pPr marL="2671445" indent="-205740" algn="l" defTabSz="822325" rtl="0" eaLnBrk="1" latinLnBrk="0" hangingPunct="1">
        <a:lnSpc>
          <a:spcPct val="90000"/>
        </a:lnSpc>
        <a:spcBef>
          <a:spcPct val="90000"/>
        </a:spcBef>
        <a:buFont typeface="Arial" panose="020B0604020202020204" pitchFamily="34" charset="0"/>
        <a:buChar char="•"/>
        <a:defRPr sz="1675" kern="1200">
          <a:solidFill>
            <a:schemeClr val="tx1"/>
          </a:solidFill>
          <a:latin typeface="+mn-lt"/>
          <a:ea typeface="+mn-ea"/>
          <a:cs typeface="+mn-cs"/>
        </a:defRPr>
      </a:lvl7pPr>
      <a:lvl8pPr marL="3082925" indent="-205740" algn="l" defTabSz="822325" rtl="0" eaLnBrk="1" latinLnBrk="0" hangingPunct="1">
        <a:lnSpc>
          <a:spcPct val="90000"/>
        </a:lnSpc>
        <a:spcBef>
          <a:spcPct val="90000"/>
        </a:spcBef>
        <a:buFont typeface="Arial" panose="020B0604020202020204" pitchFamily="34" charset="0"/>
        <a:buChar char="•"/>
        <a:defRPr sz="1675" kern="1200">
          <a:solidFill>
            <a:schemeClr val="tx1"/>
          </a:solidFill>
          <a:latin typeface="+mn-lt"/>
          <a:ea typeface="+mn-ea"/>
          <a:cs typeface="+mn-cs"/>
        </a:defRPr>
      </a:lvl8pPr>
      <a:lvl9pPr marL="3494405" indent="-205740" algn="l" defTabSz="822325" rtl="0" eaLnBrk="1" latinLnBrk="0" hangingPunct="1">
        <a:lnSpc>
          <a:spcPct val="90000"/>
        </a:lnSpc>
        <a:spcBef>
          <a:spcPct val="90000"/>
        </a:spcBef>
        <a:buFont typeface="Arial" panose="020B0604020202020204" pitchFamily="34" charset="0"/>
        <a:buChar char="•"/>
        <a:defRPr sz="1675" kern="1200">
          <a:solidFill>
            <a:schemeClr val="tx1"/>
          </a:solidFill>
          <a:latin typeface="+mn-lt"/>
          <a:ea typeface="+mn-ea"/>
          <a:cs typeface="+mn-cs"/>
        </a:defRPr>
      </a:lvl9pPr>
    </p:bodyStyle>
    <p:otherStyle>
      <a:defPPr>
        <a:defRPr lang="en-US"/>
      </a:defPPr>
      <a:lvl1pPr marL="0" algn="l" defTabSz="822325" rtl="0" eaLnBrk="1" latinLnBrk="0" hangingPunct="1">
        <a:defRPr sz="1675" kern="1200">
          <a:solidFill>
            <a:schemeClr val="tx1"/>
          </a:solidFill>
          <a:latin typeface="+mn-lt"/>
          <a:ea typeface="+mn-ea"/>
          <a:cs typeface="+mn-cs"/>
        </a:defRPr>
      </a:lvl1pPr>
      <a:lvl2pPr marL="411480" algn="l" defTabSz="822325" rtl="0" eaLnBrk="1" latinLnBrk="0" hangingPunct="1">
        <a:defRPr sz="1675" kern="1200">
          <a:solidFill>
            <a:schemeClr val="tx1"/>
          </a:solidFill>
          <a:latin typeface="+mn-lt"/>
          <a:ea typeface="+mn-ea"/>
          <a:cs typeface="+mn-cs"/>
        </a:defRPr>
      </a:lvl2pPr>
      <a:lvl3pPr marL="822325" algn="l" defTabSz="822325" rtl="0" eaLnBrk="1" latinLnBrk="0" hangingPunct="1">
        <a:defRPr sz="1675" kern="1200">
          <a:solidFill>
            <a:schemeClr val="tx1"/>
          </a:solidFill>
          <a:latin typeface="+mn-lt"/>
          <a:ea typeface="+mn-ea"/>
          <a:cs typeface="+mn-cs"/>
        </a:defRPr>
      </a:lvl3pPr>
      <a:lvl4pPr marL="1233805" algn="l" defTabSz="822325" rtl="0" eaLnBrk="1" latinLnBrk="0" hangingPunct="1">
        <a:defRPr sz="1675" kern="1200">
          <a:solidFill>
            <a:schemeClr val="tx1"/>
          </a:solidFill>
          <a:latin typeface="+mn-lt"/>
          <a:ea typeface="+mn-ea"/>
          <a:cs typeface="+mn-cs"/>
        </a:defRPr>
      </a:lvl4pPr>
      <a:lvl5pPr marL="1644650" algn="l" defTabSz="822325" rtl="0" eaLnBrk="1" latinLnBrk="0" hangingPunct="1">
        <a:defRPr sz="1675" kern="1200">
          <a:solidFill>
            <a:schemeClr val="tx1"/>
          </a:solidFill>
          <a:latin typeface="+mn-lt"/>
          <a:ea typeface="+mn-ea"/>
          <a:cs typeface="+mn-cs"/>
        </a:defRPr>
      </a:lvl5pPr>
      <a:lvl6pPr marL="2056130" algn="l" defTabSz="822325" rtl="0" eaLnBrk="1" latinLnBrk="0" hangingPunct="1">
        <a:defRPr sz="1675" kern="1200">
          <a:solidFill>
            <a:schemeClr val="tx1"/>
          </a:solidFill>
          <a:latin typeface="+mn-lt"/>
          <a:ea typeface="+mn-ea"/>
          <a:cs typeface="+mn-cs"/>
        </a:defRPr>
      </a:lvl6pPr>
      <a:lvl7pPr marL="2465705" algn="l" defTabSz="822325" rtl="0" eaLnBrk="1" latinLnBrk="0" hangingPunct="1">
        <a:defRPr sz="1675" kern="1200">
          <a:solidFill>
            <a:schemeClr val="tx1"/>
          </a:solidFill>
          <a:latin typeface="+mn-lt"/>
          <a:ea typeface="+mn-ea"/>
          <a:cs typeface="+mn-cs"/>
        </a:defRPr>
      </a:lvl7pPr>
      <a:lvl8pPr marL="2877185" algn="l" defTabSz="822325" rtl="0" eaLnBrk="1" latinLnBrk="0" hangingPunct="1">
        <a:defRPr sz="1675" kern="1200">
          <a:solidFill>
            <a:schemeClr val="tx1"/>
          </a:solidFill>
          <a:latin typeface="+mn-lt"/>
          <a:ea typeface="+mn-ea"/>
          <a:cs typeface="+mn-cs"/>
        </a:defRPr>
      </a:lvl8pPr>
      <a:lvl9pPr marL="3288665" algn="l" defTabSz="822325" rtl="0" eaLnBrk="1" latinLnBrk="0" hangingPunct="1">
        <a:defRPr sz="16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noFill/>
        <a:effectLst/>
      </p:bgPr>
    </p:bg>
    <p:spTree>
      <p:nvGrpSpPr>
        <p:cNvPr id="1" name=""/>
        <p:cNvGrpSpPr/>
        <p:nvPr/>
      </p:nvGrpSpPr>
      <p:grpSpPr>
        <a:xfrm>
          <a:off x="0" y="0"/>
          <a:ext cx="0" cy="0"/>
          <a:chOff x="0" y="0"/>
          <a:chExt cx="0" cy="0"/>
        </a:xfrm>
      </p:grpSpPr>
      <p:sp>
        <p:nvSpPr>
          <p:cNvPr id="8194" name="标题占位符 1"/>
          <p:cNvSpPr>
            <a:spLocks noGrp="1"/>
          </p:cNvSpPr>
          <p:nvPr>
            <p:ph type="title"/>
          </p:nvPr>
        </p:nvSpPr>
        <p:spPr>
          <a:xfrm>
            <a:off x="838200" y="365125"/>
            <a:ext cx="10515600" cy="1325563"/>
          </a:xfrm>
          <a:prstGeom prst="rect">
            <a:avLst/>
          </a:prstGeom>
          <a:noFill/>
          <a:ln w="9525">
            <a:noFill/>
          </a:ln>
        </p:spPr>
        <p:txBody>
          <a:bodyPr vert="horz" lIns="91440" tIns="45720" rIns="91440" bIns="45720" anchor="ctr" anchorCtr="0"/>
          <a:lstStyle/>
          <a:p>
            <a:pPr lvl="0" fontAlgn="auto"/>
            <a:r>
              <a:rPr lang="zh-CN" altLang="en-US" sz="3960" strike="noStrike" noProof="1"/>
              <a:t>单击此处编辑母版标题样式</a:t>
            </a:r>
            <a:endParaRPr lang="zh-CN" altLang="en-US" strike="noStrike" noProof="1"/>
          </a:p>
        </p:txBody>
      </p:sp>
      <p:sp>
        <p:nvSpPr>
          <p:cNvPr id="8195" name="文本占位符 2"/>
          <p:cNvSpPr>
            <a:spLocks noGrp="1"/>
          </p:cNvSpPr>
          <p:nvPr>
            <p:ph type="body"/>
          </p:nvPr>
        </p:nvSpPr>
        <p:spPr>
          <a:xfrm>
            <a:off x="838200" y="1825625"/>
            <a:ext cx="10515600" cy="4352925"/>
          </a:xfrm>
          <a:prstGeom prst="rect">
            <a:avLst/>
          </a:prstGeom>
          <a:noFill/>
          <a:ln w="9525">
            <a:noFill/>
          </a:ln>
        </p:spPr>
        <p:txBody>
          <a:bodyPr vert="horz" lIns="91440" tIns="45720" rIns="91440" bIns="45720" anchor="t" anchorCtr="0"/>
          <a:lstStyle/>
          <a:p>
            <a:pPr lvl="0" fontAlgn="auto"/>
            <a:r>
              <a:rPr lang="zh-CN" altLang="en-US" sz="2520" strike="noStrike" noProof="1"/>
              <a:t>编辑母版文本样式</a:t>
            </a:r>
            <a:endParaRPr lang="zh-CN" altLang="en-US" strike="noStrike" noProof="1"/>
          </a:p>
          <a:p>
            <a:pPr lvl="1" fontAlgn="auto"/>
            <a:r>
              <a:rPr lang="zh-CN" altLang="en-US" sz="2160" strike="noStrike" noProof="1"/>
              <a:t>第二级</a:t>
            </a:r>
            <a:endParaRPr lang="zh-CN" altLang="en-US" strike="noStrike" noProof="1"/>
          </a:p>
          <a:p>
            <a:pPr lvl="2" fontAlgn="auto"/>
            <a:r>
              <a:rPr lang="zh-CN" altLang="en-US" strike="noStrike" noProof="1"/>
              <a:t>第三级</a:t>
            </a:r>
          </a:p>
          <a:p>
            <a:pPr lvl="3" fontAlgn="auto"/>
            <a:r>
              <a:rPr lang="zh-CN" altLang="en-US" sz="1620" strike="noStrike" noProof="1"/>
              <a:t>第四级</a:t>
            </a:r>
            <a:endParaRPr lang="zh-CN" altLang="en-US" strike="noStrike" noProof="1"/>
          </a:p>
          <a:p>
            <a:pPr lvl="4" fontAlgn="auto"/>
            <a:r>
              <a:rPr lang="zh-CN" altLang="en-US" sz="1620" strike="noStrike" noProof="1"/>
              <a:t>第五级</a:t>
            </a:r>
            <a:endParaRPr lang="zh-CN" altLang="en-US" strike="noStrike" noProof="1"/>
          </a:p>
        </p:txBody>
      </p:sp>
      <p:sp>
        <p:nvSpPr>
          <p:cNvPr id="4" name="日期占位符 3"/>
          <p:cNvSpPr>
            <a:spLocks noGrp="1"/>
          </p:cNvSpPr>
          <p:nvPr>
            <p:ph type="dt" sz="half" idx="2"/>
          </p:nvPr>
        </p:nvSpPr>
        <p:spPr>
          <a:xfrm>
            <a:off x="838200" y="6357938"/>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pPr fontAlgn="base"/>
            <a:fld id="{72DFFFD3-C282-48E8-AB0A-13DCC6F3278A}" type="datetimeFigureOut">
              <a:rPr lang="zh-CN" altLang="en-US" sz="1080" strike="noStrike" noProof="1" smtClean="0">
                <a:latin typeface="Arial" panose="020B0604020202020204" pitchFamily="34" charset="0"/>
                <a:ea typeface="宋体" panose="02010600030101010101" pitchFamily="2" charset="-122"/>
                <a:cs typeface="+mn-cs"/>
              </a:rPr>
              <a:t>2025/7/12</a:t>
            </a:fld>
            <a:endParaRPr lang="zh-CN" altLang="en-US" strike="noStrike" noProof="1"/>
          </a:p>
        </p:txBody>
      </p:sp>
      <p:sp>
        <p:nvSpPr>
          <p:cNvPr id="5" name="页脚占位符 4"/>
          <p:cNvSpPr>
            <a:spLocks noGrp="1"/>
          </p:cNvSpPr>
          <p:nvPr>
            <p:ph type="ftr" sz="quarter" idx="3"/>
          </p:nvPr>
        </p:nvSpPr>
        <p:spPr>
          <a:xfrm>
            <a:off x="4038600" y="6357938"/>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pPr fontAlgn="base"/>
            <a:endParaRPr lang="zh-CN" altLang="en-US" strike="noStrike" noProof="1"/>
          </a:p>
        </p:txBody>
      </p:sp>
      <p:sp>
        <p:nvSpPr>
          <p:cNvPr id="6" name="灯片编号占位符 5"/>
          <p:cNvSpPr>
            <a:spLocks noGrp="1"/>
          </p:cNvSpPr>
          <p:nvPr>
            <p:ph type="sldNum" sz="quarter" idx="4"/>
          </p:nvPr>
        </p:nvSpPr>
        <p:spPr>
          <a:xfrm>
            <a:off x="8610600" y="6357938"/>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fontAlgn="base"/>
            <a:fld id="{C302FF0A-A20F-45FC-ABD3-D4655AE8E18A}" type="slidenum">
              <a:rPr lang="zh-CN" altLang="en-US" sz="1080"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p:hf sldNum="0" hdr="0" ftr="0" dt="0"/>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ct val="1800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ct val="90000"/>
        </a:spcBef>
        <a:buFont typeface="Arial" panose="020B0604020202020204" pitchFamily="34" charset="0"/>
        <a:buChar char="•"/>
        <a:defRPr sz="2160" kern="1200">
          <a:solidFill>
            <a:schemeClr val="tx1"/>
          </a:solidFill>
          <a:latin typeface="+mn-lt"/>
          <a:ea typeface="+mn-ea"/>
          <a:cs typeface="+mn-cs"/>
        </a:defRPr>
      </a:lvl2pPr>
      <a:lvl3pPr marL="1028065" indent="-205740" algn="l" defTabSz="822960" rtl="0" eaLnBrk="1" latinLnBrk="0" hangingPunct="1">
        <a:lnSpc>
          <a:spcPct val="90000"/>
        </a:lnSpc>
        <a:spcBef>
          <a:spcPct val="90000"/>
        </a:spcBef>
        <a:buFont typeface="Arial" panose="020B0604020202020204" pitchFamily="34" charset="0"/>
        <a:buChar char="•"/>
        <a:defRPr sz="1800" kern="1200">
          <a:solidFill>
            <a:schemeClr val="tx1"/>
          </a:solidFill>
          <a:latin typeface="+mn-lt"/>
          <a:ea typeface="+mn-ea"/>
          <a:cs typeface="+mn-cs"/>
        </a:defRPr>
      </a:lvl3pPr>
      <a:lvl4pPr marL="1439545" indent="-205740" algn="l" defTabSz="822960" rtl="0" eaLnBrk="1" latinLnBrk="0" hangingPunct="1">
        <a:lnSpc>
          <a:spcPct val="90000"/>
        </a:lnSpc>
        <a:spcBef>
          <a:spcPct val="90000"/>
        </a:spcBef>
        <a:buFont typeface="Arial" panose="020B0604020202020204" pitchFamily="34" charset="0"/>
        <a:buChar char="•"/>
        <a:defRPr sz="1620" kern="1200">
          <a:solidFill>
            <a:schemeClr val="tx1"/>
          </a:solidFill>
          <a:latin typeface="+mn-lt"/>
          <a:ea typeface="+mn-ea"/>
          <a:cs typeface="+mn-cs"/>
        </a:defRPr>
      </a:lvl4pPr>
      <a:lvl5pPr marL="1851025" indent="-205740" algn="l" defTabSz="822960" rtl="0" eaLnBrk="1" latinLnBrk="0" hangingPunct="1">
        <a:lnSpc>
          <a:spcPct val="90000"/>
        </a:lnSpc>
        <a:spcBef>
          <a:spcPct val="9000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ct val="90000"/>
        </a:spcBef>
        <a:buFont typeface="Arial" panose="020B0604020202020204" pitchFamily="34" charset="0"/>
        <a:buChar char="•"/>
        <a:defRPr sz="1620" kern="1200">
          <a:solidFill>
            <a:schemeClr val="tx1"/>
          </a:solidFill>
          <a:latin typeface="+mn-lt"/>
          <a:ea typeface="+mn-ea"/>
          <a:cs typeface="+mn-cs"/>
        </a:defRPr>
      </a:lvl6pPr>
      <a:lvl7pPr marL="2673985" indent="-205740" algn="l" defTabSz="822960" rtl="0" eaLnBrk="1" latinLnBrk="0" hangingPunct="1">
        <a:lnSpc>
          <a:spcPct val="90000"/>
        </a:lnSpc>
        <a:spcBef>
          <a:spcPct val="90000"/>
        </a:spcBef>
        <a:buFont typeface="Arial" panose="020B0604020202020204" pitchFamily="34" charset="0"/>
        <a:buChar char="•"/>
        <a:defRPr sz="1620" kern="1200">
          <a:solidFill>
            <a:schemeClr val="tx1"/>
          </a:solidFill>
          <a:latin typeface="+mn-lt"/>
          <a:ea typeface="+mn-ea"/>
          <a:cs typeface="+mn-cs"/>
        </a:defRPr>
      </a:lvl7pPr>
      <a:lvl8pPr marL="3085465" indent="-205740" algn="l" defTabSz="822960" rtl="0" eaLnBrk="1" latinLnBrk="0" hangingPunct="1">
        <a:lnSpc>
          <a:spcPct val="90000"/>
        </a:lnSpc>
        <a:spcBef>
          <a:spcPct val="90000"/>
        </a:spcBef>
        <a:buFont typeface="Arial" panose="020B0604020202020204" pitchFamily="34" charset="0"/>
        <a:buChar char="•"/>
        <a:defRPr sz="1620" kern="1200">
          <a:solidFill>
            <a:schemeClr val="tx1"/>
          </a:solidFill>
          <a:latin typeface="+mn-lt"/>
          <a:ea typeface="+mn-ea"/>
          <a:cs typeface="+mn-cs"/>
        </a:defRPr>
      </a:lvl8pPr>
      <a:lvl9pPr marL="3496945" indent="-205740" algn="l" defTabSz="822960" rtl="0" eaLnBrk="1" latinLnBrk="0" hangingPunct="1">
        <a:lnSpc>
          <a:spcPct val="90000"/>
        </a:lnSpc>
        <a:spcBef>
          <a:spcPct val="90000"/>
        </a:spcBef>
        <a:buFont typeface="Arial" panose="020B0604020202020204" pitchFamily="34" charset="0"/>
        <a:buChar char="•"/>
        <a:defRPr sz="1620" kern="1200">
          <a:solidFill>
            <a:schemeClr val="tx1"/>
          </a:solidFill>
          <a:latin typeface="+mn-lt"/>
          <a:ea typeface="+mn-ea"/>
          <a:cs typeface="+mn-cs"/>
        </a:defRPr>
      </a:lvl9pPr>
    </p:bodyStyle>
    <p:otherStyle>
      <a:defPPr>
        <a:defRPr lang="zh-CN"/>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3805" algn="l" defTabSz="822960" rtl="0" eaLnBrk="1" latinLnBrk="0" hangingPunct="1">
        <a:defRPr sz="1620" kern="1200">
          <a:solidFill>
            <a:schemeClr val="tx1"/>
          </a:solidFill>
          <a:latin typeface="+mn-lt"/>
          <a:ea typeface="+mn-ea"/>
          <a:cs typeface="+mn-cs"/>
        </a:defRPr>
      </a:lvl4pPr>
      <a:lvl5pPr marL="1645285" algn="l" defTabSz="822960" rtl="0" eaLnBrk="1" latinLnBrk="0" hangingPunct="1">
        <a:defRPr sz="1620" kern="1200">
          <a:solidFill>
            <a:schemeClr val="tx1"/>
          </a:solidFill>
          <a:latin typeface="+mn-lt"/>
          <a:ea typeface="+mn-ea"/>
          <a:cs typeface="+mn-cs"/>
        </a:defRPr>
      </a:lvl5pPr>
      <a:lvl6pPr marL="2056765" algn="l" defTabSz="822960" rtl="0" eaLnBrk="1" latinLnBrk="0" hangingPunct="1">
        <a:defRPr sz="1620" kern="1200">
          <a:solidFill>
            <a:schemeClr val="tx1"/>
          </a:solidFill>
          <a:latin typeface="+mn-lt"/>
          <a:ea typeface="+mn-ea"/>
          <a:cs typeface="+mn-cs"/>
        </a:defRPr>
      </a:lvl6pPr>
      <a:lvl7pPr marL="2468245" algn="l" defTabSz="822960" rtl="0" eaLnBrk="1" latinLnBrk="0" hangingPunct="1">
        <a:defRPr sz="1620" kern="1200">
          <a:solidFill>
            <a:schemeClr val="tx1"/>
          </a:solidFill>
          <a:latin typeface="+mn-lt"/>
          <a:ea typeface="+mn-ea"/>
          <a:cs typeface="+mn-cs"/>
        </a:defRPr>
      </a:lvl7pPr>
      <a:lvl8pPr marL="2879725" algn="l" defTabSz="822960" rtl="0" eaLnBrk="1" latinLnBrk="0" hangingPunct="1">
        <a:defRPr sz="1620" kern="1200">
          <a:solidFill>
            <a:schemeClr val="tx1"/>
          </a:solidFill>
          <a:latin typeface="+mn-lt"/>
          <a:ea typeface="+mn-ea"/>
          <a:cs typeface="+mn-cs"/>
        </a:defRPr>
      </a:lvl8pPr>
      <a:lvl9pPr marL="3291205" algn="l" defTabSz="822960" rtl="0" eaLnBrk="1" latinLnBrk="0" hangingPunct="1">
        <a:defRPr sz="16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noFill/>
        <a:effectLst/>
      </p:bgPr>
    </p:bg>
    <p:spTree>
      <p:nvGrpSpPr>
        <p:cNvPr id="1" name=""/>
        <p:cNvGrpSpPr/>
        <p:nvPr/>
      </p:nvGrpSpPr>
      <p:grpSpPr>
        <a:xfrm>
          <a:off x="0" y="0"/>
          <a:ext cx="0" cy="0"/>
          <a:chOff x="0" y="0"/>
          <a:chExt cx="0" cy="0"/>
        </a:xfrm>
      </p:grpSpPr>
      <p:sp>
        <p:nvSpPr>
          <p:cNvPr id="8194" name="标题占位符 1"/>
          <p:cNvSpPr>
            <a:spLocks noGrp="1"/>
          </p:cNvSpPr>
          <p:nvPr>
            <p:ph type="title"/>
          </p:nvPr>
        </p:nvSpPr>
        <p:spPr>
          <a:xfrm>
            <a:off x="838200" y="365125"/>
            <a:ext cx="10515600" cy="1325563"/>
          </a:xfrm>
          <a:prstGeom prst="rect">
            <a:avLst/>
          </a:prstGeom>
          <a:noFill/>
          <a:ln w="9525">
            <a:noFill/>
          </a:ln>
        </p:spPr>
        <p:txBody>
          <a:bodyPr vert="horz" lIns="91440" tIns="45720" rIns="91440" bIns="45720" anchor="ctr" anchorCtr="0"/>
          <a:lstStyle/>
          <a:p>
            <a:pPr lvl="0" fontAlgn="auto"/>
            <a:r>
              <a:rPr lang="zh-CN" altLang="en-US" sz="3960" strike="noStrike" noProof="1"/>
              <a:t>单击此处编辑母版标题样式</a:t>
            </a:r>
            <a:endParaRPr lang="zh-CN" altLang="en-US" strike="noStrike" noProof="1"/>
          </a:p>
        </p:txBody>
      </p:sp>
      <p:sp>
        <p:nvSpPr>
          <p:cNvPr id="8195" name="文本占位符 2"/>
          <p:cNvSpPr>
            <a:spLocks noGrp="1"/>
          </p:cNvSpPr>
          <p:nvPr>
            <p:ph type="body"/>
          </p:nvPr>
        </p:nvSpPr>
        <p:spPr>
          <a:xfrm>
            <a:off x="838200" y="1825625"/>
            <a:ext cx="10515600" cy="4352925"/>
          </a:xfrm>
          <a:prstGeom prst="rect">
            <a:avLst/>
          </a:prstGeom>
          <a:noFill/>
          <a:ln w="9525">
            <a:noFill/>
          </a:ln>
        </p:spPr>
        <p:txBody>
          <a:bodyPr vert="horz" lIns="91440" tIns="45720" rIns="91440" bIns="45720" anchor="t" anchorCtr="0"/>
          <a:lstStyle/>
          <a:p>
            <a:pPr lvl="0" fontAlgn="auto"/>
            <a:r>
              <a:rPr lang="zh-CN" altLang="en-US" sz="2520" strike="noStrike" noProof="1"/>
              <a:t>编辑母版文本样式</a:t>
            </a:r>
            <a:endParaRPr lang="zh-CN" altLang="en-US" strike="noStrike" noProof="1"/>
          </a:p>
          <a:p>
            <a:pPr lvl="1" fontAlgn="auto"/>
            <a:r>
              <a:rPr lang="zh-CN" altLang="en-US" sz="2160" strike="noStrike" noProof="1"/>
              <a:t>第二级</a:t>
            </a:r>
            <a:endParaRPr lang="zh-CN" altLang="en-US" strike="noStrike" noProof="1"/>
          </a:p>
          <a:p>
            <a:pPr lvl="2" fontAlgn="auto"/>
            <a:r>
              <a:rPr lang="zh-CN" altLang="en-US" strike="noStrike" noProof="1"/>
              <a:t>第三级</a:t>
            </a:r>
          </a:p>
          <a:p>
            <a:pPr lvl="3" fontAlgn="auto"/>
            <a:r>
              <a:rPr lang="zh-CN" altLang="en-US" sz="1620" strike="noStrike" noProof="1"/>
              <a:t>第四级</a:t>
            </a:r>
            <a:endParaRPr lang="zh-CN" altLang="en-US" strike="noStrike" noProof="1"/>
          </a:p>
          <a:p>
            <a:pPr lvl="4" fontAlgn="auto"/>
            <a:r>
              <a:rPr lang="zh-CN" altLang="en-US" sz="1620" strike="noStrike" noProof="1"/>
              <a:t>第五级</a:t>
            </a:r>
            <a:endParaRPr lang="zh-CN" altLang="en-US" strike="noStrike" noProof="1"/>
          </a:p>
        </p:txBody>
      </p:sp>
      <p:sp>
        <p:nvSpPr>
          <p:cNvPr id="4" name="日期占位符 3"/>
          <p:cNvSpPr>
            <a:spLocks noGrp="1"/>
          </p:cNvSpPr>
          <p:nvPr>
            <p:ph type="dt" sz="half" idx="2"/>
          </p:nvPr>
        </p:nvSpPr>
        <p:spPr>
          <a:xfrm>
            <a:off x="838200" y="6357938"/>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pPr fontAlgn="base"/>
            <a:fld id="{72DFFFD3-C282-48E8-AB0A-13DCC6F3278A}" type="datetimeFigureOut">
              <a:rPr lang="zh-CN" altLang="en-US" sz="1080" strike="noStrike" noProof="1" smtClean="0">
                <a:latin typeface="Arial" panose="020B0604020202020204" pitchFamily="34" charset="0"/>
                <a:ea typeface="宋体" panose="02010600030101010101" pitchFamily="2" charset="-122"/>
                <a:cs typeface="+mn-cs"/>
              </a:rPr>
              <a:t>2025/7/12</a:t>
            </a:fld>
            <a:endParaRPr lang="zh-CN" altLang="en-US" strike="noStrike" noProof="1"/>
          </a:p>
        </p:txBody>
      </p:sp>
      <p:sp>
        <p:nvSpPr>
          <p:cNvPr id="5" name="页脚占位符 4"/>
          <p:cNvSpPr>
            <a:spLocks noGrp="1"/>
          </p:cNvSpPr>
          <p:nvPr>
            <p:ph type="ftr" sz="quarter" idx="3"/>
          </p:nvPr>
        </p:nvSpPr>
        <p:spPr>
          <a:xfrm>
            <a:off x="4038600" y="6357938"/>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pPr fontAlgn="base"/>
            <a:endParaRPr lang="zh-CN" altLang="en-US" strike="noStrike" noProof="1"/>
          </a:p>
        </p:txBody>
      </p:sp>
      <p:sp>
        <p:nvSpPr>
          <p:cNvPr id="6" name="灯片编号占位符 5"/>
          <p:cNvSpPr>
            <a:spLocks noGrp="1"/>
          </p:cNvSpPr>
          <p:nvPr>
            <p:ph type="sldNum" sz="quarter" idx="4"/>
          </p:nvPr>
        </p:nvSpPr>
        <p:spPr>
          <a:xfrm>
            <a:off x="8610600" y="6357938"/>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pPr fontAlgn="base"/>
            <a:fld id="{C302FF0A-A20F-45FC-ABD3-D4655AE8E18A}" type="slidenum">
              <a:rPr lang="zh-CN" altLang="en-US" sz="1080"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Lst>
  <p:hf sldNum="0" hdr="0" ftr="0" dt="0"/>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ct val="1800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ct val="90000"/>
        </a:spcBef>
        <a:buFont typeface="Arial" panose="020B0604020202020204" pitchFamily="34" charset="0"/>
        <a:buChar char="•"/>
        <a:defRPr sz="2160" kern="1200">
          <a:solidFill>
            <a:schemeClr val="tx1"/>
          </a:solidFill>
          <a:latin typeface="+mn-lt"/>
          <a:ea typeface="+mn-ea"/>
          <a:cs typeface="+mn-cs"/>
        </a:defRPr>
      </a:lvl2pPr>
      <a:lvl3pPr marL="1028065" indent="-205740" algn="l" defTabSz="822960" rtl="0" eaLnBrk="1" latinLnBrk="0" hangingPunct="1">
        <a:lnSpc>
          <a:spcPct val="90000"/>
        </a:lnSpc>
        <a:spcBef>
          <a:spcPct val="90000"/>
        </a:spcBef>
        <a:buFont typeface="Arial" panose="020B0604020202020204" pitchFamily="34" charset="0"/>
        <a:buChar char="•"/>
        <a:defRPr sz="1800" kern="1200">
          <a:solidFill>
            <a:schemeClr val="tx1"/>
          </a:solidFill>
          <a:latin typeface="+mn-lt"/>
          <a:ea typeface="+mn-ea"/>
          <a:cs typeface="+mn-cs"/>
        </a:defRPr>
      </a:lvl3pPr>
      <a:lvl4pPr marL="1439545" indent="-205740" algn="l" defTabSz="822960" rtl="0" eaLnBrk="1" latinLnBrk="0" hangingPunct="1">
        <a:lnSpc>
          <a:spcPct val="90000"/>
        </a:lnSpc>
        <a:spcBef>
          <a:spcPct val="90000"/>
        </a:spcBef>
        <a:buFont typeface="Arial" panose="020B0604020202020204" pitchFamily="34" charset="0"/>
        <a:buChar char="•"/>
        <a:defRPr sz="1620" kern="1200">
          <a:solidFill>
            <a:schemeClr val="tx1"/>
          </a:solidFill>
          <a:latin typeface="+mn-lt"/>
          <a:ea typeface="+mn-ea"/>
          <a:cs typeface="+mn-cs"/>
        </a:defRPr>
      </a:lvl4pPr>
      <a:lvl5pPr marL="1851025" indent="-205740" algn="l" defTabSz="822960" rtl="0" eaLnBrk="1" latinLnBrk="0" hangingPunct="1">
        <a:lnSpc>
          <a:spcPct val="90000"/>
        </a:lnSpc>
        <a:spcBef>
          <a:spcPct val="9000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ct val="90000"/>
        </a:spcBef>
        <a:buFont typeface="Arial" panose="020B0604020202020204" pitchFamily="34" charset="0"/>
        <a:buChar char="•"/>
        <a:defRPr sz="1620" kern="1200">
          <a:solidFill>
            <a:schemeClr val="tx1"/>
          </a:solidFill>
          <a:latin typeface="+mn-lt"/>
          <a:ea typeface="+mn-ea"/>
          <a:cs typeface="+mn-cs"/>
        </a:defRPr>
      </a:lvl6pPr>
      <a:lvl7pPr marL="2673985" indent="-205740" algn="l" defTabSz="822960" rtl="0" eaLnBrk="1" latinLnBrk="0" hangingPunct="1">
        <a:lnSpc>
          <a:spcPct val="90000"/>
        </a:lnSpc>
        <a:spcBef>
          <a:spcPct val="90000"/>
        </a:spcBef>
        <a:buFont typeface="Arial" panose="020B0604020202020204" pitchFamily="34" charset="0"/>
        <a:buChar char="•"/>
        <a:defRPr sz="1620" kern="1200">
          <a:solidFill>
            <a:schemeClr val="tx1"/>
          </a:solidFill>
          <a:latin typeface="+mn-lt"/>
          <a:ea typeface="+mn-ea"/>
          <a:cs typeface="+mn-cs"/>
        </a:defRPr>
      </a:lvl7pPr>
      <a:lvl8pPr marL="3085465" indent="-205740" algn="l" defTabSz="822960" rtl="0" eaLnBrk="1" latinLnBrk="0" hangingPunct="1">
        <a:lnSpc>
          <a:spcPct val="90000"/>
        </a:lnSpc>
        <a:spcBef>
          <a:spcPct val="90000"/>
        </a:spcBef>
        <a:buFont typeface="Arial" panose="020B0604020202020204" pitchFamily="34" charset="0"/>
        <a:buChar char="•"/>
        <a:defRPr sz="1620" kern="1200">
          <a:solidFill>
            <a:schemeClr val="tx1"/>
          </a:solidFill>
          <a:latin typeface="+mn-lt"/>
          <a:ea typeface="+mn-ea"/>
          <a:cs typeface="+mn-cs"/>
        </a:defRPr>
      </a:lvl8pPr>
      <a:lvl9pPr marL="3496945" indent="-205740" algn="l" defTabSz="822960" rtl="0" eaLnBrk="1" latinLnBrk="0" hangingPunct="1">
        <a:lnSpc>
          <a:spcPct val="90000"/>
        </a:lnSpc>
        <a:spcBef>
          <a:spcPct val="90000"/>
        </a:spcBef>
        <a:buFont typeface="Arial" panose="020B0604020202020204" pitchFamily="34" charset="0"/>
        <a:buChar char="•"/>
        <a:defRPr sz="1620" kern="1200">
          <a:solidFill>
            <a:schemeClr val="tx1"/>
          </a:solidFill>
          <a:latin typeface="+mn-lt"/>
          <a:ea typeface="+mn-ea"/>
          <a:cs typeface="+mn-cs"/>
        </a:defRPr>
      </a:lvl9pPr>
    </p:bodyStyle>
    <p:otherStyle>
      <a:defPPr>
        <a:defRPr lang="zh-CN"/>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3805" algn="l" defTabSz="822960" rtl="0" eaLnBrk="1" latinLnBrk="0" hangingPunct="1">
        <a:defRPr sz="1620" kern="1200">
          <a:solidFill>
            <a:schemeClr val="tx1"/>
          </a:solidFill>
          <a:latin typeface="+mn-lt"/>
          <a:ea typeface="+mn-ea"/>
          <a:cs typeface="+mn-cs"/>
        </a:defRPr>
      </a:lvl4pPr>
      <a:lvl5pPr marL="1645285" algn="l" defTabSz="822960" rtl="0" eaLnBrk="1" latinLnBrk="0" hangingPunct="1">
        <a:defRPr sz="1620" kern="1200">
          <a:solidFill>
            <a:schemeClr val="tx1"/>
          </a:solidFill>
          <a:latin typeface="+mn-lt"/>
          <a:ea typeface="+mn-ea"/>
          <a:cs typeface="+mn-cs"/>
        </a:defRPr>
      </a:lvl5pPr>
      <a:lvl6pPr marL="2056765" algn="l" defTabSz="822960" rtl="0" eaLnBrk="1" latinLnBrk="0" hangingPunct="1">
        <a:defRPr sz="1620" kern="1200">
          <a:solidFill>
            <a:schemeClr val="tx1"/>
          </a:solidFill>
          <a:latin typeface="+mn-lt"/>
          <a:ea typeface="+mn-ea"/>
          <a:cs typeface="+mn-cs"/>
        </a:defRPr>
      </a:lvl6pPr>
      <a:lvl7pPr marL="2468245" algn="l" defTabSz="822960" rtl="0" eaLnBrk="1" latinLnBrk="0" hangingPunct="1">
        <a:defRPr sz="1620" kern="1200">
          <a:solidFill>
            <a:schemeClr val="tx1"/>
          </a:solidFill>
          <a:latin typeface="+mn-lt"/>
          <a:ea typeface="+mn-ea"/>
          <a:cs typeface="+mn-cs"/>
        </a:defRPr>
      </a:lvl7pPr>
      <a:lvl8pPr marL="2879725" algn="l" defTabSz="822960" rtl="0" eaLnBrk="1" latinLnBrk="0" hangingPunct="1">
        <a:defRPr sz="1620" kern="1200">
          <a:solidFill>
            <a:schemeClr val="tx1"/>
          </a:solidFill>
          <a:latin typeface="+mn-lt"/>
          <a:ea typeface="+mn-ea"/>
          <a:cs typeface="+mn-cs"/>
        </a:defRPr>
      </a:lvl8pPr>
      <a:lvl9pPr marL="3291205"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slideLayout" Target="../slideLayouts/slideLayout72.xml"/><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tags" Target="../tags/tag27.xml"/><Relationship Id="rId2" Type="http://schemas.openxmlformats.org/officeDocument/2006/relationships/tags" Target="../tags/tag12.xml"/><Relationship Id="rId16" Type="http://schemas.openxmlformats.org/officeDocument/2006/relationships/tags" Target="../tags/tag26.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openxmlformats.org/officeDocument/2006/relationships/tags" Target="../tags/tag25.xml"/><Relationship Id="rId10" Type="http://schemas.openxmlformats.org/officeDocument/2006/relationships/tags" Target="../tags/tag20.xml"/><Relationship Id="rId19" Type="http://schemas.openxmlformats.org/officeDocument/2006/relationships/image" Target="../media/image1.jpeg"/><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28.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30.xml"/><Relationship Id="rId1" Type="http://schemas.openxmlformats.org/officeDocument/2006/relationships/tags" Target="../tags/tag29.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1.xml"/><Relationship Id="rId1" Type="http://schemas.openxmlformats.org/officeDocument/2006/relationships/tags" Target="../tags/tag3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2.xml"/><Relationship Id="rId1" Type="http://schemas.openxmlformats.org/officeDocument/2006/relationships/tags" Target="../tags/tag3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3.xml"/><Relationship Id="rId1" Type="http://schemas.openxmlformats.org/officeDocument/2006/relationships/tags" Target="../tags/tag3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34.xml"/><Relationship Id="rId1" Type="http://schemas.openxmlformats.org/officeDocument/2006/relationships/tags" Target="../tags/tag3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35.xml"/><Relationship Id="rId1" Type="http://schemas.openxmlformats.org/officeDocument/2006/relationships/tags" Target="../tags/tag34.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6.xml"/><Relationship Id="rId1" Type="http://schemas.openxmlformats.org/officeDocument/2006/relationships/tags" Target="../tags/tag35.xml"/><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7.xml"/><Relationship Id="rId1" Type="http://schemas.openxmlformats.org/officeDocument/2006/relationships/tags" Target="../tags/tag36.xml"/><Relationship Id="rId5" Type="http://schemas.openxmlformats.org/officeDocument/2006/relationships/image" Target="../media/image36.jpe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3.xml"/><Relationship Id="rId5" Type="http://schemas.openxmlformats.org/officeDocument/2006/relationships/image" Target="../media/image73.jpe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image" Target="../media/image76.emf"/></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xml"/><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13.xml"/><Relationship Id="rId5" Type="http://schemas.openxmlformats.org/officeDocument/2006/relationships/image" Target="../media/image89.png"/><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modern kitchen and busy chefs"/>
          <p:cNvPicPr>
            <a:picLocks noChangeAspect="1"/>
          </p:cNvPicPr>
          <p:nvPr/>
        </p:nvPicPr>
        <p:blipFill>
          <a:blip r:embed="rId3"/>
          <a:srcRect t="15261"/>
          <a:stretch>
            <a:fillRect/>
          </a:stretch>
        </p:blipFill>
        <p:spPr>
          <a:xfrm>
            <a:off x="0" y="0"/>
            <a:ext cx="12192000" cy="6885940"/>
          </a:xfrm>
          <a:prstGeom prst="rect">
            <a:avLst/>
          </a:prstGeom>
        </p:spPr>
      </p:pic>
      <p:grpSp>
        <p:nvGrpSpPr>
          <p:cNvPr id="6" name="组合 5"/>
          <p:cNvGrpSpPr/>
          <p:nvPr/>
        </p:nvGrpSpPr>
        <p:grpSpPr>
          <a:xfrm>
            <a:off x="-635" y="4504690"/>
            <a:ext cx="12225655" cy="2381250"/>
            <a:chOff x="-125" y="5460"/>
            <a:chExt cx="14518" cy="3117"/>
          </a:xfrm>
          <a:solidFill>
            <a:srgbClr val="0070C0"/>
          </a:solidFill>
        </p:grpSpPr>
        <p:sp>
          <p:nvSpPr>
            <p:cNvPr id="2" name="矩形 1"/>
            <p:cNvSpPr/>
            <p:nvPr/>
          </p:nvSpPr>
          <p:spPr>
            <a:xfrm>
              <a:off x="-125" y="5460"/>
              <a:ext cx="14518" cy="311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base">
                <a:buClrTx/>
                <a:buSzTx/>
                <a:buFontTx/>
              </a:pPr>
              <a:endParaRPr lang="zh-CN" altLang="en-US" sz="1800" strike="noStrike" noProof="1">
                <a:sym typeface="+mn-ea"/>
              </a:endParaRPr>
            </a:p>
          </p:txBody>
        </p:sp>
        <p:sp>
          <p:nvSpPr>
            <p:cNvPr id="5" name="矩形 4"/>
            <p:cNvSpPr/>
            <p:nvPr/>
          </p:nvSpPr>
          <p:spPr>
            <a:xfrm>
              <a:off x="4682" y="7270"/>
              <a:ext cx="4676" cy="617"/>
            </a:xfrm>
            <a:prstGeom prst="rect">
              <a:avLst/>
            </a:prstGeom>
            <a:grp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160" strike="noStrike" noProof="1">
                <a:solidFill>
                  <a:schemeClr val="lt1"/>
                </a:solidFill>
              </a:endParaRPr>
            </a:p>
          </p:txBody>
        </p:sp>
        <p:sp>
          <p:nvSpPr>
            <p:cNvPr id="3" name="矩形 2"/>
            <p:cNvSpPr/>
            <p:nvPr/>
          </p:nvSpPr>
          <p:spPr>
            <a:xfrm>
              <a:off x="232" y="5634"/>
              <a:ext cx="13576" cy="2440"/>
            </a:xfrm>
            <a:prstGeom prst="rect">
              <a:avLst/>
            </a:prstGeom>
            <a:grpFill/>
            <a:ln>
              <a:noFill/>
            </a:ln>
          </p:spPr>
          <p:txBody>
            <a:bodyPr wrap="square" rtlCol="0">
              <a:spAutoFit/>
              <a:scene3d>
                <a:camera prst="orthographicFront"/>
                <a:lightRig rig="threePt" dir="t"/>
              </a:scene3d>
              <a:sp3d contourW="12700"/>
            </a:bodyPr>
            <a:lstStyle/>
            <a:p>
              <a:pPr marL="0" marR="0" indent="0" algn="ctr" defTabSz="685800" rtl="0" eaLnBrk="0" fontAlgn="base" latinLnBrk="0" hangingPunct="0">
                <a:lnSpc>
                  <a:spcPct val="100000"/>
                </a:lnSpc>
                <a:spcBef>
                  <a:spcPct val="0"/>
                </a:spcBef>
                <a:spcAft>
                  <a:spcPct val="0"/>
                </a:spcAft>
                <a:buClrTx/>
                <a:buSzTx/>
                <a:buFontTx/>
                <a:buNone/>
              </a:pPr>
              <a:r>
                <a:rPr kumimoji="0" lang="zh-CN" altLang="en-US" sz="5760" b="1" i="0" u="none" strike="noStrike" kern="1200" cap="none" spc="-150" normalizeH="0" baseline="0" noProof="1">
                  <a:solidFill>
                    <a:schemeClr val="l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餐饮后厨消防安全专项安全培训</a:t>
              </a:r>
            </a:p>
            <a:p>
              <a:pPr marL="0" marR="0" indent="0" algn="ctr" defTabSz="685800" rtl="0" eaLnBrk="0" fontAlgn="base" latinLnBrk="0" hangingPunct="0">
                <a:lnSpc>
                  <a:spcPct val="100000"/>
                </a:lnSpc>
                <a:spcBef>
                  <a:spcPct val="0"/>
                </a:spcBef>
                <a:spcAft>
                  <a:spcPct val="0"/>
                </a:spcAft>
                <a:buClrTx/>
                <a:buSzTx/>
                <a:buFontTx/>
                <a:buNone/>
              </a:pPr>
              <a:endParaRPr kumimoji="0" lang="zh-CN" altLang="en-US" sz="5760" b="1" i="0" u="none" strike="noStrike" kern="1200" cap="none" spc="-150" normalizeH="0" baseline="0" noProof="1">
                <a:solidFill>
                  <a:schemeClr val="l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sp>
          <p:nvSpPr>
            <p:cNvPr id="4" name="文本框 3"/>
            <p:cNvSpPr txBox="1"/>
            <p:nvPr/>
          </p:nvSpPr>
          <p:spPr>
            <a:xfrm>
              <a:off x="5401" y="7360"/>
              <a:ext cx="1831" cy="409"/>
            </a:xfrm>
            <a:prstGeom prst="rect">
              <a:avLst/>
            </a:prstGeom>
            <a:grpFill/>
          </p:spPr>
          <p:txBody>
            <a:bodyPr wrap="square" rtlCol="0">
              <a:spAutoFit/>
            </a:bodyPr>
            <a:lstStyle/>
            <a:p>
              <a:pPr marR="0" defTabSz="914400" eaLnBrk="0" fontAlgn="base" hangingPunct="0">
                <a:buClrTx/>
                <a:buSzTx/>
                <a:buFontTx/>
                <a:buNone/>
              </a:pPr>
              <a:r>
                <a:rPr kumimoji="0" lang="zh-CN" altLang="en-US" sz="1440" strike="noStrike" kern="1200" cap="none" spc="0" normalizeH="0" baseline="0" noProof="1">
                  <a:solidFill>
                    <a:schemeClr val="bg1"/>
                  </a:solidFill>
                  <a:latin typeface="微软雅黑" panose="020B0503020204020204" pitchFamily="34" charset="-122"/>
                  <a:ea typeface="微软雅黑" panose="020B0503020204020204" pitchFamily="34" charset="-122"/>
                  <a:cs typeface="+mn-cs"/>
                </a:rPr>
                <a:t>汇报人：</a:t>
              </a:r>
              <a:r>
                <a:rPr kumimoji="0" lang="en-US" altLang="zh-CN" sz="1440" strike="noStrike" kern="1200" cap="none" spc="0" normalizeH="0" baseline="0" noProof="1">
                  <a:solidFill>
                    <a:schemeClr val="bg1"/>
                  </a:solidFill>
                  <a:latin typeface="微软雅黑" panose="020B0503020204020204" pitchFamily="34" charset="-122"/>
                  <a:ea typeface="微软雅黑" panose="020B0503020204020204" pitchFamily="34" charset="-122"/>
                  <a:cs typeface="+mn-cs"/>
                </a:rPr>
                <a:t>XXX</a:t>
              </a:r>
              <a:endParaRPr kumimoji="0" lang="zh-CN" altLang="en-US" sz="1440" strike="noStrike" kern="1200" cap="none" spc="0" normalizeH="0" baseline="0" noProof="1">
                <a:solidFill>
                  <a:schemeClr val="bg1"/>
                </a:solidFill>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7246" y="7360"/>
              <a:ext cx="1677" cy="409"/>
            </a:xfrm>
            <a:prstGeom prst="rect">
              <a:avLst/>
            </a:prstGeom>
            <a:grpFill/>
          </p:spPr>
          <p:txBody>
            <a:bodyPr wrap="square" rtlCol="0">
              <a:spAutoFit/>
            </a:bodyPr>
            <a:lstStyle/>
            <a:p>
              <a:pPr marR="0" defTabSz="914400" eaLnBrk="0" fontAlgn="base" hangingPunct="0">
                <a:buClrTx/>
                <a:buSzTx/>
                <a:buFontTx/>
                <a:buNone/>
              </a:pPr>
              <a:r>
                <a:rPr kumimoji="0" lang="zh-CN" altLang="en-US" sz="1440" strike="noStrike" kern="1200" cap="none" spc="0" normalizeH="0" baseline="0" noProof="1">
                  <a:solidFill>
                    <a:schemeClr val="bg1"/>
                  </a:solidFill>
                  <a:latin typeface="微软雅黑" panose="020B0503020204020204" pitchFamily="34" charset="-122"/>
                  <a:ea typeface="微软雅黑" panose="020B0503020204020204" pitchFamily="34" charset="-122"/>
                  <a:cs typeface="+mn-cs"/>
                </a:rPr>
                <a:t>汇报日期：</a:t>
              </a:r>
            </a:p>
          </p:txBody>
        </p:sp>
      </p:grpSp>
    </p:spTree>
  </p:cSld>
  <p:clrMapOvr>
    <a:masterClrMapping/>
  </p:clrMapOvr>
  <p:transition advTm="4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354299" y="185050"/>
            <a:ext cx="9442843"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002060"/>
                </a:solidFill>
                <a:latin typeface="微软雅黑" panose="020B0503020204020204" pitchFamily="34" charset="-122"/>
                <a:ea typeface="微软雅黑" panose="020B0503020204020204" pitchFamily="34" charset="-122"/>
              </a:rPr>
              <a:t>一、安全事件案例警示</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矩形 12"/>
          <p:cNvSpPr/>
          <p:nvPr/>
        </p:nvSpPr>
        <p:spPr>
          <a:xfrm>
            <a:off x="353002" y="172350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事件概况</a:t>
            </a:r>
          </a:p>
        </p:txBody>
      </p:sp>
      <p:sp>
        <p:nvSpPr>
          <p:cNvPr id="15" name="矩形 14"/>
          <p:cNvSpPr/>
          <p:nvPr/>
        </p:nvSpPr>
        <p:spPr>
          <a:xfrm>
            <a:off x="353002" y="320302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履职调查</a:t>
            </a:r>
          </a:p>
        </p:txBody>
      </p:sp>
      <p:sp>
        <p:nvSpPr>
          <p:cNvPr id="19" name="矩形 18"/>
          <p:cNvSpPr/>
          <p:nvPr/>
        </p:nvSpPr>
        <p:spPr>
          <a:xfrm>
            <a:off x="352766" y="468254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事件处罚</a:t>
            </a:r>
          </a:p>
        </p:txBody>
      </p:sp>
      <p:graphicFrame>
        <p:nvGraphicFramePr>
          <p:cNvPr id="16" name="表格 15"/>
          <p:cNvGraphicFramePr>
            <a:graphicFrameLocks noGrp="1"/>
          </p:cNvGraphicFramePr>
          <p:nvPr/>
        </p:nvGraphicFramePr>
        <p:xfrm>
          <a:off x="922463" y="1412776"/>
          <a:ext cx="10879013" cy="4718689"/>
        </p:xfrm>
        <a:graphic>
          <a:graphicData uri="http://schemas.openxmlformats.org/drawingml/2006/table">
            <a:tbl>
              <a:tblPr firstRow="1" bandRow="1">
                <a:tableStyleId>{5940675A-B579-460E-94D1-54222C63F5DA}</a:tableStyleId>
              </a:tblPr>
              <a:tblGrid>
                <a:gridCol w="782512">
                  <a:extLst>
                    <a:ext uri="{9D8B030D-6E8A-4147-A177-3AD203B41FA5}">
                      <a16:colId xmlns:a16="http://schemas.microsoft.com/office/drawing/2014/main" val="20000"/>
                    </a:ext>
                  </a:extLst>
                </a:gridCol>
                <a:gridCol w="1476375">
                  <a:extLst>
                    <a:ext uri="{9D8B030D-6E8A-4147-A177-3AD203B41FA5}">
                      <a16:colId xmlns:a16="http://schemas.microsoft.com/office/drawing/2014/main" val="20001"/>
                    </a:ext>
                  </a:extLst>
                </a:gridCol>
                <a:gridCol w="866775">
                  <a:extLst>
                    <a:ext uri="{9D8B030D-6E8A-4147-A177-3AD203B41FA5}">
                      <a16:colId xmlns:a16="http://schemas.microsoft.com/office/drawing/2014/main" val="20002"/>
                    </a:ext>
                  </a:extLst>
                </a:gridCol>
                <a:gridCol w="5219700">
                  <a:extLst>
                    <a:ext uri="{9D8B030D-6E8A-4147-A177-3AD203B41FA5}">
                      <a16:colId xmlns:a16="http://schemas.microsoft.com/office/drawing/2014/main" val="20003"/>
                    </a:ext>
                  </a:extLst>
                </a:gridCol>
                <a:gridCol w="2533651">
                  <a:extLst>
                    <a:ext uri="{9D8B030D-6E8A-4147-A177-3AD203B41FA5}">
                      <a16:colId xmlns:a16="http://schemas.microsoft.com/office/drawing/2014/main" val="20004"/>
                    </a:ext>
                  </a:extLst>
                </a:gridCol>
              </a:tblGrid>
              <a:tr h="732448">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分类</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人数</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人员</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未履职行为</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328747">
                <a:tc>
                  <a:txBody>
                    <a:bodyPr/>
                    <a:lstStyle/>
                    <a:p>
                      <a:pPr algn="ctr">
                        <a:lnSpc>
                          <a:spcPct val="110000"/>
                        </a:lnSpc>
                      </a:pPr>
                      <a:r>
                        <a:rPr lang="en-US" sz="1200" kern="1200" dirty="0">
                          <a:solidFill>
                            <a:schemeClr val="tx1"/>
                          </a:solidFill>
                          <a:effectLst/>
                          <a:latin typeface="微软雅黑" panose="020B0503020204020204" pitchFamily="34" charset="-122"/>
                          <a:ea typeface="微软雅黑" panose="020B0503020204020204" pitchFamily="34" charset="-122"/>
                          <a:cs typeface="+mn-cs"/>
                        </a:rPr>
                        <a:t>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sym typeface="+mn-ea"/>
                        </a:rPr>
                        <a:t>解除劳动合同</a:t>
                      </a:r>
                      <a:endParaRPr lang="en-US" altLang="zh-CN" sz="1200" b="1" kern="1200" dirty="0">
                        <a:solidFill>
                          <a:schemeClr val="tx1"/>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30000"/>
                        </a:lnSpc>
                        <a:spcBef>
                          <a:spcPts val="0"/>
                        </a:spcBef>
                        <a:spcAft>
                          <a:spcPts val="0"/>
                        </a:spcAft>
                        <a:buClrTx/>
                        <a:buSzTx/>
                        <a:buFontTx/>
                        <a:buNone/>
                        <a:defRPr/>
                      </a:pPr>
                      <a:r>
                        <a:rPr lang="en-US" altLang="zh-CN" sz="1200" b="1" kern="1200" dirty="0">
                          <a:solidFill>
                            <a:srgbClr val="FF0000"/>
                          </a:solidFill>
                          <a:effectLst/>
                          <a:latin typeface="微软雅黑" panose="020B0503020204020204" pitchFamily="34" charset="-122"/>
                          <a:ea typeface="微软雅黑" panose="020B0503020204020204" pitchFamily="34" charset="-122"/>
                          <a:cs typeface="+mn-cs"/>
                        </a:rPr>
                        <a:t>1</a:t>
                      </a:r>
                      <a:r>
                        <a:rPr lang="zh-CN" altLang="en-US" sz="1200" b="1" kern="1200" dirty="0">
                          <a:solidFill>
                            <a:srgbClr val="FF0000"/>
                          </a:solidFill>
                          <a:effectLst/>
                          <a:latin typeface="微软雅黑" panose="020B0503020204020204" pitchFamily="34" charset="-122"/>
                          <a:ea typeface="微软雅黑" panose="020B0503020204020204" pitchFamily="34" charset="-122"/>
                          <a:cs typeface="+mn-cs"/>
                        </a:rPr>
                        <a:t>人</a:t>
                      </a:r>
                      <a:endParaRPr lang="en-US" altLang="zh-CN" sz="1200" b="1" kern="1200" dirty="0">
                        <a:solidFill>
                          <a:srgbClr val="FF0000"/>
                        </a:solidFill>
                        <a:effectLst/>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defRPr/>
                      </a:pP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广场</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安全监督</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部门经理</a:t>
                      </a:r>
                      <a:r>
                        <a:rPr lang="zh-CN" altLang="en-US" sz="1200" kern="1200" dirty="0">
                          <a:solidFill>
                            <a:srgbClr val="FF0000"/>
                          </a:solidFill>
                          <a:effectLst/>
                          <a:latin typeface="微软雅黑" panose="020B0503020204020204" pitchFamily="34" charset="-122"/>
                          <a:ea typeface="微软雅黑" panose="020B0503020204020204" pitchFamily="34" charset="-122"/>
                          <a:cs typeface="+mn-cs"/>
                        </a:rPr>
                        <a:t>解除劳动合同</a:t>
                      </a:r>
                      <a:endParaRPr lang="en-US" altLang="zh-CN" sz="1200" kern="1200" dirty="0">
                        <a:solidFill>
                          <a:srgbClr val="FF0000"/>
                        </a:solidFill>
                        <a:effectLst/>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30000"/>
                        </a:lnSpc>
                        <a:spcBef>
                          <a:spcPts val="0"/>
                        </a:spcBef>
                        <a:spcAft>
                          <a:spcPts val="0"/>
                        </a:spcAft>
                        <a:buClrTx/>
                        <a:buSzTx/>
                        <a:buFont typeface="+mj-ea"/>
                        <a:buNone/>
                        <a:defRPr/>
                      </a:pP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对事发商户</a:t>
                      </a:r>
                      <a:r>
                        <a:rPr lang="en-US" altLang="zh-CN" sz="1200" kern="1200" dirty="0">
                          <a:solidFill>
                            <a:srgbClr val="FF0000"/>
                          </a:solidFill>
                          <a:effectLst/>
                          <a:latin typeface="微软雅黑" panose="020B0503020204020204" pitchFamily="34" charset="-122"/>
                          <a:ea typeface="微软雅黑" panose="020B0503020204020204" pitchFamily="34" charset="-122"/>
                          <a:cs typeface="+mn-cs"/>
                        </a:rPr>
                        <a:t>7</a:t>
                      </a: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处</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火灾探测器重码</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及</a:t>
                      </a:r>
                      <a:endParaRPr lang="en-US" altLang="zh-CN" sz="1200" kern="1200" dirty="0">
                        <a:solidFill>
                          <a:schemeClr val="tx1"/>
                        </a:solidFill>
                        <a:effectLst/>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30000"/>
                        </a:lnSpc>
                        <a:spcBef>
                          <a:spcPts val="0"/>
                        </a:spcBef>
                        <a:spcAft>
                          <a:spcPts val="0"/>
                        </a:spcAft>
                        <a:buClrTx/>
                        <a:buSzTx/>
                        <a:buFont typeface="+mj-ea"/>
                        <a:buNone/>
                        <a:defRPr/>
                      </a:pP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非万员工录入</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不全等监管不力</a:t>
                      </a:r>
                      <a:endParaRPr lang="zh-CN" altLang="en-US" sz="1200" kern="1200" dirty="0">
                        <a:solidFill>
                          <a:schemeClr val="tx1"/>
                        </a:solidFill>
                        <a:effectLst/>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328747">
                <a:tc>
                  <a:txBody>
                    <a:bodyPr/>
                    <a:lstStyle/>
                    <a:p>
                      <a:pPr algn="ctr">
                        <a:lnSpc>
                          <a:spcPct val="110000"/>
                        </a:lnSpc>
                      </a:pPr>
                      <a:r>
                        <a:rPr lang="en-US" sz="1200" kern="1200" dirty="0">
                          <a:solidFill>
                            <a:schemeClr val="tx1"/>
                          </a:solidFill>
                          <a:effectLst/>
                          <a:latin typeface="微软雅黑" panose="020B0503020204020204" pitchFamily="34" charset="-122"/>
                          <a:ea typeface="微软雅黑" panose="020B0503020204020204" pitchFamily="34" charset="-122"/>
                          <a:cs typeface="+mn-cs"/>
                        </a:rPr>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rPr>
                        <a:t>降职降薪</a:t>
                      </a:r>
                      <a:endParaRPr lang="en-US" altLang="zh-CN" sz="1200" b="1" kern="1200" dirty="0">
                        <a:solidFill>
                          <a:schemeClr val="tx1"/>
                        </a:solidFill>
                        <a:effectLst/>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30000"/>
                        </a:lnSpc>
                        <a:spcBef>
                          <a:spcPts val="0"/>
                        </a:spcBef>
                        <a:spcAft>
                          <a:spcPts val="0"/>
                        </a:spcAft>
                        <a:buClrTx/>
                        <a:buSzTx/>
                        <a:buFontTx/>
                        <a:buNone/>
                        <a:defRPr/>
                      </a:pPr>
                      <a:r>
                        <a:rPr lang="en-US" altLang="zh-CN" sz="1200" b="1" kern="1200" dirty="0">
                          <a:solidFill>
                            <a:srgbClr val="FF0000"/>
                          </a:solidFill>
                          <a:effectLst/>
                          <a:latin typeface="微软雅黑" panose="020B0503020204020204" pitchFamily="34" charset="-122"/>
                          <a:ea typeface="微软雅黑" panose="020B0503020204020204" pitchFamily="34" charset="-122"/>
                          <a:cs typeface="+mn-cs"/>
                        </a:rPr>
                        <a:t>1</a:t>
                      </a:r>
                      <a:r>
                        <a:rPr lang="zh-CN" altLang="en-US" sz="1200" b="1" kern="1200" dirty="0">
                          <a:solidFill>
                            <a:srgbClr val="FF0000"/>
                          </a:solidFill>
                          <a:effectLst/>
                          <a:latin typeface="微软雅黑" panose="020B0503020204020204" pitchFamily="34" charset="-122"/>
                          <a:ea typeface="微软雅黑" panose="020B0503020204020204" pitchFamily="34" charset="-122"/>
                          <a:cs typeface="+mn-cs"/>
                        </a:rPr>
                        <a:t>人</a:t>
                      </a:r>
                      <a:endParaRPr lang="en-US" altLang="zh-CN" sz="1200" b="1" kern="1200" dirty="0">
                        <a:solidFill>
                          <a:srgbClr val="FF0000"/>
                        </a:solidFill>
                        <a:effectLst/>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30000"/>
                        </a:lnSpc>
                      </a:pP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广州城市公司</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安全监督</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部总监，</a:t>
                      </a:r>
                      <a:r>
                        <a:rPr lang="zh-CN" altLang="en-US" sz="1200" kern="1200" dirty="0">
                          <a:solidFill>
                            <a:srgbClr val="FF0000"/>
                          </a:solidFill>
                          <a:effectLst/>
                          <a:latin typeface="微软雅黑" panose="020B0503020204020204" pitchFamily="34" charset="-122"/>
                          <a:ea typeface="微软雅黑" panose="020B0503020204020204" pitchFamily="34" charset="-122"/>
                          <a:cs typeface="+mn-cs"/>
                        </a:rPr>
                        <a:t>降职</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为广场安全监督部门经理</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defRPr/>
                      </a:pP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监管不力</a:t>
                      </a:r>
                      <a:endParaRPr lang="zh-CN" altLang="en-US" sz="1200" kern="1200" dirty="0">
                        <a:solidFill>
                          <a:schemeClr val="tx1"/>
                        </a:solidFill>
                        <a:effectLst/>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328747">
                <a:tc>
                  <a:txBody>
                    <a:bodyPr/>
                    <a:lstStyle/>
                    <a:p>
                      <a:pPr algn="ctr">
                        <a:lnSpc>
                          <a:spcPct val="110000"/>
                        </a:lnSpc>
                      </a:pPr>
                      <a:r>
                        <a:rPr lang="en-US" sz="1200" kern="1200" dirty="0">
                          <a:solidFill>
                            <a:schemeClr val="tx1"/>
                          </a:solidFill>
                          <a:effectLst/>
                          <a:latin typeface="微软雅黑" panose="020B0503020204020204" pitchFamily="34" charset="-122"/>
                          <a:ea typeface="微软雅黑" panose="020B0503020204020204" pitchFamily="34" charset="-122"/>
                          <a:cs typeface="+mn-cs"/>
                        </a:rPr>
                        <a:t>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rPr>
                        <a:t>扣罚当月工资</a:t>
                      </a:r>
                      <a:endParaRPr lang="en-US" altLang="zh-CN" sz="1200" b="1" kern="1200" dirty="0">
                        <a:solidFill>
                          <a:schemeClr val="tx1"/>
                        </a:solidFill>
                        <a:effectLst/>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30000"/>
                        </a:lnSpc>
                      </a:pPr>
                      <a:r>
                        <a:rPr lang="en-US" altLang="zh-CN" sz="1200" b="1" kern="1200" dirty="0">
                          <a:solidFill>
                            <a:srgbClr val="FF0000"/>
                          </a:solidFill>
                          <a:effectLst/>
                          <a:latin typeface="微软雅黑" panose="020B0503020204020204" pitchFamily="34" charset="-122"/>
                          <a:ea typeface="微软雅黑" panose="020B0503020204020204" pitchFamily="34" charset="-122"/>
                          <a:cs typeface="+mn-cs"/>
                        </a:rPr>
                        <a:t>15</a:t>
                      </a:r>
                      <a:r>
                        <a:rPr lang="zh-CN" altLang="en-US" sz="1200" b="1" kern="1200" dirty="0">
                          <a:solidFill>
                            <a:srgbClr val="FF0000"/>
                          </a:solidFill>
                          <a:effectLst/>
                          <a:latin typeface="微软雅黑" panose="020B0503020204020204" pitchFamily="34" charset="-122"/>
                          <a:ea typeface="微软雅黑" panose="020B0503020204020204" pitchFamily="34" charset="-122"/>
                          <a:cs typeface="+mn-cs"/>
                        </a:rPr>
                        <a:t>人</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30000"/>
                        </a:lnSpc>
                      </a:pP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事发</a:t>
                      </a:r>
                      <a:r>
                        <a:rPr lang="zh-CN" altLang="en-US" sz="1200" kern="1200" dirty="0">
                          <a:solidFill>
                            <a:srgbClr val="FF0000"/>
                          </a:solidFill>
                          <a:effectLst/>
                          <a:latin typeface="微软雅黑" panose="020B0503020204020204" pitchFamily="34" charset="-122"/>
                          <a:ea typeface="微软雅黑" panose="020B0503020204020204" pitchFamily="34" charset="-122"/>
                          <a:cs typeface="+mn-cs"/>
                        </a:rPr>
                        <a:t>广场</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、广场所在</a:t>
                      </a:r>
                      <a:r>
                        <a:rPr lang="zh-CN" altLang="en-US" sz="1200" kern="1200" dirty="0">
                          <a:solidFill>
                            <a:srgbClr val="FF0000"/>
                          </a:solidFill>
                          <a:effectLst/>
                          <a:latin typeface="微软雅黑" panose="020B0503020204020204" pitchFamily="34" charset="-122"/>
                          <a:ea typeface="微软雅黑" panose="020B0503020204020204" pitchFamily="34" charset="-122"/>
                          <a:cs typeface="+mn-cs"/>
                        </a:rPr>
                        <a:t>城市公司</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总经理、</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工程物业、招商营运、安全监督相关岗位责任人等</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，共计</a:t>
                      </a:r>
                      <a:r>
                        <a:rPr lang="en-US" altLang="zh-CN" sz="1200" kern="1200" dirty="0">
                          <a:solidFill>
                            <a:srgbClr val="FF0000"/>
                          </a:solidFill>
                          <a:effectLst/>
                          <a:latin typeface="微软雅黑" panose="020B0503020204020204" pitchFamily="34" charset="-122"/>
                          <a:ea typeface="微软雅黑" panose="020B0503020204020204" pitchFamily="34" charset="-122"/>
                          <a:cs typeface="+mn-cs"/>
                        </a:rPr>
                        <a:t>15</a:t>
                      </a: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人</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负管理责任，扣罚当月基础工资</a:t>
                      </a:r>
                      <a:endParaRPr lang="zh-CN" altLang="en-US" sz="1200" kern="1200" dirty="0">
                        <a:solidFill>
                          <a:schemeClr val="tx1"/>
                        </a:solidFill>
                        <a:effectLst/>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defRPr/>
                      </a:pP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对微小事件发生负直接或管理责任</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22" name="矩形 21"/>
          <p:cNvSpPr/>
          <p:nvPr/>
        </p:nvSpPr>
        <p:spPr bwMode="auto">
          <a:xfrm>
            <a:off x="3695700" y="856615"/>
            <a:ext cx="309308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湛江霞山某广场火情</a:t>
            </a:r>
          </a:p>
        </p:txBody>
      </p:sp>
      <p:sp>
        <p:nvSpPr>
          <p:cNvPr id="23" name="矩形 22"/>
          <p:cNvSpPr/>
          <p:nvPr/>
        </p:nvSpPr>
        <p:spPr bwMode="auto">
          <a:xfrm>
            <a:off x="318135" y="856615"/>
            <a:ext cx="3344545" cy="470535"/>
          </a:xfrm>
          <a:prstGeom prst="rect">
            <a:avLst/>
          </a:prstGeom>
          <a:solidFill>
            <a:srgbClr val="0070C0"/>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sym typeface="+mn-ea"/>
              </a:rPr>
              <a:t>广州海珠某广场火情</a:t>
            </a:r>
          </a:p>
        </p:txBody>
      </p:sp>
      <p:sp>
        <p:nvSpPr>
          <p:cNvPr id="24" name="矩形 23"/>
          <p:cNvSpPr/>
          <p:nvPr/>
        </p:nvSpPr>
        <p:spPr bwMode="auto">
          <a:xfrm>
            <a:off x="6823710" y="856615"/>
            <a:ext cx="309308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大连甘井子某广场火情</a:t>
            </a:r>
          </a:p>
        </p:txBody>
      </p:sp>
      <p:sp>
        <p:nvSpPr>
          <p:cNvPr id="14"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10</a:t>
            </a:fld>
            <a:endParaRPr lang="zh-CN" altLang="en-US" b="1" dirty="0">
              <a:solidFill>
                <a:schemeClr val="bg1"/>
              </a:solidFill>
            </a:endParaRPr>
          </a:p>
        </p:txBody>
      </p:sp>
      <p:sp>
        <p:nvSpPr>
          <p:cNvPr id="17"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18"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12</a:t>
            </a:r>
            <a:endParaRPr lang="zh-CN" altLang="en-US" b="1" dirty="0">
              <a:solidFill>
                <a:srgbClr val="0081C8"/>
              </a:solidFill>
            </a:endParaRPr>
          </a:p>
        </p:txBody>
      </p:sp>
      <p:cxnSp>
        <p:nvCxnSpPr>
          <p:cNvPr id="20"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1"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354299" y="185050"/>
            <a:ext cx="9442843"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002060"/>
                </a:solidFill>
                <a:latin typeface="微软雅黑" panose="020B0503020204020204" pitchFamily="34" charset="-122"/>
                <a:ea typeface="微软雅黑" panose="020B0503020204020204" pitchFamily="34" charset="-122"/>
              </a:rPr>
              <a:t>一、安全事件案例警示</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6" name="矩形 15"/>
          <p:cNvSpPr/>
          <p:nvPr/>
        </p:nvSpPr>
        <p:spPr>
          <a:xfrm>
            <a:off x="353002" y="172350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事件概况</a:t>
            </a:r>
          </a:p>
        </p:txBody>
      </p:sp>
      <p:sp>
        <p:nvSpPr>
          <p:cNvPr id="17" name="矩形 16"/>
          <p:cNvSpPr/>
          <p:nvPr/>
        </p:nvSpPr>
        <p:spPr>
          <a:xfrm>
            <a:off x="353002" y="320302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履职调查</a:t>
            </a:r>
          </a:p>
        </p:txBody>
      </p:sp>
      <p:sp>
        <p:nvSpPr>
          <p:cNvPr id="32" name="矩形 31"/>
          <p:cNvSpPr/>
          <p:nvPr/>
        </p:nvSpPr>
        <p:spPr>
          <a:xfrm>
            <a:off x="352766" y="468254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事件处罚</a:t>
            </a:r>
          </a:p>
        </p:txBody>
      </p:sp>
      <p:pic>
        <p:nvPicPr>
          <p:cNvPr id="18" name="图片 17"/>
          <p:cNvPicPr>
            <a:picLocks noChangeAspect="1"/>
          </p:cNvPicPr>
          <p:nvPr/>
        </p:nvPicPr>
        <p:blipFill>
          <a:blip r:embed="rId3" cstate="screen"/>
          <a:stretch>
            <a:fillRect/>
          </a:stretch>
        </p:blipFill>
        <p:spPr>
          <a:xfrm>
            <a:off x="4858969" y="3172424"/>
            <a:ext cx="3197650" cy="3071219"/>
          </a:xfrm>
          <a:prstGeom prst="rect">
            <a:avLst/>
          </a:prstGeom>
        </p:spPr>
      </p:pic>
      <p:pic>
        <p:nvPicPr>
          <p:cNvPr id="19" name="图片 18"/>
          <p:cNvPicPr>
            <a:picLocks noChangeAspect="1"/>
          </p:cNvPicPr>
          <p:nvPr/>
        </p:nvPicPr>
        <p:blipFill>
          <a:blip r:embed="rId4" cstate="screen"/>
          <a:stretch>
            <a:fillRect/>
          </a:stretch>
        </p:blipFill>
        <p:spPr>
          <a:xfrm>
            <a:off x="1128774" y="3151471"/>
            <a:ext cx="3045209" cy="3071220"/>
          </a:xfrm>
          <a:prstGeom prst="rect">
            <a:avLst/>
          </a:prstGeom>
        </p:spPr>
      </p:pic>
      <p:grpSp>
        <p:nvGrpSpPr>
          <p:cNvPr id="21" name="组合 20"/>
          <p:cNvGrpSpPr/>
          <p:nvPr/>
        </p:nvGrpSpPr>
        <p:grpSpPr>
          <a:xfrm>
            <a:off x="8722555" y="3172424"/>
            <a:ext cx="3031333" cy="3071219"/>
            <a:chOff x="4686227" y="3212976"/>
            <a:chExt cx="2129860" cy="2619290"/>
          </a:xfrm>
        </p:grpSpPr>
        <p:pic>
          <p:nvPicPr>
            <p:cNvPr id="22" name="图片 21"/>
            <p:cNvPicPr>
              <a:picLocks noChangeAspect="1"/>
            </p:cNvPicPr>
            <p:nvPr/>
          </p:nvPicPr>
          <p:blipFill>
            <a:blip r:embed="rId5" cstate="screen"/>
            <a:stretch>
              <a:fillRect/>
            </a:stretch>
          </p:blipFill>
          <p:spPr>
            <a:xfrm>
              <a:off x="4686227" y="4123519"/>
              <a:ext cx="2129860" cy="867650"/>
            </a:xfrm>
            <a:prstGeom prst="rect">
              <a:avLst/>
            </a:prstGeom>
          </p:spPr>
        </p:pic>
        <p:pic>
          <p:nvPicPr>
            <p:cNvPr id="25" name="图片 24"/>
            <p:cNvPicPr>
              <a:picLocks noChangeAspect="1"/>
            </p:cNvPicPr>
            <p:nvPr/>
          </p:nvPicPr>
          <p:blipFill>
            <a:blip r:embed="rId6" cstate="screen"/>
            <a:stretch>
              <a:fillRect/>
            </a:stretch>
          </p:blipFill>
          <p:spPr>
            <a:xfrm>
              <a:off x="4686227" y="4991170"/>
              <a:ext cx="2129860" cy="841096"/>
            </a:xfrm>
            <a:prstGeom prst="rect">
              <a:avLst/>
            </a:prstGeom>
          </p:spPr>
        </p:pic>
        <p:pic>
          <p:nvPicPr>
            <p:cNvPr id="26" name="图片 25"/>
            <p:cNvPicPr>
              <a:picLocks noChangeAspect="1"/>
            </p:cNvPicPr>
            <p:nvPr/>
          </p:nvPicPr>
          <p:blipFill>
            <a:blip r:embed="rId7" cstate="screen"/>
            <a:stretch>
              <a:fillRect/>
            </a:stretch>
          </p:blipFill>
          <p:spPr>
            <a:xfrm>
              <a:off x="4686227" y="3212976"/>
              <a:ext cx="2129860" cy="910542"/>
            </a:xfrm>
            <a:prstGeom prst="rect">
              <a:avLst/>
            </a:prstGeom>
          </p:spPr>
        </p:pic>
      </p:grpSp>
      <p:sp>
        <p:nvSpPr>
          <p:cNvPr id="29" name="文本框 28"/>
          <p:cNvSpPr txBox="1"/>
          <p:nvPr/>
        </p:nvSpPr>
        <p:spPr>
          <a:xfrm>
            <a:off x="1473374" y="6309906"/>
            <a:ext cx="1789923" cy="307777"/>
          </a:xfrm>
          <a:prstGeom prst="rect">
            <a:avLst/>
          </a:prstGeom>
          <a:noFill/>
          <a:ln w="19050">
            <a:solidFill>
              <a:srgbClr val="FF0000"/>
            </a:solidFill>
          </a:ln>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事发商户后厨</a:t>
            </a:r>
          </a:p>
        </p:txBody>
      </p:sp>
      <p:sp>
        <p:nvSpPr>
          <p:cNvPr id="33" name="文本框 32"/>
          <p:cNvSpPr txBox="1"/>
          <p:nvPr/>
        </p:nvSpPr>
        <p:spPr>
          <a:xfrm>
            <a:off x="5403320" y="6396475"/>
            <a:ext cx="1789923" cy="307777"/>
          </a:xfrm>
          <a:prstGeom prst="rect">
            <a:avLst/>
          </a:prstGeom>
          <a:noFill/>
          <a:ln w="19050">
            <a:solidFill>
              <a:srgbClr val="FF0000"/>
            </a:solidFill>
          </a:ln>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起火油锅</a:t>
            </a:r>
          </a:p>
        </p:txBody>
      </p:sp>
      <p:sp>
        <p:nvSpPr>
          <p:cNvPr id="34" name="文本框 33"/>
          <p:cNvSpPr txBox="1"/>
          <p:nvPr/>
        </p:nvSpPr>
        <p:spPr>
          <a:xfrm>
            <a:off x="9476426" y="6341014"/>
            <a:ext cx="1789923" cy="307777"/>
          </a:xfrm>
          <a:prstGeom prst="rect">
            <a:avLst/>
          </a:prstGeom>
          <a:noFill/>
          <a:ln w="19050">
            <a:solidFill>
              <a:srgbClr val="FF0000"/>
            </a:solidFill>
          </a:ln>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温感报警、爆破喷淋</a:t>
            </a:r>
          </a:p>
        </p:txBody>
      </p:sp>
      <p:sp>
        <p:nvSpPr>
          <p:cNvPr id="37" name="矩形 36"/>
          <p:cNvSpPr/>
          <p:nvPr/>
        </p:nvSpPr>
        <p:spPr bwMode="auto">
          <a:xfrm>
            <a:off x="3695700" y="856615"/>
            <a:ext cx="3093085" cy="470535"/>
          </a:xfrm>
          <a:prstGeom prst="rect">
            <a:avLst/>
          </a:prstGeom>
          <a:solidFill>
            <a:srgbClr val="0070C0"/>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sym typeface="+mn-ea"/>
              </a:rPr>
              <a:t>湛江霞山某广场火情</a:t>
            </a:r>
          </a:p>
        </p:txBody>
      </p:sp>
      <p:sp>
        <p:nvSpPr>
          <p:cNvPr id="38" name="矩形 37"/>
          <p:cNvSpPr/>
          <p:nvPr/>
        </p:nvSpPr>
        <p:spPr bwMode="auto">
          <a:xfrm>
            <a:off x="318135" y="856615"/>
            <a:ext cx="334454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广州海珠某广场火情</a:t>
            </a:r>
          </a:p>
        </p:txBody>
      </p:sp>
      <p:sp>
        <p:nvSpPr>
          <p:cNvPr id="39" name="矩形 38"/>
          <p:cNvSpPr/>
          <p:nvPr/>
        </p:nvSpPr>
        <p:spPr bwMode="auto">
          <a:xfrm>
            <a:off x="6823710" y="856615"/>
            <a:ext cx="309308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大连甘井子某广场火情</a:t>
            </a:r>
          </a:p>
        </p:txBody>
      </p:sp>
      <p:sp>
        <p:nvSpPr>
          <p:cNvPr id="20" name="矩形 19"/>
          <p:cNvSpPr/>
          <p:nvPr/>
        </p:nvSpPr>
        <p:spPr>
          <a:xfrm>
            <a:off x="1177918" y="1516025"/>
            <a:ext cx="10645833" cy="1332322"/>
          </a:xfrm>
          <a:prstGeom prst="rect">
            <a:avLst/>
          </a:prstGeom>
          <a:solidFill>
            <a:schemeClr val="bg1"/>
          </a:solidFill>
          <a:ln>
            <a:solidFill>
              <a:schemeClr val="accent1"/>
            </a:solidFill>
          </a:ln>
        </p:spPr>
        <p:txBody>
          <a:bodyPr wrap="square" anchor="ctr" anchorCtr="0">
            <a:noAutofit/>
          </a:bodyPr>
          <a:lstStyle/>
          <a:p>
            <a:pPr lvl="0" algn="just">
              <a:lnSpc>
                <a:spcPct val="150000"/>
              </a:lnSpc>
              <a:defRPr/>
            </a:pPr>
            <a:r>
              <a:rPr lang="en-US" altLang="zh-CN" dirty="0">
                <a:latin typeface="微软雅黑" panose="020B0503020204020204" pitchFamily="34" charset="-122"/>
                <a:ea typeface="微软雅黑" panose="020B0503020204020204" pitchFamily="34" charset="-122"/>
                <a:sym typeface="+mn-ea"/>
              </a:rPr>
              <a:t>      1</a:t>
            </a:r>
            <a:r>
              <a:rPr lang="zh-CN" altLang="en-US" dirty="0">
                <a:latin typeface="微软雅黑" panose="020B0503020204020204" pitchFamily="34" charset="-122"/>
                <a:ea typeface="微软雅黑" panose="020B0503020204020204" pitchFamily="34" charset="-122"/>
                <a:sym typeface="+mn-ea"/>
              </a:rPr>
              <a:t>月</a:t>
            </a:r>
            <a:r>
              <a:rPr lang="en-US" altLang="zh-CN" dirty="0">
                <a:latin typeface="微软雅黑" panose="020B0503020204020204" pitchFamily="34" charset="-122"/>
                <a:ea typeface="微软雅黑" panose="020B0503020204020204" pitchFamily="34" charset="-122"/>
                <a:sym typeface="+mn-ea"/>
              </a:rPr>
              <a:t>30</a:t>
            </a:r>
            <a:r>
              <a:rPr lang="zh-CN" altLang="en-US" dirty="0">
                <a:latin typeface="微软雅黑" panose="020B0503020204020204" pitchFamily="34" charset="-122"/>
                <a:ea typeface="微软雅黑" panose="020B0503020204020204" pitchFamily="34" charset="-122"/>
                <a:sym typeface="+mn-ea"/>
              </a:rPr>
              <a:t>日</a:t>
            </a:r>
            <a:r>
              <a:rPr lang="en-US" altLang="zh-CN" dirty="0">
                <a:latin typeface="微软雅黑" panose="020B0503020204020204" pitchFamily="34" charset="-122"/>
                <a:ea typeface="微软雅黑" panose="020B0503020204020204" pitchFamily="34" charset="-122"/>
                <a:sym typeface="+mn-ea"/>
              </a:rPr>
              <a:t>13</a:t>
            </a:r>
            <a:r>
              <a:rPr lang="zh-CN" altLang="en-US" dirty="0">
                <a:latin typeface="微软雅黑" panose="020B0503020204020204" pitchFamily="34" charset="-122"/>
                <a:ea typeface="微软雅黑" panose="020B0503020204020204" pitchFamily="34" charset="-122"/>
                <a:sym typeface="+mn-ea"/>
              </a:rPr>
              <a:t>时，湛江霞山某广场商户</a:t>
            </a:r>
            <a:r>
              <a:rPr lang="zh-CN" altLang="en-US" dirty="0">
                <a:solidFill>
                  <a:srgbClr val="FF0000"/>
                </a:solidFill>
                <a:latin typeface="微软雅黑" panose="020B0503020204020204" pitchFamily="34" charset="-122"/>
                <a:ea typeface="微软雅黑" panose="020B0503020204020204" pitchFamily="34" charset="-122"/>
                <a:sym typeface="+mn-ea"/>
              </a:rPr>
              <a:t>后厨</a:t>
            </a:r>
            <a:r>
              <a:rPr lang="zh-CN" altLang="en-US" dirty="0">
                <a:latin typeface="微软雅黑" panose="020B0503020204020204" pitchFamily="34" charset="-122"/>
                <a:ea typeface="微软雅黑" panose="020B0503020204020204" pitchFamily="34" charset="-122"/>
                <a:sym typeface="+mn-ea"/>
              </a:rPr>
              <a:t>油锅加热时，厨师擅自离岗，造成油温过高起火，且厨师返岗后不会正确操作灭火，导致火势扩大，烟感、温感报警，喷淋头动作，为</a:t>
            </a:r>
            <a:r>
              <a:rPr lang="zh-CN" altLang="en-US" dirty="0">
                <a:solidFill>
                  <a:srgbClr val="FF0000"/>
                </a:solidFill>
                <a:latin typeface="微软雅黑" panose="020B0503020204020204" pitchFamily="34" charset="-122"/>
                <a:ea typeface="微软雅黑" panose="020B0503020204020204" pitchFamily="34" charset="-122"/>
                <a:sym typeface="+mn-ea"/>
              </a:rPr>
              <a:t>一般六级火情</a:t>
            </a:r>
            <a:endParaRPr lang="en-US" altLang="zh-CN" dirty="0">
              <a:solidFill>
                <a:srgbClr val="FF0000"/>
              </a:solidFill>
              <a:latin typeface="微软雅黑" panose="020B0503020204020204" pitchFamily="34" charset="-122"/>
              <a:ea typeface="微软雅黑" panose="020B0503020204020204" pitchFamily="34" charset="-122"/>
            </a:endParaRPr>
          </a:p>
        </p:txBody>
      </p:sp>
      <p:sp>
        <p:nvSpPr>
          <p:cNvPr id="23"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11</a:t>
            </a:fld>
            <a:endParaRPr lang="zh-CN" altLang="en-US" b="1" dirty="0">
              <a:solidFill>
                <a:schemeClr val="bg1"/>
              </a:solidFill>
            </a:endParaRPr>
          </a:p>
        </p:txBody>
      </p:sp>
      <p:sp>
        <p:nvSpPr>
          <p:cNvPr id="24"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27"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13</a:t>
            </a:r>
            <a:endParaRPr lang="zh-CN" altLang="en-US" b="1" dirty="0">
              <a:solidFill>
                <a:srgbClr val="0081C8"/>
              </a:solidFill>
            </a:endParaRPr>
          </a:p>
        </p:txBody>
      </p:sp>
      <p:cxnSp>
        <p:nvCxnSpPr>
          <p:cNvPr id="28"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30"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354299" y="185050"/>
            <a:ext cx="9442843"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002060"/>
                </a:solidFill>
                <a:latin typeface="微软雅黑" panose="020B0503020204020204" pitchFamily="34" charset="-122"/>
                <a:ea typeface="微软雅黑" panose="020B0503020204020204" pitchFamily="34" charset="-122"/>
              </a:rPr>
              <a:t>一、安全事件案例警示</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6" name="矩形 15"/>
          <p:cNvSpPr/>
          <p:nvPr/>
        </p:nvSpPr>
        <p:spPr>
          <a:xfrm>
            <a:off x="353002" y="172350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事件概况</a:t>
            </a:r>
          </a:p>
        </p:txBody>
      </p:sp>
      <p:sp>
        <p:nvSpPr>
          <p:cNvPr id="17" name="矩形 16"/>
          <p:cNvSpPr/>
          <p:nvPr/>
        </p:nvSpPr>
        <p:spPr>
          <a:xfrm>
            <a:off x="353002" y="320302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履职调查</a:t>
            </a:r>
          </a:p>
        </p:txBody>
      </p:sp>
      <p:sp>
        <p:nvSpPr>
          <p:cNvPr id="32" name="矩形 31"/>
          <p:cNvSpPr/>
          <p:nvPr/>
        </p:nvSpPr>
        <p:spPr>
          <a:xfrm>
            <a:off x="362291" y="468254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事件处罚</a:t>
            </a:r>
          </a:p>
        </p:txBody>
      </p:sp>
      <p:graphicFrame>
        <p:nvGraphicFramePr>
          <p:cNvPr id="18" name="表格 17"/>
          <p:cNvGraphicFramePr>
            <a:graphicFrameLocks noGrp="1"/>
          </p:cNvGraphicFramePr>
          <p:nvPr/>
        </p:nvGraphicFramePr>
        <p:xfrm>
          <a:off x="922463" y="1377280"/>
          <a:ext cx="11011357" cy="5091253"/>
        </p:xfrm>
        <a:graphic>
          <a:graphicData uri="http://schemas.openxmlformats.org/drawingml/2006/table">
            <a:tbl>
              <a:tblPr firstRow="1" bandRow="1">
                <a:tableStyleId>{5940675A-B579-460E-94D1-54222C63F5DA}</a:tableStyleId>
              </a:tblPr>
              <a:tblGrid>
                <a:gridCol w="694670">
                  <a:extLst>
                    <a:ext uri="{9D8B030D-6E8A-4147-A177-3AD203B41FA5}">
                      <a16:colId xmlns:a16="http://schemas.microsoft.com/office/drawing/2014/main" val="20000"/>
                    </a:ext>
                  </a:extLst>
                </a:gridCol>
                <a:gridCol w="1307042">
                  <a:extLst>
                    <a:ext uri="{9D8B030D-6E8A-4147-A177-3AD203B41FA5}">
                      <a16:colId xmlns:a16="http://schemas.microsoft.com/office/drawing/2014/main" val="20001"/>
                    </a:ext>
                  </a:extLst>
                </a:gridCol>
                <a:gridCol w="2799292">
                  <a:extLst>
                    <a:ext uri="{9D8B030D-6E8A-4147-A177-3AD203B41FA5}">
                      <a16:colId xmlns:a16="http://schemas.microsoft.com/office/drawing/2014/main" val="20002"/>
                    </a:ext>
                  </a:extLst>
                </a:gridCol>
                <a:gridCol w="2142066">
                  <a:extLst>
                    <a:ext uri="{9D8B030D-6E8A-4147-A177-3AD203B41FA5}">
                      <a16:colId xmlns:a16="http://schemas.microsoft.com/office/drawing/2014/main" val="20003"/>
                    </a:ext>
                  </a:extLst>
                </a:gridCol>
                <a:gridCol w="1794934">
                  <a:extLst>
                    <a:ext uri="{9D8B030D-6E8A-4147-A177-3AD203B41FA5}">
                      <a16:colId xmlns:a16="http://schemas.microsoft.com/office/drawing/2014/main" val="20004"/>
                    </a:ext>
                  </a:extLst>
                </a:gridCol>
                <a:gridCol w="1032933">
                  <a:extLst>
                    <a:ext uri="{9D8B030D-6E8A-4147-A177-3AD203B41FA5}">
                      <a16:colId xmlns:a16="http://schemas.microsoft.com/office/drawing/2014/main" val="20005"/>
                    </a:ext>
                  </a:extLst>
                </a:gridCol>
                <a:gridCol w="1240420">
                  <a:extLst>
                    <a:ext uri="{9D8B030D-6E8A-4147-A177-3AD203B41FA5}">
                      <a16:colId xmlns:a16="http://schemas.microsoft.com/office/drawing/2014/main" val="20006"/>
                    </a:ext>
                  </a:extLst>
                </a:gridCol>
              </a:tblGrid>
              <a:tr h="704344">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分类</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未履职行为</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主要危害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制度要求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责任部门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制度依据</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791894">
                <a:tc>
                  <a:txBody>
                    <a:bodyPr/>
                    <a:lstStyle/>
                    <a:p>
                      <a:pPr algn="ctr">
                        <a:lnSpc>
                          <a:spcPct val="110000"/>
                        </a:lnSpc>
                        <a:buNone/>
                      </a:pPr>
                      <a:r>
                        <a:rPr lang="en-US" altLang="zh-CN" sz="1200" dirty="0">
                          <a:solidFill>
                            <a:schemeClr val="tx1"/>
                          </a:solidFill>
                          <a:latin typeface="微软雅黑" panose="020B0503020204020204" pitchFamily="34" charset="-122"/>
                          <a:ea typeface="微软雅黑" panose="020B0503020204020204" pitchFamily="34" charset="-122"/>
                        </a:rPr>
                        <a:t>1</a:t>
                      </a:r>
                      <a:endParaRPr lang="en-US" sz="1200" dirty="0">
                        <a:solidFill>
                          <a:schemeClr val="tx1"/>
                        </a:solidFill>
                        <a:latin typeface="微软雅黑" panose="020B0503020204020204" pitchFamily="34" charset="-122"/>
                        <a:ea typeface="微软雅黑" panose="020B0503020204020204" pitchFamily="34" charset="-122"/>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0000"/>
                        </a:lnSpc>
                        <a:spcBef>
                          <a:spcPts val="0"/>
                        </a:spcBef>
                        <a:spcAft>
                          <a:spcPts val="0"/>
                        </a:spcAft>
                        <a:buClrTx/>
                        <a:buSzTx/>
                        <a:buFont typeface="+mj-ea"/>
                        <a:buNone/>
                        <a:defRPr/>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rPr>
                        <a:t>灭火毯过小</a:t>
                      </a:r>
                      <a:endParaRPr lang="en-US" altLang="zh-CN" sz="1200" b="1" kern="1200" dirty="0">
                        <a:solidFill>
                          <a:srgbClr val="FF0000"/>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20000"/>
                        </a:lnSpc>
                        <a:spcBef>
                          <a:spcPts val="0"/>
                        </a:spcBef>
                        <a:spcAft>
                          <a:spcPts val="0"/>
                        </a:spcAft>
                        <a:buClrTx/>
                        <a:buSzTx/>
                        <a:buFont typeface="+mj-ea"/>
                        <a:buNone/>
                        <a:defRPr/>
                      </a:pP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2</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张灭火毯尺寸不足</a:t>
                      </a:r>
                      <a:r>
                        <a:rPr lang="en-US" altLang="zh-CN" sz="1200" kern="1200" dirty="0">
                          <a:solidFill>
                            <a:srgbClr val="FF0000"/>
                          </a:solidFill>
                          <a:effectLst/>
                          <a:latin typeface="微软雅黑" panose="020B0503020204020204" pitchFamily="34" charset="-122"/>
                          <a:ea typeface="微软雅黑" panose="020B0503020204020204" pitchFamily="34" charset="-122"/>
                          <a:cs typeface="+mn-cs"/>
                        </a:rPr>
                        <a:t>1.2</a:t>
                      </a: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米</a:t>
                      </a:r>
                      <a:r>
                        <a:rPr lang="en-US" altLang="zh-CN" sz="1200" kern="1200" dirty="0">
                          <a:solidFill>
                            <a:srgbClr val="FF0000"/>
                          </a:solidFill>
                          <a:effectLst/>
                          <a:latin typeface="微软雅黑" panose="020B0503020204020204" pitchFamily="34" charset="-122"/>
                          <a:ea typeface="微软雅黑" panose="020B0503020204020204" pitchFamily="34" charset="-122"/>
                          <a:cs typeface="+mn-cs"/>
                        </a:rPr>
                        <a:t>×1.2</a:t>
                      </a: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米</a:t>
                      </a:r>
                      <a:endParaRPr lang="en-US" altLang="zh-CN" sz="1200" kern="1200" dirty="0">
                        <a:solidFill>
                          <a:schemeClr val="tx1"/>
                        </a:solidFill>
                        <a:effectLst/>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l">
                        <a:lnSpc>
                          <a:spcPct val="130000"/>
                        </a:lnSpc>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灭火毯配置不足会导致</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延误灭火时间</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，尺寸不匹配会导致无法盖严着火油锅，锅内着火的热油仍有氧气供应，</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导致火势持续燃烧</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，导致灭火失败</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228600" marR="0" lvl="0" indent="-228600" algn="just" defTabSz="914400" rtl="0" eaLnBrk="1" fontAlgn="auto" latinLnBrk="0" hangingPunct="1">
                        <a:lnSpc>
                          <a:spcPct val="130000"/>
                        </a:lnSpc>
                        <a:spcBef>
                          <a:spcPts val="0"/>
                        </a:spcBef>
                        <a:spcAft>
                          <a:spcPts val="0"/>
                        </a:spcAft>
                        <a:buClrTx/>
                        <a:buSzTx/>
                        <a:buFont typeface="+mj-ea"/>
                        <a:buAutoNum type="circleNumDbPlain"/>
                        <a:defRPr/>
                      </a:pPr>
                      <a:r>
                        <a:rPr lang="zh-CN" altLang="en-US" sz="1200" b="0" kern="1200" dirty="0">
                          <a:solidFill>
                            <a:srgbClr val="FF0000"/>
                          </a:solidFill>
                          <a:latin typeface="微软雅黑" panose="020B0503020204020204" pitchFamily="34" charset="-122"/>
                          <a:ea typeface="微软雅黑" panose="020B0503020204020204" pitchFamily="34" charset="-122"/>
                          <a:cs typeface="+mn-cs"/>
                        </a:rPr>
                        <a:t>每个</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灶台应配置≥</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1</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张灭火毯；灭火毯规格≥</a:t>
                      </a:r>
                      <a:r>
                        <a:rPr lang="en-US" altLang="zh-CN" sz="1200" b="0" kern="1200" dirty="0">
                          <a:solidFill>
                            <a:srgbClr val="FF0000"/>
                          </a:solidFill>
                          <a:latin typeface="微软雅黑" panose="020B0503020204020204" pitchFamily="34" charset="-122"/>
                          <a:ea typeface="微软雅黑" panose="020B0503020204020204" pitchFamily="34" charset="-122"/>
                          <a:cs typeface="+mn-cs"/>
                        </a:rPr>
                        <a:t>1.2</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米</a:t>
                      </a:r>
                      <a:r>
                        <a:rPr lang="en-US" altLang="zh-CN" sz="1200" b="0" kern="1200" dirty="0">
                          <a:solidFill>
                            <a:srgbClr val="FF0000"/>
                          </a:solidFill>
                          <a:latin typeface="微软雅黑" panose="020B0503020204020204" pitchFamily="34" charset="-122"/>
                          <a:ea typeface="微软雅黑" panose="020B0503020204020204" pitchFamily="34" charset="-122"/>
                          <a:cs typeface="+mn-cs"/>
                        </a:rPr>
                        <a:t>×1.2</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米</a:t>
                      </a:r>
                      <a:endParaRPr lang="en-US" altLang="zh-CN" sz="1200" b="0" kern="1200" dirty="0">
                        <a:solidFill>
                          <a:srgbClr val="FF0000"/>
                        </a:solidFill>
                        <a:latin typeface="微软雅黑" panose="020B0503020204020204" pitchFamily="34" charset="-122"/>
                        <a:ea typeface="微软雅黑" panose="020B0503020204020204" pitchFamily="34" charset="-122"/>
                        <a:cs typeface="+mn-cs"/>
                      </a:endParaRPr>
                    </a:p>
                    <a:p>
                      <a:pPr marL="228600" marR="0" lvl="0" indent="-228600" algn="just" defTabSz="914400" rtl="0" eaLnBrk="1" fontAlgn="auto" latinLnBrk="0" hangingPunct="1">
                        <a:lnSpc>
                          <a:spcPct val="130000"/>
                        </a:lnSpc>
                        <a:spcBef>
                          <a:spcPts val="0"/>
                        </a:spcBef>
                        <a:spcAft>
                          <a:spcPts val="0"/>
                        </a:spcAft>
                        <a:buClrTx/>
                        <a:buSzTx/>
                        <a:buFont typeface="+mj-ea"/>
                        <a:buAutoNum type="circleNumDbPlain"/>
                        <a:defRPr/>
                      </a:pPr>
                      <a:r>
                        <a:rPr lang="zh-CN" altLang="zh-CN" sz="1200" b="0" kern="1200" dirty="0">
                          <a:solidFill>
                            <a:schemeClr val="tx1"/>
                          </a:solidFill>
                          <a:latin typeface="微软雅黑" panose="020B0503020204020204" pitchFamily="34" charset="-122"/>
                          <a:ea typeface="微软雅黑" panose="020B0503020204020204" pitchFamily="34" charset="-122"/>
                          <a:cs typeface="+mn-cs"/>
                        </a:rPr>
                        <a:t>每种尺寸油锅应配置</a:t>
                      </a:r>
                      <a:r>
                        <a:rPr lang="zh-CN" altLang="zh-CN" sz="1200" b="0" kern="1200" dirty="0">
                          <a:solidFill>
                            <a:srgbClr val="FF0000"/>
                          </a:solidFill>
                          <a:latin typeface="微软雅黑" panose="020B0503020204020204" pitchFamily="34" charset="-122"/>
                          <a:ea typeface="微软雅黑" panose="020B0503020204020204" pitchFamily="34" charset="-122"/>
                          <a:cs typeface="+mn-cs"/>
                        </a:rPr>
                        <a:t>≥</a:t>
                      </a:r>
                      <a:r>
                        <a:rPr lang="en-US" altLang="zh-CN" sz="1200" b="0" kern="1200" dirty="0">
                          <a:solidFill>
                            <a:srgbClr val="FF0000"/>
                          </a:solidFill>
                          <a:latin typeface="微软雅黑" panose="020B0503020204020204" pitchFamily="34" charset="-122"/>
                          <a:ea typeface="微软雅黑" panose="020B0503020204020204" pitchFamily="34" charset="-122"/>
                          <a:cs typeface="+mn-cs"/>
                        </a:rPr>
                        <a:t>1</a:t>
                      </a:r>
                      <a:r>
                        <a:rPr lang="zh-CN" altLang="zh-CN" sz="1200" b="0" kern="1200" dirty="0">
                          <a:solidFill>
                            <a:srgbClr val="FF0000"/>
                          </a:solidFill>
                          <a:latin typeface="微软雅黑" panose="020B0503020204020204" pitchFamily="34" charset="-122"/>
                          <a:ea typeface="微软雅黑" panose="020B0503020204020204" pitchFamily="34" charset="-122"/>
                          <a:cs typeface="+mn-cs"/>
                        </a:rPr>
                        <a:t>具</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应急锅盖</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且手柄应防热、防烫；应急锅盖规格应与对应油锅同尺寸</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营运部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just" defTabSz="914400" rtl="0" eaLnBrk="1" fontAlgn="auto" latinLnBrk="0" hangingPunct="1">
                        <a:lnSpc>
                          <a:spcPct val="130000"/>
                        </a:lnSpc>
                        <a:spcBef>
                          <a:spcPts val="0"/>
                        </a:spcBef>
                        <a:spcAft>
                          <a:spcPts val="0"/>
                        </a:spcAft>
                        <a:buClrTx/>
                        <a:buSzTx/>
                        <a:buFontTx/>
                        <a:buNone/>
                        <a:defRPr/>
                      </a:pP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万达广场餐饮厨房安全管控标准</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91894">
                <a:tc>
                  <a:txBody>
                    <a:bodyPr/>
                    <a:lstStyle/>
                    <a:p>
                      <a:pPr algn="ctr">
                        <a:lnSpc>
                          <a:spcPct val="110000"/>
                        </a:lnSpc>
                      </a:pPr>
                      <a:r>
                        <a:rPr lang="en-US" sz="1200" dirty="0">
                          <a:solidFill>
                            <a:schemeClr val="tx1"/>
                          </a:solidFill>
                          <a:latin typeface="微软雅黑" panose="020B0503020204020204" pitchFamily="34" charset="-122"/>
                          <a:ea typeface="微软雅黑" panose="020B0503020204020204" pitchFamily="34" charset="-122"/>
                        </a:rPr>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10000"/>
                        </a:lnSpc>
                        <a:buFontTx/>
                        <a:buNone/>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rPr>
                        <a:t>应急锅盖大小</a:t>
                      </a:r>
                      <a:endParaRPr lang="en-US" altLang="zh-CN" sz="1200" b="1" kern="1200" dirty="0">
                        <a:solidFill>
                          <a:schemeClr val="tx1"/>
                        </a:solidFill>
                        <a:effectLst/>
                        <a:latin typeface="微软雅黑" panose="020B0503020204020204" pitchFamily="34" charset="-122"/>
                        <a:ea typeface="微软雅黑" panose="020B0503020204020204" pitchFamily="34" charset="-122"/>
                        <a:cs typeface="+mn-cs"/>
                      </a:endParaRPr>
                    </a:p>
                    <a:p>
                      <a:pPr marL="0" indent="0" algn="ctr">
                        <a:lnSpc>
                          <a:spcPct val="110000"/>
                        </a:lnSpc>
                        <a:buFontTx/>
                        <a:buNone/>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rPr>
                        <a:t>不匹配</a:t>
                      </a:r>
                      <a:endParaRPr lang="zh-CN" altLang="en-US" sz="1200" b="1" kern="1200" dirty="0">
                        <a:solidFill>
                          <a:schemeClr val="tx1"/>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20000"/>
                        </a:lnSpc>
                        <a:spcBef>
                          <a:spcPts val="0"/>
                        </a:spcBef>
                        <a:spcAft>
                          <a:spcPts val="0"/>
                        </a:spcAft>
                        <a:buClrTx/>
                        <a:buSzTx/>
                        <a:buFontTx/>
                        <a:buNone/>
                        <a:defRPr/>
                      </a:pP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应急锅盖</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与</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炒锅</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大小</a:t>
                      </a:r>
                      <a:r>
                        <a:rPr lang="zh-CN" altLang="en-US" sz="1200" kern="1200" dirty="0">
                          <a:solidFill>
                            <a:srgbClr val="FF0000"/>
                          </a:solidFill>
                          <a:effectLst/>
                          <a:latin typeface="微软雅黑" panose="020B0503020204020204" pitchFamily="34" charset="-122"/>
                          <a:ea typeface="微软雅黑" panose="020B0503020204020204" pitchFamily="34" charset="-122"/>
                          <a:cs typeface="+mn-cs"/>
                        </a:rPr>
                        <a:t>不匹配</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，无法盖严</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135188">
                <a:tc>
                  <a:txBody>
                    <a:bodyPr/>
                    <a:lstStyle/>
                    <a:p>
                      <a:pPr algn="ctr">
                        <a:lnSpc>
                          <a:spcPct val="110000"/>
                        </a:lnSpc>
                      </a:pPr>
                      <a:r>
                        <a:rPr lang="en-US" sz="1200" dirty="0">
                          <a:solidFill>
                            <a:schemeClr val="tx1"/>
                          </a:solidFill>
                          <a:latin typeface="微软雅黑" panose="020B0503020204020204" pitchFamily="34" charset="-122"/>
                          <a:ea typeface="微软雅黑" panose="020B0503020204020204" pitchFamily="34" charset="-122"/>
                        </a:rPr>
                        <a:t>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10000"/>
                        </a:lnSpc>
                        <a:buFontTx/>
                        <a:buNone/>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rPr>
                        <a:t>非万员工</a:t>
                      </a:r>
                      <a:endParaRPr lang="en-US" altLang="zh-CN" sz="1200" b="1" kern="1200" dirty="0">
                        <a:solidFill>
                          <a:schemeClr val="tx1"/>
                        </a:solidFill>
                        <a:effectLst/>
                        <a:latin typeface="微软雅黑" panose="020B0503020204020204" pitchFamily="34" charset="-122"/>
                        <a:ea typeface="微软雅黑" panose="020B0503020204020204" pitchFamily="34" charset="-122"/>
                        <a:cs typeface="+mn-cs"/>
                      </a:endParaRPr>
                    </a:p>
                    <a:p>
                      <a:pPr marL="0" indent="0" algn="ctr">
                        <a:lnSpc>
                          <a:spcPct val="110000"/>
                        </a:lnSpc>
                        <a:buFontTx/>
                        <a:buNone/>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rPr>
                        <a:t>未录入培训系统</a:t>
                      </a:r>
                      <a:endParaRPr lang="zh-CN" altLang="en-US" sz="1200" b="1" kern="1200" dirty="0">
                        <a:solidFill>
                          <a:schemeClr val="tx1"/>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just">
                        <a:lnSpc>
                          <a:spcPct val="120000"/>
                        </a:lnSpc>
                        <a:buFontTx/>
                        <a:buNone/>
                      </a:pP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事发商户</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9</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名</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非万</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员工</a:t>
                      </a: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未录入非万员工培训系统</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，当事人</a:t>
                      </a: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未参加培训</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即上岗</a:t>
                      </a:r>
                      <a:endParaRPr lang="zh-CN" altLang="en-US" sz="1200" kern="1200" dirty="0">
                        <a:solidFill>
                          <a:schemeClr val="tx1"/>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20000"/>
                        </a:lnSpc>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非万员工未录入培训系统，导致系统无法自动为其推送理论及实操培训考试，相关人员未接受培训和考试</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defTabSz="914400" rtl="0" eaLnBrk="1" fontAlgn="auto" latinLnBrk="0" hangingPunct="1">
                        <a:lnSpc>
                          <a:spcPct val="120000"/>
                        </a:lnSpc>
                        <a:spcBef>
                          <a:spcPts val="0"/>
                        </a:spcBef>
                        <a:spcAft>
                          <a:spcPts val="0"/>
                        </a:spcAft>
                        <a:buClrTx/>
                        <a:buSzTx/>
                        <a:buFontTx/>
                        <a:buNone/>
                        <a:defRPr/>
                      </a:pP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所有非万员工</a:t>
                      </a:r>
                      <a:r>
                        <a:rPr lang="zh-CN" altLang="en-US" sz="1200" kern="1200" dirty="0">
                          <a:solidFill>
                            <a:srgbClr val="FF0000"/>
                          </a:solidFill>
                          <a:effectLst/>
                          <a:latin typeface="微软雅黑" panose="020B0503020204020204" pitchFamily="34" charset="-122"/>
                          <a:ea typeface="微软雅黑" panose="020B0503020204020204" pitchFamily="34" charset="-122"/>
                          <a:cs typeface="+mn-cs"/>
                        </a:rPr>
                        <a:t>入职当天</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应录入安全管理系统，人员变化时应当天更新</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营运部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0000"/>
                        </a:lnSpc>
                        <a:buNone/>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安监公告</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关于进一步加强非万员工安全培训的通知</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281506">
                <a:tc>
                  <a:txBody>
                    <a:bodyPr/>
                    <a:lstStyle/>
                    <a:p>
                      <a:pPr algn="ctr">
                        <a:lnSpc>
                          <a:spcPct val="110000"/>
                        </a:lnSpc>
                      </a:pPr>
                      <a:r>
                        <a:rPr lang="en-US" sz="1200" dirty="0">
                          <a:solidFill>
                            <a:schemeClr val="tx1"/>
                          </a:solidFill>
                          <a:latin typeface="微软雅黑" panose="020B0503020204020204" pitchFamily="34" charset="-122"/>
                          <a:ea typeface="微软雅黑" panose="020B0503020204020204" pitchFamily="34" charset="-122"/>
                        </a:rPr>
                        <a:t>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0000"/>
                        </a:lnSpc>
                        <a:spcBef>
                          <a:spcPts val="0"/>
                        </a:spcBef>
                        <a:spcAft>
                          <a:spcPts val="0"/>
                        </a:spcAft>
                        <a:buClrTx/>
                        <a:buSzTx/>
                        <a:buFont typeface="+mj-ea"/>
                        <a:buNone/>
                        <a:defRPr/>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sym typeface="+mn-ea"/>
                        </a:rPr>
                        <a:t>烟温感地址</a:t>
                      </a:r>
                      <a:endParaRPr lang="en-US" altLang="zh-CN" sz="1200" b="1" kern="1200" dirty="0">
                        <a:solidFill>
                          <a:schemeClr val="tx1"/>
                        </a:solidFill>
                        <a:effectLst/>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10000"/>
                        </a:lnSpc>
                        <a:spcBef>
                          <a:spcPts val="0"/>
                        </a:spcBef>
                        <a:spcAft>
                          <a:spcPts val="0"/>
                        </a:spcAft>
                        <a:buClrTx/>
                        <a:buSzTx/>
                        <a:buFont typeface="+mj-ea"/>
                        <a:buNone/>
                        <a:defRPr/>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sym typeface="+mn-ea"/>
                        </a:rPr>
                        <a:t>描述有误</a:t>
                      </a:r>
                      <a:endParaRPr lang="zh-CN" altLang="zh-CN" sz="1200" b="1" kern="1200" dirty="0">
                        <a:solidFill>
                          <a:schemeClr val="tx1"/>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7800" marR="0" lvl="0" indent="-177800" algn="just" defTabSz="914400" rtl="0" eaLnBrk="1" fontAlgn="auto" latinLnBrk="0" hangingPunct="1">
                        <a:lnSpc>
                          <a:spcPct val="120000"/>
                        </a:lnSpc>
                        <a:spcBef>
                          <a:spcPts val="0"/>
                        </a:spcBef>
                        <a:spcAft>
                          <a:spcPts val="0"/>
                        </a:spcAft>
                        <a:buClrTx/>
                        <a:buSzTx/>
                        <a:buFont typeface="+mj-ea"/>
                        <a:buAutoNum type="circleNumDbPlain"/>
                        <a:defRPr/>
                      </a:pP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事发商户后厨火灾探测器点位</a:t>
                      </a: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中文地址描述不具体</a:t>
                      </a:r>
                      <a:endParaRPr lang="en-US" altLang="zh-CN" sz="1200" kern="1200" dirty="0">
                        <a:solidFill>
                          <a:srgbClr val="FF0000"/>
                        </a:solidFill>
                        <a:effectLst/>
                        <a:latin typeface="微软雅黑" panose="020B0503020204020204" pitchFamily="34" charset="-122"/>
                        <a:ea typeface="微软雅黑" panose="020B0503020204020204" pitchFamily="34" charset="-122"/>
                        <a:cs typeface="+mn-cs"/>
                      </a:endParaRPr>
                    </a:p>
                    <a:p>
                      <a:pPr marL="177800" marR="0" lvl="0" indent="-177800" algn="just" defTabSz="914400" rtl="0" eaLnBrk="1" fontAlgn="auto" latinLnBrk="0" hangingPunct="1">
                        <a:lnSpc>
                          <a:spcPct val="120000"/>
                        </a:lnSpc>
                        <a:spcBef>
                          <a:spcPts val="0"/>
                        </a:spcBef>
                        <a:spcAft>
                          <a:spcPts val="0"/>
                        </a:spcAft>
                        <a:buClrTx/>
                        <a:buSzTx/>
                        <a:buFont typeface="+mj-ea"/>
                        <a:buAutoNum type="circleNumDbPlain"/>
                        <a:defRPr/>
                      </a:pP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1</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个烟感</a:t>
                      </a: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未</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在智慧消防远传平台</a:t>
                      </a: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编入中文地址</a:t>
                      </a:r>
                      <a:endParaRPr lang="en-US" altLang="zh-CN" sz="1200" kern="1200" dirty="0">
                        <a:solidFill>
                          <a:srgbClr val="FF0000"/>
                        </a:solidFill>
                        <a:effectLst/>
                        <a:latin typeface="微软雅黑" panose="020B0503020204020204" pitchFamily="34" charset="-122"/>
                        <a:ea typeface="微软雅黑" panose="020B0503020204020204" pitchFamily="34" charset="-122"/>
                        <a:cs typeface="+mn-cs"/>
                      </a:endParaRPr>
                    </a:p>
                    <a:p>
                      <a:pPr marL="177800" marR="0" lvl="0" indent="-177800" algn="just" defTabSz="914400" rtl="0" eaLnBrk="1" fontAlgn="auto" latinLnBrk="0" hangingPunct="1">
                        <a:lnSpc>
                          <a:spcPct val="120000"/>
                        </a:lnSpc>
                        <a:spcBef>
                          <a:spcPts val="0"/>
                        </a:spcBef>
                        <a:spcAft>
                          <a:spcPts val="0"/>
                        </a:spcAft>
                        <a:buClrTx/>
                        <a:buSzTx/>
                        <a:buFont typeface="+mj-ea"/>
                        <a:buAutoNum type="circleNumDbPlain"/>
                        <a:defRPr/>
                      </a:pP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1</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处厨自灭故障信号</a:t>
                      </a: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未上传远传平台</a:t>
                      </a:r>
                      <a:endParaRPr lang="zh-CN" altLang="zh-CN" sz="1200" kern="1200" dirty="0">
                        <a:solidFill>
                          <a:srgbClr val="FF0000"/>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10000"/>
                        </a:lnSpc>
                        <a:buFont typeface="Arial" panose="020B0604020202020204" pitchFamily="34" charset="0"/>
                        <a:buNone/>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点位地址不具体，无法第一时间发现起火冒烟，远程监督中心中心也无法定位冒烟点位，会导致</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延误灭火时机</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“小火情”变成“大火灾”</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火灾报警探测器功能正常，消防</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主机</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CRT</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与智慧消防平台的点位描述等</a:t>
                      </a: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信息一致</a:t>
                      </a:r>
                      <a:endParaRPr lang="zh-CN" altLang="en-US" sz="1200" b="0" kern="1200" dirty="0">
                        <a:solidFill>
                          <a:srgbClr val="FF0000"/>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10000"/>
                        </a:lnSpc>
                        <a:buFont typeface="Arial" panose="020B0604020202020204" pitchFamily="34" charset="0"/>
                        <a:buNone/>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工程部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消防设备设施维保测试管理规定</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13" name="矩形 12"/>
          <p:cNvSpPr/>
          <p:nvPr/>
        </p:nvSpPr>
        <p:spPr bwMode="auto">
          <a:xfrm>
            <a:off x="3695700" y="856615"/>
            <a:ext cx="3093085" cy="470535"/>
          </a:xfrm>
          <a:prstGeom prst="rect">
            <a:avLst/>
          </a:prstGeom>
          <a:solidFill>
            <a:srgbClr val="0070C0"/>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sym typeface="+mn-ea"/>
              </a:rPr>
              <a:t>湛江霞山某广场火情</a:t>
            </a:r>
          </a:p>
        </p:txBody>
      </p:sp>
      <p:sp>
        <p:nvSpPr>
          <p:cNvPr id="14" name="矩形 13"/>
          <p:cNvSpPr/>
          <p:nvPr/>
        </p:nvSpPr>
        <p:spPr bwMode="auto">
          <a:xfrm>
            <a:off x="318135" y="856615"/>
            <a:ext cx="334454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广州海珠某广场火情</a:t>
            </a:r>
          </a:p>
        </p:txBody>
      </p:sp>
      <p:sp>
        <p:nvSpPr>
          <p:cNvPr id="15" name="矩形 14"/>
          <p:cNvSpPr/>
          <p:nvPr/>
        </p:nvSpPr>
        <p:spPr bwMode="auto">
          <a:xfrm>
            <a:off x="6823710" y="856615"/>
            <a:ext cx="309308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大连甘井子某广场火情</a:t>
            </a:r>
          </a:p>
        </p:txBody>
      </p:sp>
      <p:sp>
        <p:nvSpPr>
          <p:cNvPr id="19"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12</a:t>
            </a:fld>
            <a:endParaRPr lang="zh-CN" altLang="en-US" b="1" dirty="0">
              <a:solidFill>
                <a:schemeClr val="bg1"/>
              </a:solidFill>
            </a:endParaRPr>
          </a:p>
        </p:txBody>
      </p:sp>
      <p:sp>
        <p:nvSpPr>
          <p:cNvPr id="20"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21"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14</a:t>
            </a:r>
            <a:endParaRPr lang="zh-CN" altLang="en-US" b="1" dirty="0">
              <a:solidFill>
                <a:srgbClr val="0081C8"/>
              </a:solidFill>
            </a:endParaRPr>
          </a:p>
        </p:txBody>
      </p:sp>
      <p:cxnSp>
        <p:nvCxnSpPr>
          <p:cNvPr id="22"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3"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354299" y="185050"/>
            <a:ext cx="9442843"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002060"/>
                </a:solidFill>
                <a:latin typeface="微软雅黑" panose="020B0503020204020204" pitchFamily="34" charset="-122"/>
                <a:ea typeface="微软雅黑" panose="020B0503020204020204" pitchFamily="34" charset="-122"/>
              </a:rPr>
              <a:t>一、安全事件案例警示</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6" name="矩形 15"/>
          <p:cNvSpPr/>
          <p:nvPr/>
        </p:nvSpPr>
        <p:spPr>
          <a:xfrm>
            <a:off x="353002" y="172350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事件概况</a:t>
            </a:r>
          </a:p>
        </p:txBody>
      </p:sp>
      <p:sp>
        <p:nvSpPr>
          <p:cNvPr id="17" name="矩形 16"/>
          <p:cNvSpPr/>
          <p:nvPr/>
        </p:nvSpPr>
        <p:spPr>
          <a:xfrm>
            <a:off x="353002" y="320302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履职调查</a:t>
            </a:r>
          </a:p>
        </p:txBody>
      </p:sp>
      <p:sp>
        <p:nvSpPr>
          <p:cNvPr id="32" name="矩形 31"/>
          <p:cNvSpPr/>
          <p:nvPr/>
        </p:nvSpPr>
        <p:spPr>
          <a:xfrm>
            <a:off x="362291" y="468254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事件处罚</a:t>
            </a:r>
          </a:p>
        </p:txBody>
      </p:sp>
      <p:graphicFrame>
        <p:nvGraphicFramePr>
          <p:cNvPr id="18" name="表格 17"/>
          <p:cNvGraphicFramePr>
            <a:graphicFrameLocks noGrp="1"/>
          </p:cNvGraphicFramePr>
          <p:nvPr/>
        </p:nvGraphicFramePr>
        <p:xfrm>
          <a:off x="922463" y="1412778"/>
          <a:ext cx="11011356" cy="4872655"/>
        </p:xfrm>
        <a:graphic>
          <a:graphicData uri="http://schemas.openxmlformats.org/drawingml/2006/table">
            <a:tbl>
              <a:tblPr firstRow="1" bandRow="1">
                <a:tableStyleId>{5940675A-B579-460E-94D1-54222C63F5DA}</a:tableStyleId>
              </a:tblPr>
              <a:tblGrid>
                <a:gridCol w="610004">
                  <a:extLst>
                    <a:ext uri="{9D8B030D-6E8A-4147-A177-3AD203B41FA5}">
                      <a16:colId xmlns:a16="http://schemas.microsoft.com/office/drawing/2014/main" val="20000"/>
                    </a:ext>
                  </a:extLst>
                </a:gridCol>
                <a:gridCol w="1191683">
                  <a:extLst>
                    <a:ext uri="{9D8B030D-6E8A-4147-A177-3AD203B41FA5}">
                      <a16:colId xmlns:a16="http://schemas.microsoft.com/office/drawing/2014/main" val="20001"/>
                    </a:ext>
                  </a:extLst>
                </a:gridCol>
                <a:gridCol w="2654858">
                  <a:extLst>
                    <a:ext uri="{9D8B030D-6E8A-4147-A177-3AD203B41FA5}">
                      <a16:colId xmlns:a16="http://schemas.microsoft.com/office/drawing/2014/main" val="20002"/>
                    </a:ext>
                  </a:extLst>
                </a:gridCol>
                <a:gridCol w="2317192">
                  <a:extLst>
                    <a:ext uri="{9D8B030D-6E8A-4147-A177-3AD203B41FA5}">
                      <a16:colId xmlns:a16="http://schemas.microsoft.com/office/drawing/2014/main" val="20003"/>
                    </a:ext>
                  </a:extLst>
                </a:gridCol>
                <a:gridCol w="1744133">
                  <a:extLst>
                    <a:ext uri="{9D8B030D-6E8A-4147-A177-3AD203B41FA5}">
                      <a16:colId xmlns:a16="http://schemas.microsoft.com/office/drawing/2014/main" val="20004"/>
                    </a:ext>
                  </a:extLst>
                </a:gridCol>
                <a:gridCol w="999067">
                  <a:extLst>
                    <a:ext uri="{9D8B030D-6E8A-4147-A177-3AD203B41FA5}">
                      <a16:colId xmlns:a16="http://schemas.microsoft.com/office/drawing/2014/main" val="20005"/>
                    </a:ext>
                  </a:extLst>
                </a:gridCol>
                <a:gridCol w="1494419">
                  <a:extLst>
                    <a:ext uri="{9D8B030D-6E8A-4147-A177-3AD203B41FA5}">
                      <a16:colId xmlns:a16="http://schemas.microsoft.com/office/drawing/2014/main" val="20006"/>
                    </a:ext>
                  </a:extLst>
                </a:gridCol>
              </a:tblGrid>
              <a:tr h="828706">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分类</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未履职行为</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主要危害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制度要求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责任部门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制度依据</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347983">
                <a:tc>
                  <a:txBody>
                    <a:bodyPr/>
                    <a:lstStyle/>
                    <a:p>
                      <a:pPr algn="ctr">
                        <a:lnSpc>
                          <a:spcPct val="110000"/>
                        </a:lnSpc>
                        <a:buNone/>
                      </a:pPr>
                      <a:r>
                        <a:rPr lang="en-US" sz="1200" dirty="0">
                          <a:solidFill>
                            <a:schemeClr val="tx1"/>
                          </a:solidFill>
                          <a:latin typeface="微软雅黑" panose="020B0503020204020204" pitchFamily="34" charset="-122"/>
                          <a:ea typeface="微软雅黑" panose="020B0503020204020204" pitchFamily="34" charset="-122"/>
                        </a:rPr>
                        <a:t>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0000"/>
                        </a:lnSpc>
                        <a:spcBef>
                          <a:spcPts val="0"/>
                        </a:spcBef>
                        <a:spcAft>
                          <a:spcPts val="0"/>
                        </a:spcAft>
                        <a:buClrTx/>
                        <a:buSzTx/>
                        <a:buFontTx/>
                        <a:buNone/>
                        <a:defRPr/>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sym typeface="+mn-ea"/>
                        </a:rPr>
                        <a:t>厨自灭故障</a:t>
                      </a:r>
                      <a:endParaRPr lang="en-US" altLang="zh-CN" sz="1200" b="1" kern="1200" dirty="0">
                        <a:solidFill>
                          <a:schemeClr val="tx1"/>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厨自灭厂家维保时未将</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1</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处厨自灭装置内启动弹簧卡紧，</a:t>
                      </a: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导致油锅起火后厨自灭未启动</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。工程部未发现该维保质量问题</a:t>
                      </a:r>
                      <a:endParaRPr lang="en-US" altLang="zh-CN" sz="1200" kern="1200" dirty="0">
                        <a:solidFill>
                          <a:schemeClr val="tx1"/>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10000"/>
                        </a:lnSpc>
                        <a:buFont typeface="Arial" panose="020B0604020202020204" pitchFamily="34" charset="0"/>
                        <a:buNone/>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厨自灭无法动作，会</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导致油锅火扩大</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，本事件中如喷淋再无水的话，将会</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导致严重火灾</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 typeface="+mj-ea"/>
                        <a:buNone/>
                        <a:defRPr/>
                      </a:pPr>
                      <a:r>
                        <a:rPr lang="zh-CN" altLang="zh-CN" sz="1200" kern="1200" dirty="0">
                          <a:solidFill>
                            <a:schemeClr val="tx1"/>
                          </a:solidFill>
                          <a:latin typeface="微软雅黑" panose="020B0503020204020204" pitchFamily="34" charset="-122"/>
                          <a:ea typeface="微软雅黑" panose="020B0503020204020204" pitchFamily="34" charset="-122"/>
                          <a:cs typeface="+mn-cs"/>
                        </a:rPr>
                        <a:t>验收、维保结束后</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进行系统功能测试</a:t>
                      </a:r>
                      <a:r>
                        <a:rPr lang="zh-CN" altLang="zh-CN" sz="1200" kern="1200" dirty="0">
                          <a:solidFill>
                            <a:schemeClr val="tx1"/>
                          </a:solidFill>
                          <a:latin typeface="微软雅黑" panose="020B0503020204020204" pitchFamily="34" charset="-122"/>
                          <a:ea typeface="微软雅黑" panose="020B0503020204020204" pitchFamily="34" charset="-122"/>
                          <a:cs typeface="+mn-cs"/>
                        </a:rPr>
                        <a:t>，测试正常后签字确认</a:t>
                      </a:r>
                      <a:endParaRPr lang="zh-CN" altLang="en-US" sz="120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10000"/>
                        </a:lnSpc>
                        <a:buFont typeface="Arial" panose="020B0604020202020204" pitchFamily="34" charset="0"/>
                        <a:buNone/>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工程部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万达广场餐饮厨房安全管控标准</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347983">
                <a:tc>
                  <a:txBody>
                    <a:bodyPr/>
                    <a:lstStyle/>
                    <a:p>
                      <a:pPr algn="ctr">
                        <a:lnSpc>
                          <a:spcPct val="110000"/>
                        </a:lnSpc>
                      </a:pPr>
                      <a:r>
                        <a:rPr lang="en-US" sz="1200" dirty="0">
                          <a:solidFill>
                            <a:schemeClr val="tx1"/>
                          </a:solidFill>
                          <a:latin typeface="微软雅黑" panose="020B0503020204020204" pitchFamily="34" charset="-122"/>
                          <a:ea typeface="微软雅黑" panose="020B0503020204020204" pitchFamily="34" charset="-122"/>
                        </a:rPr>
                        <a:t>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10000"/>
                        </a:lnSpc>
                        <a:buFontTx/>
                        <a:buNone/>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sym typeface="+mn-ea"/>
                        </a:rPr>
                        <a:t>水流指示器</a:t>
                      </a:r>
                      <a:endParaRPr lang="en-US" altLang="zh-CN" sz="1200" b="1" kern="1200" dirty="0">
                        <a:solidFill>
                          <a:schemeClr val="tx1"/>
                        </a:solidFill>
                        <a:effectLst/>
                        <a:latin typeface="微软雅黑" panose="020B0503020204020204" pitchFamily="34" charset="-122"/>
                        <a:ea typeface="微软雅黑" panose="020B0503020204020204" pitchFamily="34" charset="-122"/>
                        <a:cs typeface="+mn-cs"/>
                        <a:sym typeface="+mn-ea"/>
                      </a:endParaRPr>
                    </a:p>
                    <a:p>
                      <a:pPr marL="0" indent="0" algn="ctr">
                        <a:lnSpc>
                          <a:spcPct val="110000"/>
                        </a:lnSpc>
                        <a:buFontTx/>
                        <a:buNone/>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sym typeface="+mn-ea"/>
                        </a:rPr>
                        <a:t>故障</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just">
                        <a:lnSpc>
                          <a:spcPct val="110000"/>
                        </a:lnSpc>
                        <a:buFontTx/>
                        <a:buNone/>
                      </a:pP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事发商户所在区域喷淋管网</a:t>
                      </a: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水流指示器</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动作信号未反馈至消防控制室</a:t>
                      </a:r>
                      <a:endParaRPr lang="zh-CN" altLang="en-US" sz="1200" kern="1200" dirty="0">
                        <a:solidFill>
                          <a:schemeClr val="tx1"/>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20000"/>
                        </a:lnSpc>
                      </a:pPr>
                      <a:r>
                        <a:rPr lang="zh-CN" altLang="zh-CN" sz="1200" b="0" kern="1200" dirty="0">
                          <a:solidFill>
                            <a:schemeClr val="tx1"/>
                          </a:solidFill>
                          <a:latin typeface="微软雅黑" panose="020B0503020204020204" pitchFamily="34" charset="-122"/>
                          <a:ea typeface="微软雅黑" panose="020B0503020204020204" pitchFamily="34" charset="-122"/>
                          <a:cs typeface="+mn-cs"/>
                        </a:rPr>
                        <a:t>水流指示器</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用于检测消防水管内</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水流流动</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，故障后消控中心无法发现喷头破裂或其他跑水事件，造成</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延误灭火或跑水处置时机</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10000"/>
                        </a:lnSpc>
                        <a:spcBef>
                          <a:spcPts val="0"/>
                        </a:spcBef>
                        <a:spcAft>
                          <a:spcPts val="0"/>
                        </a:spcAft>
                        <a:buClrTx/>
                        <a:buSzTx/>
                        <a:buFont typeface="+mj-ea"/>
                        <a:buNone/>
                        <a:defRPr/>
                      </a:pP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水流指示器和压力开关报警功能、信号显示</a:t>
                      </a:r>
                      <a:r>
                        <a:rPr lang="zh-CN" altLang="en-US" sz="1200" kern="1200" dirty="0">
                          <a:solidFill>
                            <a:srgbClr val="FF0000"/>
                          </a:solidFill>
                          <a:effectLst/>
                          <a:latin typeface="微软雅黑" panose="020B0503020204020204" pitchFamily="34" charset="-122"/>
                          <a:ea typeface="微软雅黑" panose="020B0503020204020204" pitchFamily="34" charset="-122"/>
                          <a:cs typeface="+mn-cs"/>
                        </a:rPr>
                        <a:t>报警正常</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、显示</a:t>
                      </a:r>
                      <a:r>
                        <a:rPr lang="zh-CN" altLang="en-US" sz="1200" kern="1200" dirty="0">
                          <a:solidFill>
                            <a:srgbClr val="FF0000"/>
                          </a:solidFill>
                          <a:effectLst/>
                          <a:latin typeface="微软雅黑" panose="020B0503020204020204" pitchFamily="34" charset="-122"/>
                          <a:ea typeface="微软雅黑" panose="020B0503020204020204" pitchFamily="34" charset="-122"/>
                          <a:cs typeface="+mn-cs"/>
                        </a:rPr>
                        <a:t>位置正确</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工程部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defRPr/>
                      </a:pP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消防系统维保测试细则</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347983">
                <a:tc>
                  <a:txBody>
                    <a:bodyPr/>
                    <a:lstStyle/>
                    <a:p>
                      <a:pPr algn="ctr">
                        <a:lnSpc>
                          <a:spcPct val="110000"/>
                        </a:lnSpc>
                      </a:pPr>
                      <a:r>
                        <a:rPr lang="en-US" sz="1200" dirty="0">
                          <a:solidFill>
                            <a:schemeClr val="tx1"/>
                          </a:solidFill>
                          <a:latin typeface="微软雅黑" panose="020B0503020204020204" pitchFamily="34" charset="-122"/>
                          <a:ea typeface="微软雅黑" panose="020B0503020204020204" pitchFamily="34" charset="-122"/>
                        </a:rPr>
                        <a:t>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0000"/>
                        </a:lnSpc>
                        <a:spcBef>
                          <a:spcPts val="0"/>
                        </a:spcBef>
                        <a:spcAft>
                          <a:spcPts val="0"/>
                        </a:spcAft>
                        <a:buClrTx/>
                        <a:buSzTx/>
                        <a:buFontTx/>
                        <a:buNone/>
                        <a:defRPr/>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sym typeface="+mn-ea"/>
                        </a:rPr>
                        <a:t>未设动火离人报警系统</a:t>
                      </a:r>
                      <a:endParaRPr lang="en-US" altLang="zh-CN" sz="1200" b="1" kern="1200" dirty="0">
                        <a:solidFill>
                          <a:schemeClr val="tx1"/>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事发商户明档热加工煎、烤区</a:t>
                      </a: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未设置动火离人探测器</a:t>
                      </a:r>
                      <a:endParaRPr lang="en-US" altLang="zh-CN" sz="1200" kern="1200" dirty="0">
                        <a:solidFill>
                          <a:srgbClr val="FF0000"/>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defRPr/>
                      </a:pPr>
                      <a:r>
                        <a:rPr lang="zh-CN" altLang="en-US" sz="1200" b="0" kern="100" dirty="0">
                          <a:solidFill>
                            <a:schemeClr val="tx1"/>
                          </a:solidFill>
                          <a:latin typeface="微软雅黑" panose="020B0503020204020204" pitchFamily="34" charset="-122"/>
                          <a:ea typeface="微软雅黑" panose="020B0503020204020204" pitchFamily="34" charset="-122"/>
                          <a:cs typeface="Times New Roman" panose="02020603050405020304"/>
                        </a:rPr>
                        <a:t>未设动火离人系统或动火离人系统故障会导致厨师离岗后，消控中心</a:t>
                      </a:r>
                      <a:r>
                        <a:rPr lang="zh-CN" altLang="en-US" sz="1200" b="0" kern="100" dirty="0">
                          <a:solidFill>
                            <a:srgbClr val="FF0000"/>
                          </a:solidFill>
                          <a:latin typeface="微软雅黑" panose="020B0503020204020204" pitchFamily="34" charset="-122"/>
                          <a:ea typeface="微软雅黑" panose="020B0503020204020204" pitchFamily="34" charset="-122"/>
                          <a:cs typeface="Times New Roman" panose="02020603050405020304"/>
                        </a:rPr>
                        <a:t>无法及时发现</a:t>
                      </a:r>
                      <a:r>
                        <a:rPr lang="zh-CN" altLang="en-US" sz="1200" b="0" kern="100" dirty="0">
                          <a:solidFill>
                            <a:schemeClr val="tx1"/>
                          </a:solidFill>
                          <a:latin typeface="微软雅黑" panose="020B0503020204020204" pitchFamily="34" charset="-122"/>
                          <a:ea typeface="微软雅黑" panose="020B0503020204020204" pitchFamily="34" charset="-122"/>
                          <a:cs typeface="Times New Roman" panose="02020603050405020304"/>
                        </a:rPr>
                        <a:t>，后厨由于厨师离岗导致的</a:t>
                      </a:r>
                      <a:r>
                        <a:rPr lang="zh-CN" altLang="en-US" sz="1200" b="0" kern="100" dirty="0">
                          <a:solidFill>
                            <a:srgbClr val="FF0000"/>
                          </a:solidFill>
                          <a:latin typeface="微软雅黑" panose="020B0503020204020204" pitchFamily="34" charset="-122"/>
                          <a:ea typeface="微软雅黑" panose="020B0503020204020204" pitchFamily="34" charset="-122"/>
                          <a:cs typeface="Times New Roman" panose="02020603050405020304"/>
                        </a:rPr>
                        <a:t>着火风险增加</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zh-CN" sz="1200" kern="1200" dirty="0">
                          <a:solidFill>
                            <a:schemeClr val="tx1"/>
                          </a:solidFill>
                          <a:latin typeface="微软雅黑" panose="020B0503020204020204" pitchFamily="34" charset="-122"/>
                          <a:ea typeface="微软雅黑" panose="020B0503020204020204" pitchFamily="34" charset="-122"/>
                          <a:cs typeface="+mn-cs"/>
                        </a:rPr>
                        <a:t>确保厨房使用前厨房设备自动灭火装置、动火离人报警系统</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正常运行</a:t>
                      </a:r>
                      <a:endParaRPr lang="zh-CN" altLang="en-US" sz="1200" kern="1200" dirty="0">
                        <a:solidFill>
                          <a:srgbClr val="FF0000"/>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10000"/>
                        </a:lnSpc>
                        <a:buFont typeface="Arial" panose="020B0604020202020204" pitchFamily="34" charset="0"/>
                        <a:buNone/>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工程部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集团安全管理制度</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第二章</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第一节</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厨房管理</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19" name="矩形 18"/>
          <p:cNvSpPr/>
          <p:nvPr/>
        </p:nvSpPr>
        <p:spPr bwMode="auto">
          <a:xfrm>
            <a:off x="3695700" y="856615"/>
            <a:ext cx="3093085" cy="470535"/>
          </a:xfrm>
          <a:prstGeom prst="rect">
            <a:avLst/>
          </a:prstGeom>
          <a:solidFill>
            <a:srgbClr val="0070C0"/>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sym typeface="+mn-ea"/>
              </a:rPr>
              <a:t>湛江霞山某广场火情</a:t>
            </a:r>
          </a:p>
        </p:txBody>
      </p:sp>
      <p:sp>
        <p:nvSpPr>
          <p:cNvPr id="20" name="矩形 19"/>
          <p:cNvSpPr/>
          <p:nvPr/>
        </p:nvSpPr>
        <p:spPr bwMode="auto">
          <a:xfrm>
            <a:off x="318135" y="856615"/>
            <a:ext cx="334454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广州海珠某广场火情</a:t>
            </a:r>
          </a:p>
        </p:txBody>
      </p:sp>
      <p:sp>
        <p:nvSpPr>
          <p:cNvPr id="21" name="矩形 20"/>
          <p:cNvSpPr/>
          <p:nvPr/>
        </p:nvSpPr>
        <p:spPr bwMode="auto">
          <a:xfrm>
            <a:off x="6823710" y="856615"/>
            <a:ext cx="309308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大连甘井子某广场火情</a:t>
            </a:r>
          </a:p>
        </p:txBody>
      </p:sp>
      <p:sp>
        <p:nvSpPr>
          <p:cNvPr id="13"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13</a:t>
            </a:fld>
            <a:endParaRPr lang="zh-CN" altLang="en-US" b="1" dirty="0">
              <a:solidFill>
                <a:schemeClr val="bg1"/>
              </a:solidFill>
            </a:endParaRPr>
          </a:p>
        </p:txBody>
      </p:sp>
      <p:sp>
        <p:nvSpPr>
          <p:cNvPr id="14"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15"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15</a:t>
            </a:r>
            <a:endParaRPr lang="zh-CN" altLang="en-US" b="1" dirty="0">
              <a:solidFill>
                <a:srgbClr val="0081C8"/>
              </a:solidFill>
            </a:endParaRPr>
          </a:p>
        </p:txBody>
      </p:sp>
      <p:cxnSp>
        <p:nvCxnSpPr>
          <p:cNvPr id="22"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3"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354299" y="185050"/>
            <a:ext cx="9442843"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002060"/>
                </a:solidFill>
                <a:latin typeface="微软雅黑" panose="020B0503020204020204" pitchFamily="34" charset="-122"/>
                <a:ea typeface="微软雅黑" panose="020B0503020204020204" pitchFamily="34" charset="-122"/>
              </a:rPr>
              <a:t>一、安全事件案例警示</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6" name="矩形 15"/>
          <p:cNvSpPr/>
          <p:nvPr/>
        </p:nvSpPr>
        <p:spPr>
          <a:xfrm>
            <a:off x="353002" y="172350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事件概况</a:t>
            </a:r>
          </a:p>
        </p:txBody>
      </p:sp>
      <p:sp>
        <p:nvSpPr>
          <p:cNvPr id="17" name="矩形 16"/>
          <p:cNvSpPr/>
          <p:nvPr/>
        </p:nvSpPr>
        <p:spPr>
          <a:xfrm>
            <a:off x="353002" y="320302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履职调查</a:t>
            </a:r>
          </a:p>
        </p:txBody>
      </p:sp>
      <p:sp>
        <p:nvSpPr>
          <p:cNvPr id="32" name="矩形 31"/>
          <p:cNvSpPr/>
          <p:nvPr/>
        </p:nvSpPr>
        <p:spPr>
          <a:xfrm>
            <a:off x="362291" y="468254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事件处罚</a:t>
            </a:r>
          </a:p>
        </p:txBody>
      </p:sp>
      <p:graphicFrame>
        <p:nvGraphicFramePr>
          <p:cNvPr id="18" name="表格 17"/>
          <p:cNvGraphicFramePr>
            <a:graphicFrameLocks noGrp="1"/>
          </p:cNvGraphicFramePr>
          <p:nvPr/>
        </p:nvGraphicFramePr>
        <p:xfrm>
          <a:off x="922463" y="1412777"/>
          <a:ext cx="11011357" cy="4836075"/>
        </p:xfrm>
        <a:graphic>
          <a:graphicData uri="http://schemas.openxmlformats.org/drawingml/2006/table">
            <a:tbl>
              <a:tblPr firstRow="1" bandRow="1">
                <a:tableStyleId>{5940675A-B579-460E-94D1-54222C63F5DA}</a:tableStyleId>
              </a:tblPr>
              <a:tblGrid>
                <a:gridCol w="626937">
                  <a:extLst>
                    <a:ext uri="{9D8B030D-6E8A-4147-A177-3AD203B41FA5}">
                      <a16:colId xmlns:a16="http://schemas.microsoft.com/office/drawing/2014/main" val="20000"/>
                    </a:ext>
                  </a:extLst>
                </a:gridCol>
                <a:gridCol w="1236133">
                  <a:extLst>
                    <a:ext uri="{9D8B030D-6E8A-4147-A177-3AD203B41FA5}">
                      <a16:colId xmlns:a16="http://schemas.microsoft.com/office/drawing/2014/main" val="20001"/>
                    </a:ext>
                  </a:extLst>
                </a:gridCol>
                <a:gridCol w="1921934">
                  <a:extLst>
                    <a:ext uri="{9D8B030D-6E8A-4147-A177-3AD203B41FA5}">
                      <a16:colId xmlns:a16="http://schemas.microsoft.com/office/drawing/2014/main" val="20002"/>
                    </a:ext>
                  </a:extLst>
                </a:gridCol>
                <a:gridCol w="2497666">
                  <a:extLst>
                    <a:ext uri="{9D8B030D-6E8A-4147-A177-3AD203B41FA5}">
                      <a16:colId xmlns:a16="http://schemas.microsoft.com/office/drawing/2014/main" val="20003"/>
                    </a:ext>
                  </a:extLst>
                </a:gridCol>
                <a:gridCol w="2184400">
                  <a:extLst>
                    <a:ext uri="{9D8B030D-6E8A-4147-A177-3AD203B41FA5}">
                      <a16:colId xmlns:a16="http://schemas.microsoft.com/office/drawing/2014/main" val="20004"/>
                    </a:ext>
                  </a:extLst>
                </a:gridCol>
                <a:gridCol w="1007534">
                  <a:extLst>
                    <a:ext uri="{9D8B030D-6E8A-4147-A177-3AD203B41FA5}">
                      <a16:colId xmlns:a16="http://schemas.microsoft.com/office/drawing/2014/main" val="20005"/>
                    </a:ext>
                  </a:extLst>
                </a:gridCol>
                <a:gridCol w="1536753">
                  <a:extLst>
                    <a:ext uri="{9D8B030D-6E8A-4147-A177-3AD203B41FA5}">
                      <a16:colId xmlns:a16="http://schemas.microsoft.com/office/drawing/2014/main" val="20006"/>
                    </a:ext>
                  </a:extLst>
                </a:gridCol>
              </a:tblGrid>
              <a:tr h="675181">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分类</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未履职行为</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主要危害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制度要求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责任部门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制度依据</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195427">
                <a:tc>
                  <a:txBody>
                    <a:bodyPr/>
                    <a:lstStyle/>
                    <a:p>
                      <a:pPr algn="ctr">
                        <a:lnSpc>
                          <a:spcPct val="110000"/>
                        </a:lnSpc>
                      </a:pPr>
                      <a:r>
                        <a:rPr lang="en-US" sz="1200" dirty="0">
                          <a:solidFill>
                            <a:schemeClr val="tx1"/>
                          </a:solidFill>
                          <a:latin typeface="微软雅黑" panose="020B0503020204020204" pitchFamily="34" charset="-122"/>
                          <a:ea typeface="微软雅黑" panose="020B0503020204020204" pitchFamily="34" charset="-122"/>
                        </a:rPr>
                        <a:t>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10000"/>
                        </a:lnSpc>
                        <a:buFontTx/>
                        <a:buNone/>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sym typeface="+mn-ea"/>
                        </a:rPr>
                        <a:t>油烟管道</a:t>
                      </a:r>
                      <a:endParaRPr lang="en-US" altLang="zh-CN" sz="1200" b="1" kern="1200" dirty="0">
                        <a:solidFill>
                          <a:schemeClr val="tx1"/>
                        </a:solidFill>
                        <a:effectLst/>
                        <a:latin typeface="微软雅黑" panose="020B0503020204020204" pitchFamily="34" charset="-122"/>
                        <a:ea typeface="微软雅黑" panose="020B0503020204020204" pitchFamily="34" charset="-122"/>
                        <a:cs typeface="+mn-cs"/>
                        <a:sym typeface="+mn-ea"/>
                      </a:endParaRPr>
                    </a:p>
                    <a:p>
                      <a:pPr marL="0" indent="0" algn="ctr">
                        <a:lnSpc>
                          <a:spcPct val="110000"/>
                        </a:lnSpc>
                        <a:buFontTx/>
                        <a:buNone/>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sym typeface="+mn-ea"/>
                        </a:rPr>
                        <a:t>积油</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just">
                        <a:lnSpc>
                          <a:spcPct val="110000"/>
                        </a:lnSpc>
                        <a:buFontTx/>
                        <a:buNone/>
                      </a:pP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事发商户油烟管道内半臂积油</a:t>
                      </a:r>
                      <a:endParaRPr lang="zh-CN" altLang="en-US" sz="1200" kern="1200" dirty="0">
                        <a:solidFill>
                          <a:schemeClr val="tx1"/>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油烟管道积油极易导致油锅内火焰、火星等窜入油烟管道内后，</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引燃管道内积油</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，进而引燃屋面油烟</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净化器内积油</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、管道周边</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可燃物</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等，造成较大火情事件</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en-US" sz="1200" kern="1200" dirty="0">
                          <a:solidFill>
                            <a:srgbClr val="FF0000"/>
                          </a:solidFill>
                          <a:latin typeface="微软雅黑" panose="020B0503020204020204" pitchFamily="34" charset="-122"/>
                          <a:ea typeface="微软雅黑" panose="020B0503020204020204" pitchFamily="34" charset="-122"/>
                          <a:cs typeface="+mn-cs"/>
                        </a:rPr>
                        <a:t>每日</a:t>
                      </a:r>
                      <a:r>
                        <a:rPr lang="zh-CN" altLang="en-US" sz="1200" kern="1200" dirty="0">
                          <a:solidFill>
                            <a:schemeClr val="tx1"/>
                          </a:solidFill>
                          <a:latin typeface="微软雅黑" panose="020B0503020204020204" pitchFamily="34" charset="-122"/>
                          <a:ea typeface="微软雅黑" panose="020B0503020204020204" pitchFamily="34" charset="-122"/>
                          <a:cs typeface="+mn-cs"/>
                        </a:rPr>
                        <a:t>清洗</a:t>
                      </a:r>
                      <a:r>
                        <a:rPr lang="zh-CN" altLang="en-US" sz="1200" b="0" dirty="0">
                          <a:latin typeface="微软雅黑" panose="020B0503020204020204" pitchFamily="34" charset="-122"/>
                          <a:ea typeface="微软雅黑" panose="020B0503020204020204" pitchFamily="34" charset="-122"/>
                        </a:rPr>
                        <a:t>半臂之长排油烟管道，</a:t>
                      </a:r>
                      <a:r>
                        <a:rPr lang="zh-CN" altLang="en-US" sz="1200" b="0" dirty="0">
                          <a:solidFill>
                            <a:srgbClr val="FF0000"/>
                          </a:solidFill>
                          <a:latin typeface="微软雅黑" panose="020B0503020204020204" pitchFamily="34" charset="-122"/>
                          <a:ea typeface="微软雅黑" panose="020B0503020204020204" pitchFamily="34" charset="-122"/>
                        </a:rPr>
                        <a:t>确保不积油</a:t>
                      </a:r>
                      <a:endParaRPr lang="zh-CN" altLang="en-US" sz="1200" kern="1200" dirty="0">
                        <a:solidFill>
                          <a:srgbClr val="FF0000"/>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defRPr/>
                      </a:pPr>
                      <a:r>
                        <a:rPr lang="zh-CN" altLang="en-US" sz="1200" b="0" kern="1200" dirty="0">
                          <a:solidFill>
                            <a:schemeClr val="tx1"/>
                          </a:solidFill>
                          <a:latin typeface="+mn-lt"/>
                          <a:ea typeface="微软雅黑" panose="020B0503020204020204" pitchFamily="34" charset="-122"/>
                          <a:cs typeface="+mn-cs"/>
                        </a:rPr>
                        <a:t>营运部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《商管集团安全管理》</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2.3 商户安全管控</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860586">
                <a:tc>
                  <a:txBody>
                    <a:bodyPr/>
                    <a:lstStyle/>
                    <a:p>
                      <a:pPr algn="ctr">
                        <a:lnSpc>
                          <a:spcPct val="110000"/>
                        </a:lnSpc>
                      </a:pPr>
                      <a:r>
                        <a:rPr lang="en-US" sz="1200" dirty="0">
                          <a:solidFill>
                            <a:schemeClr val="tx1"/>
                          </a:solidFill>
                          <a:latin typeface="微软雅黑" panose="020B0503020204020204" pitchFamily="34" charset="-122"/>
                          <a:ea typeface="微软雅黑" panose="020B0503020204020204" pitchFamily="34" charset="-122"/>
                        </a:rPr>
                        <a:t>9</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0000"/>
                        </a:lnSpc>
                        <a:spcBef>
                          <a:spcPts val="0"/>
                        </a:spcBef>
                        <a:spcAft>
                          <a:spcPts val="0"/>
                        </a:spcAft>
                        <a:buClrTx/>
                        <a:buSzTx/>
                        <a:buFontTx/>
                        <a:buNone/>
                        <a:defRPr/>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sym typeface="+mn-ea"/>
                        </a:rPr>
                        <a:t>安全标识</a:t>
                      </a:r>
                      <a:endParaRPr lang="en-US" altLang="zh-CN" sz="1200" b="1" kern="1200" dirty="0">
                        <a:solidFill>
                          <a:schemeClr val="tx1"/>
                        </a:solidFill>
                        <a:effectLst/>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10000"/>
                        </a:lnSpc>
                        <a:spcBef>
                          <a:spcPts val="0"/>
                        </a:spcBef>
                        <a:spcAft>
                          <a:spcPts val="0"/>
                        </a:spcAft>
                        <a:buClrTx/>
                        <a:buSzTx/>
                        <a:buFontTx/>
                        <a:buNone/>
                        <a:defRPr/>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sym typeface="+mn-ea"/>
                        </a:rPr>
                        <a:t>未张贴</a:t>
                      </a:r>
                      <a:endParaRPr lang="zh-CN" altLang="zh-CN" sz="1200" b="1" kern="1200" dirty="0">
                        <a:solidFill>
                          <a:schemeClr val="tx1"/>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2</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处厨自灭水阀</a:t>
                      </a: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无“常开”标识</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，后厨及明档区</a:t>
                      </a: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安全标识张贴不全</a:t>
                      </a:r>
                      <a:endParaRPr lang="zh-CN" altLang="zh-CN" sz="1200" kern="1200" dirty="0">
                        <a:solidFill>
                          <a:srgbClr val="FF0000"/>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无法起到对厨师</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提醒和警示</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作用，误操作</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风险高</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餐饮商户张贴</a:t>
                      </a:r>
                      <a:r>
                        <a:rPr lang="en-US" altLang="zh-CN" sz="1200" b="0" kern="1200" dirty="0">
                          <a:solidFill>
                            <a:srgbClr val="FF0000"/>
                          </a:solidFill>
                          <a:latin typeface="微软雅黑" panose="020B0503020204020204" pitchFamily="34" charset="-122"/>
                          <a:ea typeface="微软雅黑" panose="020B0503020204020204" pitchFamily="34" charset="-122"/>
                          <a:cs typeface="+mn-cs"/>
                        </a:rPr>
                        <a:t>3</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大类</a:t>
                      </a:r>
                      <a:r>
                        <a:rPr lang="en-US" altLang="zh-CN" sz="1200" b="0" kern="1200" dirty="0">
                          <a:solidFill>
                            <a:srgbClr val="FF0000"/>
                          </a:solidFill>
                          <a:latin typeface="微软雅黑" panose="020B0503020204020204" pitchFamily="34" charset="-122"/>
                          <a:ea typeface="微软雅黑" panose="020B0503020204020204" pitchFamily="34" charset="-122"/>
                          <a:cs typeface="+mn-cs"/>
                        </a:rPr>
                        <a:t>16</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项</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餐饮后厨标准化安全标识</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营运部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安监系统公告</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关于开展 “餐饮后厨标准化安全标识”推广工作的通知</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213770">
                <a:tc>
                  <a:txBody>
                    <a:bodyPr/>
                    <a:lstStyle/>
                    <a:p>
                      <a:pPr algn="ctr">
                        <a:lnSpc>
                          <a:spcPct val="110000"/>
                        </a:lnSpc>
                      </a:pPr>
                      <a:r>
                        <a:rPr lang="en-US" sz="1200" dirty="0">
                          <a:solidFill>
                            <a:schemeClr val="tx1"/>
                          </a:solidFill>
                          <a:latin typeface="微软雅黑" panose="020B0503020204020204" pitchFamily="34" charset="-122"/>
                          <a:ea typeface="微软雅黑" panose="020B0503020204020204" pitchFamily="34" charset="-122"/>
                        </a:rPr>
                        <a:t>10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0000"/>
                        </a:lnSpc>
                        <a:spcBef>
                          <a:spcPts val="0"/>
                        </a:spcBef>
                        <a:spcAft>
                          <a:spcPts val="0"/>
                        </a:spcAft>
                        <a:buClrTx/>
                        <a:buSzTx/>
                        <a:buFontTx/>
                        <a:buNone/>
                        <a:defRPr/>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sym typeface="+mn-ea"/>
                        </a:rPr>
                        <a:t>油水分离器</a:t>
                      </a:r>
                      <a:endParaRPr lang="en-US" altLang="zh-CN" sz="1200" b="1" kern="1200" dirty="0">
                        <a:solidFill>
                          <a:schemeClr val="tx1"/>
                        </a:solidFill>
                        <a:effectLst/>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10000"/>
                        </a:lnSpc>
                        <a:spcBef>
                          <a:spcPts val="0"/>
                        </a:spcBef>
                        <a:spcAft>
                          <a:spcPts val="0"/>
                        </a:spcAft>
                        <a:buClrTx/>
                        <a:buSzTx/>
                        <a:buFontTx/>
                        <a:buNone/>
                        <a:defRPr/>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sym typeface="+mn-ea"/>
                        </a:rPr>
                        <a:t>未使用</a:t>
                      </a:r>
                      <a:endParaRPr lang="zh-CN" altLang="zh-CN" sz="1200" b="1" kern="1200" dirty="0">
                        <a:solidFill>
                          <a:schemeClr val="tx1"/>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defRPr/>
                      </a:pP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洗碗间油水分离器未</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投入</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使用</a:t>
                      </a:r>
                      <a:endParaRPr lang="zh-CN" altLang="zh-CN" sz="1200" kern="1200" dirty="0">
                        <a:solidFill>
                          <a:schemeClr val="tx1"/>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油水分离器未使用会导致大量油污、厨余垃圾等进入下水道，</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阻塞下水道</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进而导致水压过大发生</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跑水事件</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餐饮商户应设非地埋式</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油水分离器</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（不小于</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2</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立方米</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/h</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），在地沟排水管口处设置</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餐厨垃圾提篮和固定的不锈钢滤网</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营运部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defRPr/>
                      </a:pP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商户排水管道管控标准</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869618">
                <a:tc>
                  <a:txBody>
                    <a:bodyPr/>
                    <a:lstStyle/>
                    <a:p>
                      <a:pPr algn="ctr">
                        <a:lnSpc>
                          <a:spcPct val="110000"/>
                        </a:lnSpc>
                      </a:pPr>
                      <a:r>
                        <a:rPr lang="en-US" sz="1200" dirty="0">
                          <a:solidFill>
                            <a:schemeClr val="tx1"/>
                          </a:solidFill>
                          <a:latin typeface="微软雅黑" panose="020B0503020204020204" pitchFamily="34" charset="-122"/>
                          <a:ea typeface="微软雅黑" panose="020B0503020204020204" pitchFamily="34" charset="-122"/>
                        </a:rPr>
                        <a:t>11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0000"/>
                        </a:lnSpc>
                        <a:spcBef>
                          <a:spcPts val="0"/>
                        </a:spcBef>
                        <a:spcAft>
                          <a:spcPts val="0"/>
                        </a:spcAft>
                        <a:buClrTx/>
                        <a:buSzTx/>
                        <a:buFontTx/>
                        <a:buNone/>
                        <a:defRPr/>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sym typeface="+mn-ea"/>
                        </a:rPr>
                        <a:t>油烟管道</a:t>
                      </a:r>
                      <a:endParaRPr lang="en-US" altLang="zh-CN" sz="1200" b="1" kern="1200" dirty="0">
                        <a:solidFill>
                          <a:schemeClr val="tx1"/>
                        </a:solidFill>
                        <a:effectLst/>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10000"/>
                        </a:lnSpc>
                        <a:spcBef>
                          <a:spcPts val="0"/>
                        </a:spcBef>
                        <a:spcAft>
                          <a:spcPts val="0"/>
                        </a:spcAft>
                        <a:buClrTx/>
                        <a:buSzTx/>
                        <a:buFontTx/>
                        <a:buNone/>
                        <a:defRPr/>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sym typeface="+mn-ea"/>
                        </a:rPr>
                        <a:t>材质不合格</a:t>
                      </a:r>
                      <a:endParaRPr lang="zh-CN" altLang="zh-CN" sz="1200" b="1" kern="1200" dirty="0">
                        <a:solidFill>
                          <a:schemeClr val="tx1"/>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事发商户排油烟管道</a:t>
                      </a: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未使用不锈钢材质</a:t>
                      </a:r>
                      <a:r>
                        <a:rPr lang="zh-CN" altLang="en-US" sz="1050" kern="1200" dirty="0">
                          <a:solidFill>
                            <a:schemeClr val="tx1"/>
                          </a:solidFill>
                          <a:effectLst/>
                          <a:latin typeface="微软雅黑" panose="020B0503020204020204" pitchFamily="34" charset="-122"/>
                          <a:ea typeface="微软雅黑" panose="020B0503020204020204" pitchFamily="34" charset="-122"/>
                          <a:cs typeface="+mn-cs"/>
                        </a:rPr>
                        <a:t>（使用的是普通镀锌铁皮）</a:t>
                      </a:r>
                      <a:endParaRPr lang="zh-CN" altLang="zh-CN" sz="1200" kern="1200" dirty="0">
                        <a:solidFill>
                          <a:schemeClr val="tx1"/>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镀锌铁皮容易受清洗剂</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腐蚀生锈</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，长期使用容易出现</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破损</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等</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defTabSz="914400" rtl="0" eaLnBrk="1" fontAlgn="auto" latinLnBrk="0" hangingPunct="1">
                        <a:lnSpc>
                          <a:spcPct val="120000"/>
                        </a:lnSpc>
                        <a:spcBef>
                          <a:spcPts val="0"/>
                        </a:spcBef>
                        <a:spcAft>
                          <a:spcPts val="0"/>
                        </a:spcAft>
                        <a:buClrTx/>
                        <a:buSzTx/>
                        <a:buFontTx/>
                        <a:buNone/>
                        <a:defRPr/>
                      </a:pPr>
                      <a:r>
                        <a:rPr lang="zh-CN" altLang="zh-CN" sz="1200" b="0" kern="1200" dirty="0">
                          <a:solidFill>
                            <a:schemeClr val="tx1"/>
                          </a:solidFill>
                          <a:latin typeface="微软雅黑" panose="020B0503020204020204" pitchFamily="34" charset="-122"/>
                          <a:ea typeface="微软雅黑" panose="020B0503020204020204" pitchFamily="34" charset="-122"/>
                          <a:cs typeface="+mn-cs"/>
                        </a:rPr>
                        <a:t>风管应使用</a:t>
                      </a:r>
                      <a:r>
                        <a:rPr lang="zh-CN" altLang="zh-CN" sz="1200" b="0" kern="1200" dirty="0">
                          <a:solidFill>
                            <a:srgbClr val="FF0000"/>
                          </a:solidFill>
                          <a:latin typeface="微软雅黑" panose="020B0503020204020204" pitchFamily="34" charset="-122"/>
                          <a:ea typeface="微软雅黑" panose="020B0503020204020204" pitchFamily="34" charset="-122"/>
                          <a:cs typeface="+mn-cs"/>
                        </a:rPr>
                        <a:t>不锈钢</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材质</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工程部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0000"/>
                        </a:lnSpc>
                        <a:buNone/>
                      </a:pP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万达广场油烟净化器、油烟管道管控标准</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13" name="矩形 12"/>
          <p:cNvSpPr/>
          <p:nvPr/>
        </p:nvSpPr>
        <p:spPr bwMode="auto">
          <a:xfrm>
            <a:off x="3695700" y="856615"/>
            <a:ext cx="3093085" cy="470535"/>
          </a:xfrm>
          <a:prstGeom prst="rect">
            <a:avLst/>
          </a:prstGeom>
          <a:solidFill>
            <a:srgbClr val="0070C0"/>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sym typeface="+mn-ea"/>
              </a:rPr>
              <a:t>湛江霞山某广场火情</a:t>
            </a:r>
          </a:p>
        </p:txBody>
      </p:sp>
      <p:sp>
        <p:nvSpPr>
          <p:cNvPr id="14" name="矩形 13"/>
          <p:cNvSpPr/>
          <p:nvPr/>
        </p:nvSpPr>
        <p:spPr bwMode="auto">
          <a:xfrm>
            <a:off x="318135" y="856615"/>
            <a:ext cx="334454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广州海珠某广场火情</a:t>
            </a:r>
          </a:p>
        </p:txBody>
      </p:sp>
      <p:sp>
        <p:nvSpPr>
          <p:cNvPr id="15" name="矩形 14"/>
          <p:cNvSpPr/>
          <p:nvPr/>
        </p:nvSpPr>
        <p:spPr bwMode="auto">
          <a:xfrm>
            <a:off x="6823710" y="856615"/>
            <a:ext cx="309308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大连甘井子某广场火情</a:t>
            </a:r>
          </a:p>
        </p:txBody>
      </p:sp>
      <p:sp>
        <p:nvSpPr>
          <p:cNvPr id="19"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14</a:t>
            </a:fld>
            <a:endParaRPr lang="zh-CN" altLang="en-US" b="1" dirty="0">
              <a:solidFill>
                <a:schemeClr val="bg1"/>
              </a:solidFill>
            </a:endParaRPr>
          </a:p>
        </p:txBody>
      </p:sp>
      <p:sp>
        <p:nvSpPr>
          <p:cNvPr id="20"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21"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16</a:t>
            </a:r>
            <a:endParaRPr lang="zh-CN" altLang="en-US" b="1" dirty="0">
              <a:solidFill>
                <a:srgbClr val="0081C8"/>
              </a:solidFill>
            </a:endParaRPr>
          </a:p>
        </p:txBody>
      </p:sp>
      <p:cxnSp>
        <p:nvCxnSpPr>
          <p:cNvPr id="22"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3"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354299" y="185050"/>
            <a:ext cx="9442843"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002060"/>
                </a:solidFill>
                <a:latin typeface="微软雅黑" panose="020B0503020204020204" pitchFamily="34" charset="-122"/>
                <a:ea typeface="微软雅黑" panose="020B0503020204020204" pitchFamily="34" charset="-122"/>
              </a:rPr>
              <a:t>一、安全事件案例警示</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矩形 12"/>
          <p:cNvSpPr/>
          <p:nvPr/>
        </p:nvSpPr>
        <p:spPr>
          <a:xfrm>
            <a:off x="353002" y="172350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事件概况</a:t>
            </a:r>
          </a:p>
        </p:txBody>
      </p:sp>
      <p:sp>
        <p:nvSpPr>
          <p:cNvPr id="15" name="矩形 14"/>
          <p:cNvSpPr/>
          <p:nvPr/>
        </p:nvSpPr>
        <p:spPr>
          <a:xfrm>
            <a:off x="353002" y="320302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履职调查</a:t>
            </a:r>
          </a:p>
        </p:txBody>
      </p:sp>
      <p:sp>
        <p:nvSpPr>
          <p:cNvPr id="19" name="矩形 18"/>
          <p:cNvSpPr/>
          <p:nvPr/>
        </p:nvSpPr>
        <p:spPr>
          <a:xfrm>
            <a:off x="362291" y="468254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事件处罚</a:t>
            </a:r>
          </a:p>
        </p:txBody>
      </p:sp>
      <p:graphicFrame>
        <p:nvGraphicFramePr>
          <p:cNvPr id="14" name="表格 13"/>
          <p:cNvGraphicFramePr>
            <a:graphicFrameLocks noGrp="1"/>
          </p:cNvGraphicFramePr>
          <p:nvPr/>
        </p:nvGraphicFramePr>
        <p:xfrm>
          <a:off x="931988" y="1479451"/>
          <a:ext cx="10879013" cy="2463899"/>
        </p:xfrm>
        <a:graphic>
          <a:graphicData uri="http://schemas.openxmlformats.org/drawingml/2006/table">
            <a:tbl>
              <a:tblPr firstRow="1" bandRow="1">
                <a:tableStyleId>{5940675A-B579-460E-94D1-54222C63F5DA}</a:tableStyleId>
              </a:tblPr>
              <a:tblGrid>
                <a:gridCol w="782512">
                  <a:extLst>
                    <a:ext uri="{9D8B030D-6E8A-4147-A177-3AD203B41FA5}">
                      <a16:colId xmlns:a16="http://schemas.microsoft.com/office/drawing/2014/main" val="20000"/>
                    </a:ext>
                  </a:extLst>
                </a:gridCol>
                <a:gridCol w="1476375">
                  <a:extLst>
                    <a:ext uri="{9D8B030D-6E8A-4147-A177-3AD203B41FA5}">
                      <a16:colId xmlns:a16="http://schemas.microsoft.com/office/drawing/2014/main" val="20001"/>
                    </a:ext>
                  </a:extLst>
                </a:gridCol>
                <a:gridCol w="866775">
                  <a:extLst>
                    <a:ext uri="{9D8B030D-6E8A-4147-A177-3AD203B41FA5}">
                      <a16:colId xmlns:a16="http://schemas.microsoft.com/office/drawing/2014/main" val="20002"/>
                    </a:ext>
                  </a:extLst>
                </a:gridCol>
                <a:gridCol w="5219700">
                  <a:extLst>
                    <a:ext uri="{9D8B030D-6E8A-4147-A177-3AD203B41FA5}">
                      <a16:colId xmlns:a16="http://schemas.microsoft.com/office/drawing/2014/main" val="20003"/>
                    </a:ext>
                  </a:extLst>
                </a:gridCol>
                <a:gridCol w="2533651">
                  <a:extLst>
                    <a:ext uri="{9D8B030D-6E8A-4147-A177-3AD203B41FA5}">
                      <a16:colId xmlns:a16="http://schemas.microsoft.com/office/drawing/2014/main" val="20004"/>
                    </a:ext>
                  </a:extLst>
                </a:gridCol>
              </a:tblGrid>
              <a:tr h="882319">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处罚类别</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人数</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人员</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未履职行为</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581580">
                <a:tc>
                  <a:txBody>
                    <a:bodyPr/>
                    <a:lstStyle/>
                    <a:p>
                      <a:pPr algn="ctr">
                        <a:lnSpc>
                          <a:spcPct val="110000"/>
                        </a:lnSpc>
                      </a:pPr>
                      <a:r>
                        <a:rPr lang="en-US" sz="1400" kern="1200" dirty="0">
                          <a:solidFill>
                            <a:schemeClr val="tx1"/>
                          </a:solidFill>
                          <a:effectLst/>
                          <a:latin typeface="微软雅黑" panose="020B0503020204020204" pitchFamily="34" charset="-122"/>
                          <a:ea typeface="微软雅黑" panose="020B0503020204020204" pitchFamily="34" charset="-122"/>
                          <a:cs typeface="+mn-cs"/>
                        </a:rPr>
                        <a:t>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400" kern="1200" dirty="0">
                          <a:solidFill>
                            <a:schemeClr val="tx1"/>
                          </a:solidFill>
                          <a:effectLst/>
                          <a:latin typeface="微软雅黑" panose="020B0503020204020204" pitchFamily="34" charset="-122"/>
                          <a:ea typeface="微软雅黑" panose="020B0503020204020204" pitchFamily="34" charset="-122"/>
                          <a:cs typeface="+mn-cs"/>
                          <a:sym typeface="+mn-ea"/>
                        </a:rPr>
                        <a:t>扣罚工资</a:t>
                      </a:r>
                      <a:endParaRPr lang="en-US" altLang="zh-CN" sz="1400" kern="1200" dirty="0">
                        <a:solidFill>
                          <a:schemeClr val="tx1"/>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30000"/>
                        </a:lnSpc>
                        <a:spcBef>
                          <a:spcPts val="0"/>
                        </a:spcBef>
                        <a:spcAft>
                          <a:spcPts val="0"/>
                        </a:spcAft>
                        <a:buClrTx/>
                        <a:buSzTx/>
                        <a:buFontTx/>
                        <a:buNone/>
                        <a:defRPr/>
                      </a:pPr>
                      <a:r>
                        <a:rPr lang="en-US" altLang="zh-CN" sz="1400" b="1" kern="1200" dirty="0">
                          <a:solidFill>
                            <a:srgbClr val="FF0000"/>
                          </a:solidFill>
                          <a:effectLst/>
                          <a:latin typeface="微软雅黑" panose="020B0503020204020204" pitchFamily="34" charset="-122"/>
                          <a:ea typeface="微软雅黑" panose="020B0503020204020204" pitchFamily="34" charset="-122"/>
                          <a:cs typeface="+mn-cs"/>
                        </a:rPr>
                        <a:t>11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defRPr/>
                      </a:pPr>
                      <a:r>
                        <a:rPr lang="zh-CN" altLang="en-US" sz="1400" kern="1200" dirty="0">
                          <a:solidFill>
                            <a:schemeClr val="tx1"/>
                          </a:solidFill>
                          <a:effectLst/>
                          <a:latin typeface="微软雅黑" panose="020B0503020204020204" pitchFamily="34" charset="-122"/>
                          <a:ea typeface="微软雅黑" panose="020B0503020204020204" pitchFamily="34" charset="-122"/>
                          <a:cs typeface="+mn-cs"/>
                        </a:rPr>
                        <a:t>事发</a:t>
                      </a:r>
                      <a:r>
                        <a:rPr lang="zh-CN" altLang="en-US" sz="1400" kern="1200" dirty="0">
                          <a:solidFill>
                            <a:srgbClr val="FF0000"/>
                          </a:solidFill>
                          <a:effectLst/>
                          <a:latin typeface="微软雅黑" panose="020B0503020204020204" pitchFamily="34" charset="-122"/>
                          <a:ea typeface="微软雅黑" panose="020B0503020204020204" pitchFamily="34" charset="-122"/>
                          <a:cs typeface="+mn-cs"/>
                        </a:rPr>
                        <a:t>广场</a:t>
                      </a:r>
                      <a:r>
                        <a:rPr lang="zh-CN" altLang="en-US" sz="1400" kern="1200" dirty="0">
                          <a:solidFill>
                            <a:schemeClr val="tx1"/>
                          </a:solidFill>
                          <a:effectLst/>
                          <a:latin typeface="微软雅黑" panose="020B0503020204020204" pitchFamily="34" charset="-122"/>
                          <a:ea typeface="微软雅黑" panose="020B0503020204020204" pitchFamily="34" charset="-122"/>
                          <a:cs typeface="+mn-cs"/>
                        </a:rPr>
                        <a:t>、广场所在</a:t>
                      </a:r>
                      <a:r>
                        <a:rPr lang="zh-CN" altLang="en-US" sz="1400" kern="1200" dirty="0">
                          <a:solidFill>
                            <a:srgbClr val="FF0000"/>
                          </a:solidFill>
                          <a:effectLst/>
                          <a:latin typeface="微软雅黑" panose="020B0503020204020204" pitchFamily="34" charset="-122"/>
                          <a:ea typeface="微软雅黑" panose="020B0503020204020204" pitchFamily="34" charset="-122"/>
                          <a:cs typeface="+mn-cs"/>
                        </a:rPr>
                        <a:t>城市公司</a:t>
                      </a:r>
                      <a:r>
                        <a:rPr lang="zh-CN" altLang="en-US" sz="1400" kern="1200" dirty="0">
                          <a:solidFill>
                            <a:schemeClr val="tx1"/>
                          </a:solidFill>
                          <a:effectLst/>
                          <a:latin typeface="微软雅黑" panose="020B0503020204020204" pitchFamily="34" charset="-122"/>
                          <a:ea typeface="微软雅黑" panose="020B0503020204020204" pitchFamily="34" charset="-122"/>
                          <a:cs typeface="+mn-cs"/>
                        </a:rPr>
                        <a:t>及</a:t>
                      </a:r>
                      <a:r>
                        <a:rPr lang="zh-CN" altLang="en-US" sz="1400" kern="1200" dirty="0">
                          <a:solidFill>
                            <a:srgbClr val="FF0000"/>
                          </a:solidFill>
                          <a:effectLst/>
                          <a:latin typeface="微软雅黑" panose="020B0503020204020204" pitchFamily="34" charset="-122"/>
                          <a:ea typeface="微软雅黑" panose="020B0503020204020204" pitchFamily="34" charset="-122"/>
                          <a:cs typeface="+mn-cs"/>
                        </a:rPr>
                        <a:t>大区本部</a:t>
                      </a:r>
                      <a:r>
                        <a:rPr lang="zh-CN" altLang="en-US" sz="1400" kern="1200" dirty="0">
                          <a:solidFill>
                            <a:schemeClr val="tx1"/>
                          </a:solidFill>
                          <a:effectLst/>
                          <a:latin typeface="微软雅黑" panose="020B0503020204020204" pitchFamily="34" charset="-122"/>
                          <a:ea typeface="微软雅黑" panose="020B0503020204020204" pitchFamily="34" charset="-122"/>
                          <a:cs typeface="+mn-cs"/>
                        </a:rPr>
                        <a:t>（相关部门）总经理、</a:t>
                      </a:r>
                      <a:r>
                        <a:rPr lang="zh-CN" altLang="zh-CN" sz="1400" kern="1200" dirty="0">
                          <a:solidFill>
                            <a:schemeClr val="tx1"/>
                          </a:solidFill>
                          <a:effectLst/>
                          <a:latin typeface="微软雅黑" panose="020B0503020204020204" pitchFamily="34" charset="-122"/>
                          <a:ea typeface="微软雅黑" panose="020B0503020204020204" pitchFamily="34" charset="-122"/>
                          <a:cs typeface="+mn-cs"/>
                        </a:rPr>
                        <a:t>工程物业、招商营运、安全监督相关岗位责任人等</a:t>
                      </a:r>
                      <a:r>
                        <a:rPr lang="zh-CN" altLang="en-US" sz="1400" kern="1200" dirty="0">
                          <a:solidFill>
                            <a:schemeClr val="tx1"/>
                          </a:solidFill>
                          <a:effectLst/>
                          <a:latin typeface="微软雅黑" panose="020B0503020204020204" pitchFamily="34" charset="-122"/>
                          <a:ea typeface="微软雅黑" panose="020B0503020204020204" pitchFamily="34" charset="-122"/>
                          <a:cs typeface="+mn-cs"/>
                        </a:rPr>
                        <a:t>，共计</a:t>
                      </a:r>
                      <a:r>
                        <a:rPr lang="en-US" altLang="zh-CN" sz="1400" kern="1200" dirty="0">
                          <a:solidFill>
                            <a:srgbClr val="FF0000"/>
                          </a:solidFill>
                          <a:effectLst/>
                          <a:latin typeface="微软雅黑" panose="020B0503020204020204" pitchFamily="34" charset="-122"/>
                          <a:ea typeface="微软雅黑" panose="020B0503020204020204" pitchFamily="34" charset="-122"/>
                          <a:cs typeface="+mn-cs"/>
                        </a:rPr>
                        <a:t>11</a:t>
                      </a:r>
                      <a:r>
                        <a:rPr lang="zh-CN" altLang="zh-CN" sz="1400" kern="1200" dirty="0">
                          <a:solidFill>
                            <a:srgbClr val="FF0000"/>
                          </a:solidFill>
                          <a:effectLst/>
                          <a:latin typeface="微软雅黑" panose="020B0503020204020204" pitchFamily="34" charset="-122"/>
                          <a:ea typeface="微软雅黑" panose="020B0503020204020204" pitchFamily="34" charset="-122"/>
                          <a:cs typeface="+mn-cs"/>
                        </a:rPr>
                        <a:t>人</a:t>
                      </a:r>
                      <a:r>
                        <a:rPr lang="zh-CN" altLang="zh-CN" sz="1400" kern="1200" dirty="0">
                          <a:solidFill>
                            <a:schemeClr val="tx1"/>
                          </a:solidFill>
                          <a:effectLst/>
                          <a:latin typeface="微软雅黑" panose="020B0503020204020204" pitchFamily="34" charset="-122"/>
                          <a:ea typeface="微软雅黑" panose="020B0503020204020204" pitchFamily="34" charset="-122"/>
                          <a:cs typeface="+mn-cs"/>
                        </a:rPr>
                        <a:t>负管理责任，扣罚当月基础工资</a:t>
                      </a:r>
                      <a:endParaRPr lang="zh-CN" altLang="en-US" sz="1400" kern="1200" dirty="0">
                        <a:solidFill>
                          <a:schemeClr val="tx1"/>
                        </a:solidFill>
                        <a:effectLst/>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defRPr/>
                      </a:pPr>
                      <a:r>
                        <a:rPr lang="zh-CN" altLang="en-US" sz="1400" kern="1200" dirty="0">
                          <a:solidFill>
                            <a:schemeClr val="tx1"/>
                          </a:solidFill>
                          <a:effectLst/>
                          <a:latin typeface="微软雅黑" panose="020B0503020204020204" pitchFamily="34" charset="-122"/>
                          <a:ea typeface="微软雅黑" panose="020B0503020204020204" pitchFamily="34" charset="-122"/>
                          <a:cs typeface="+mn-cs"/>
                        </a:rPr>
                        <a:t>发生一般六级火情事件存在未履职行为</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17" name="矩形 16"/>
          <p:cNvSpPr/>
          <p:nvPr/>
        </p:nvSpPr>
        <p:spPr bwMode="auto">
          <a:xfrm>
            <a:off x="3695700" y="856615"/>
            <a:ext cx="3093085" cy="470535"/>
          </a:xfrm>
          <a:prstGeom prst="rect">
            <a:avLst/>
          </a:prstGeom>
          <a:solidFill>
            <a:srgbClr val="0070C0"/>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sym typeface="+mn-ea"/>
              </a:rPr>
              <a:t>湛江霞山某广场火情</a:t>
            </a:r>
          </a:p>
        </p:txBody>
      </p:sp>
      <p:sp>
        <p:nvSpPr>
          <p:cNvPr id="18" name="矩形 17"/>
          <p:cNvSpPr/>
          <p:nvPr/>
        </p:nvSpPr>
        <p:spPr bwMode="auto">
          <a:xfrm>
            <a:off x="318135" y="856615"/>
            <a:ext cx="334454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广州海珠某广场火情</a:t>
            </a:r>
          </a:p>
        </p:txBody>
      </p:sp>
      <p:sp>
        <p:nvSpPr>
          <p:cNvPr id="20" name="矩形 19"/>
          <p:cNvSpPr/>
          <p:nvPr/>
        </p:nvSpPr>
        <p:spPr bwMode="auto">
          <a:xfrm>
            <a:off x="6823710" y="856615"/>
            <a:ext cx="309308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大连甘井子某广场火情</a:t>
            </a:r>
          </a:p>
        </p:txBody>
      </p:sp>
      <p:pic>
        <p:nvPicPr>
          <p:cNvPr id="21" name="图片 20"/>
          <p:cNvPicPr>
            <a:picLocks noChangeAspect="1"/>
          </p:cNvPicPr>
          <p:nvPr/>
        </p:nvPicPr>
        <p:blipFill>
          <a:blip r:embed="rId3"/>
          <a:stretch>
            <a:fillRect/>
          </a:stretch>
        </p:blipFill>
        <p:spPr>
          <a:xfrm>
            <a:off x="8655309" y="4175955"/>
            <a:ext cx="1890120" cy="2614500"/>
          </a:xfrm>
          <a:prstGeom prst="rect">
            <a:avLst/>
          </a:prstGeom>
          <a:ln>
            <a:solidFill>
              <a:schemeClr val="accent1"/>
            </a:solidFill>
          </a:ln>
        </p:spPr>
      </p:pic>
      <p:pic>
        <p:nvPicPr>
          <p:cNvPr id="22" name="Picture 2"/>
          <p:cNvPicPr>
            <a:picLocks noChangeAspect="1" noChangeArrowheads="1"/>
          </p:cNvPicPr>
          <p:nvPr/>
        </p:nvPicPr>
        <p:blipFill>
          <a:blip r:embed="rId4"/>
          <a:srcRect/>
          <a:stretch>
            <a:fillRect/>
          </a:stretch>
        </p:blipFill>
        <p:spPr bwMode="auto">
          <a:xfrm>
            <a:off x="1813325" y="4175955"/>
            <a:ext cx="2006576" cy="2614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图片 22"/>
          <p:cNvPicPr>
            <a:picLocks noChangeAspect="1"/>
          </p:cNvPicPr>
          <p:nvPr/>
        </p:nvPicPr>
        <p:blipFill rotWithShape="1">
          <a:blip r:embed="rId5"/>
          <a:srcRect/>
          <a:stretch>
            <a:fillRect/>
          </a:stretch>
        </p:blipFill>
        <p:spPr>
          <a:xfrm>
            <a:off x="5242242" y="4175955"/>
            <a:ext cx="1990726" cy="2614500"/>
          </a:xfrm>
          <a:prstGeom prst="rect">
            <a:avLst/>
          </a:prstGeom>
          <a:ln>
            <a:solidFill>
              <a:schemeClr val="accent1"/>
            </a:solidFill>
          </a:ln>
        </p:spPr>
      </p:pic>
      <p:sp>
        <p:nvSpPr>
          <p:cNvPr id="16"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15</a:t>
            </a:fld>
            <a:endParaRPr lang="zh-CN" altLang="en-US" b="1" dirty="0">
              <a:solidFill>
                <a:schemeClr val="bg1"/>
              </a:solidFill>
            </a:endParaRPr>
          </a:p>
        </p:txBody>
      </p:sp>
      <p:sp>
        <p:nvSpPr>
          <p:cNvPr id="24"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25"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17</a:t>
            </a:r>
            <a:endParaRPr lang="zh-CN" altLang="en-US" b="1" dirty="0">
              <a:solidFill>
                <a:srgbClr val="0081C8"/>
              </a:solidFill>
            </a:endParaRPr>
          </a:p>
        </p:txBody>
      </p:sp>
      <p:cxnSp>
        <p:nvCxnSpPr>
          <p:cNvPr id="26"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7"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354299" y="185050"/>
            <a:ext cx="9442843"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002060"/>
                </a:solidFill>
                <a:latin typeface="微软雅黑" panose="020B0503020204020204" pitchFamily="34" charset="-122"/>
                <a:ea typeface="微软雅黑" panose="020B0503020204020204" pitchFamily="34" charset="-122"/>
              </a:rPr>
              <a:t>一、安全事件案例警示</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矩形 7"/>
          <p:cNvSpPr/>
          <p:nvPr/>
        </p:nvSpPr>
        <p:spPr bwMode="auto">
          <a:xfrm>
            <a:off x="3695700" y="856615"/>
            <a:ext cx="309308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湛江霞山某广场火情</a:t>
            </a:r>
          </a:p>
        </p:txBody>
      </p:sp>
      <p:sp>
        <p:nvSpPr>
          <p:cNvPr id="9" name="矩形 8"/>
          <p:cNvSpPr/>
          <p:nvPr/>
        </p:nvSpPr>
        <p:spPr bwMode="auto">
          <a:xfrm>
            <a:off x="318135" y="856615"/>
            <a:ext cx="334454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广州海珠某广场火情</a:t>
            </a:r>
          </a:p>
        </p:txBody>
      </p:sp>
      <p:sp>
        <p:nvSpPr>
          <p:cNvPr id="10" name="矩形 9"/>
          <p:cNvSpPr/>
          <p:nvPr/>
        </p:nvSpPr>
        <p:spPr bwMode="auto">
          <a:xfrm>
            <a:off x="6823710" y="856615"/>
            <a:ext cx="3093085" cy="470535"/>
          </a:xfrm>
          <a:prstGeom prst="rect">
            <a:avLst/>
          </a:prstGeom>
          <a:solidFill>
            <a:srgbClr val="0070C0"/>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sym typeface="+mn-ea"/>
              </a:rPr>
              <a:t>大连甘井子某广场火情</a:t>
            </a:r>
          </a:p>
        </p:txBody>
      </p:sp>
      <p:sp>
        <p:nvSpPr>
          <p:cNvPr id="16" name="矩形 15"/>
          <p:cNvSpPr/>
          <p:nvPr/>
        </p:nvSpPr>
        <p:spPr>
          <a:xfrm>
            <a:off x="353002" y="172350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事件概况</a:t>
            </a:r>
          </a:p>
        </p:txBody>
      </p:sp>
      <p:sp>
        <p:nvSpPr>
          <p:cNvPr id="17" name="矩形 16"/>
          <p:cNvSpPr/>
          <p:nvPr/>
        </p:nvSpPr>
        <p:spPr>
          <a:xfrm>
            <a:off x="353002" y="320302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履职调查</a:t>
            </a:r>
          </a:p>
        </p:txBody>
      </p:sp>
      <p:sp>
        <p:nvSpPr>
          <p:cNvPr id="32" name="矩形 31"/>
          <p:cNvSpPr/>
          <p:nvPr/>
        </p:nvSpPr>
        <p:spPr>
          <a:xfrm>
            <a:off x="362291" y="468254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事件处罚</a:t>
            </a:r>
          </a:p>
        </p:txBody>
      </p:sp>
      <p:sp>
        <p:nvSpPr>
          <p:cNvPr id="29" name="文本框 28"/>
          <p:cNvSpPr txBox="1"/>
          <p:nvPr/>
        </p:nvSpPr>
        <p:spPr>
          <a:xfrm>
            <a:off x="1660699" y="6498754"/>
            <a:ext cx="1789923" cy="307777"/>
          </a:xfrm>
          <a:prstGeom prst="rect">
            <a:avLst/>
          </a:prstGeom>
          <a:noFill/>
          <a:ln w="19050">
            <a:solidFill>
              <a:srgbClr val="FF0000"/>
            </a:solidFill>
          </a:ln>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着火商户后厨</a:t>
            </a:r>
          </a:p>
        </p:txBody>
      </p:sp>
      <p:sp>
        <p:nvSpPr>
          <p:cNvPr id="33" name="文本框 32"/>
          <p:cNvSpPr txBox="1"/>
          <p:nvPr/>
        </p:nvSpPr>
        <p:spPr>
          <a:xfrm>
            <a:off x="5298543" y="6502938"/>
            <a:ext cx="1789923" cy="307777"/>
          </a:xfrm>
          <a:prstGeom prst="rect">
            <a:avLst/>
          </a:prstGeom>
          <a:noFill/>
          <a:ln w="19050">
            <a:solidFill>
              <a:srgbClr val="FF0000"/>
            </a:solidFill>
          </a:ln>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起火油炸炉</a:t>
            </a:r>
          </a:p>
        </p:txBody>
      </p:sp>
      <p:sp>
        <p:nvSpPr>
          <p:cNvPr id="34" name="文本框 33"/>
          <p:cNvSpPr txBox="1"/>
          <p:nvPr/>
        </p:nvSpPr>
        <p:spPr>
          <a:xfrm>
            <a:off x="9533576" y="6502939"/>
            <a:ext cx="1789923" cy="307777"/>
          </a:xfrm>
          <a:prstGeom prst="rect">
            <a:avLst/>
          </a:prstGeom>
          <a:noFill/>
          <a:ln w="19050">
            <a:solidFill>
              <a:srgbClr val="FF0000"/>
            </a:solidFill>
          </a:ln>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喷头爆裂</a:t>
            </a:r>
          </a:p>
        </p:txBody>
      </p:sp>
      <p:pic>
        <p:nvPicPr>
          <p:cNvPr id="23" name="图片 22" descr="F:\20210127爱斯米牛排火情\薛总照片\跑点\喷淋.jpg喷淋"/>
          <p:cNvPicPr>
            <a:picLocks noChangeAspect="1"/>
          </p:cNvPicPr>
          <p:nvPr/>
        </p:nvPicPr>
        <p:blipFill>
          <a:blip r:embed="rId3"/>
          <a:srcRect/>
          <a:stretch>
            <a:fillRect/>
          </a:stretch>
        </p:blipFill>
        <p:spPr>
          <a:xfrm>
            <a:off x="8070307" y="3009900"/>
            <a:ext cx="3604426" cy="3279802"/>
          </a:xfrm>
          <a:prstGeom prst="rect">
            <a:avLst/>
          </a:prstGeom>
        </p:spPr>
      </p:pic>
      <p:pic>
        <p:nvPicPr>
          <p:cNvPr id="24" name="图片 23" descr="C:\Users\Administrator\Desktop\1.27\新建文件夹\4.现场照片\起火灶台全景.jpg起火灶台全景"/>
          <p:cNvPicPr>
            <a:picLocks noChangeAspect="1"/>
          </p:cNvPicPr>
          <p:nvPr/>
        </p:nvPicPr>
        <p:blipFill>
          <a:blip r:embed="rId4"/>
          <a:srcRect/>
          <a:stretch>
            <a:fillRect/>
          </a:stretch>
        </p:blipFill>
        <p:spPr>
          <a:xfrm>
            <a:off x="4630202" y="3009901"/>
            <a:ext cx="3126607" cy="3279801"/>
          </a:xfrm>
          <a:prstGeom prst="rect">
            <a:avLst/>
          </a:prstGeom>
        </p:spPr>
      </p:pic>
      <p:pic>
        <p:nvPicPr>
          <p:cNvPr id="27" name="图片 26" descr="C:\Users\Administrator\Desktop\1.27\新建文件夹\4.现场照片\厨房顶棚全景.jpg厨房顶棚全景"/>
          <p:cNvPicPr>
            <a:picLocks noChangeAspect="1"/>
          </p:cNvPicPr>
          <p:nvPr/>
        </p:nvPicPr>
        <p:blipFill>
          <a:blip r:embed="rId5"/>
          <a:srcRect/>
          <a:stretch>
            <a:fillRect/>
          </a:stretch>
        </p:blipFill>
        <p:spPr>
          <a:xfrm>
            <a:off x="1154429" y="3003931"/>
            <a:ext cx="2969895" cy="3326554"/>
          </a:xfrm>
          <a:prstGeom prst="rect">
            <a:avLst/>
          </a:prstGeom>
        </p:spPr>
      </p:pic>
      <p:sp>
        <p:nvSpPr>
          <p:cNvPr id="18" name="矩形 17"/>
          <p:cNvSpPr/>
          <p:nvPr/>
        </p:nvSpPr>
        <p:spPr>
          <a:xfrm>
            <a:off x="1154429" y="1617132"/>
            <a:ext cx="10645833" cy="1157999"/>
          </a:xfrm>
          <a:prstGeom prst="rect">
            <a:avLst/>
          </a:prstGeom>
          <a:solidFill>
            <a:schemeClr val="bg1"/>
          </a:solidFill>
          <a:ln>
            <a:solidFill>
              <a:schemeClr val="accent1"/>
            </a:solidFill>
          </a:ln>
        </p:spPr>
        <p:txBody>
          <a:bodyPr wrap="square" anchor="ctr" anchorCtr="0">
            <a:noAutofit/>
          </a:bodyPr>
          <a:lstStyle/>
          <a:p>
            <a:pPr lvl="0" algn="just">
              <a:lnSpc>
                <a:spcPct val="150000"/>
              </a:lnSpc>
              <a:defRPr/>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27</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日</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8</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时</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42</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分，大连甘井子某广场餐饮商户</a:t>
            </a:r>
            <a:r>
              <a:rPr lang="zh-CN" altLang="en-US" dirty="0">
                <a:solidFill>
                  <a:srgbClr val="FF0000"/>
                </a:solidFill>
                <a:latin typeface="微软雅黑" panose="020B0503020204020204" pitchFamily="34" charset="-122"/>
                <a:ea typeface="微软雅黑" panose="020B0503020204020204" pitchFamily="34" charset="-122"/>
                <a:sym typeface="+mn-ea"/>
              </a:rPr>
              <a:t>后厨</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油炸炉温控装置故障，油温过高起火，烟感报警，厨自灭、喷淋头动作，为</a:t>
            </a:r>
            <a:r>
              <a:rPr lang="zh-CN" altLang="en-US" dirty="0">
                <a:solidFill>
                  <a:srgbClr val="FF0000"/>
                </a:solidFill>
                <a:latin typeface="微软雅黑" panose="020B0503020204020204" pitchFamily="34" charset="-122"/>
                <a:ea typeface="微软雅黑" panose="020B0503020204020204" pitchFamily="34" charset="-122"/>
                <a:sym typeface="+mn-ea"/>
              </a:rPr>
              <a:t>一般六级火情</a:t>
            </a:r>
            <a:endParaRPr lang="en-US" altLang="zh-CN" dirty="0">
              <a:solidFill>
                <a:srgbClr val="FF0000"/>
              </a:solidFill>
              <a:latin typeface="微软雅黑" panose="020B0503020204020204" pitchFamily="34" charset="-122"/>
              <a:ea typeface="微软雅黑" panose="020B0503020204020204" pitchFamily="34" charset="-122"/>
            </a:endParaRPr>
          </a:p>
        </p:txBody>
      </p:sp>
      <p:sp>
        <p:nvSpPr>
          <p:cNvPr id="19"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16</a:t>
            </a:fld>
            <a:endParaRPr lang="zh-CN" altLang="en-US" b="1" dirty="0">
              <a:solidFill>
                <a:schemeClr val="bg1"/>
              </a:solidFill>
            </a:endParaRPr>
          </a:p>
        </p:txBody>
      </p:sp>
      <p:sp>
        <p:nvSpPr>
          <p:cNvPr id="20"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21"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18</a:t>
            </a:r>
            <a:endParaRPr lang="zh-CN" altLang="en-US" b="1" dirty="0">
              <a:solidFill>
                <a:srgbClr val="0081C8"/>
              </a:solidFill>
            </a:endParaRPr>
          </a:p>
        </p:txBody>
      </p:sp>
      <p:cxnSp>
        <p:nvCxnSpPr>
          <p:cNvPr id="22"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5"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354299" y="185050"/>
            <a:ext cx="9442843"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002060"/>
                </a:solidFill>
                <a:latin typeface="微软雅黑" panose="020B0503020204020204" pitchFamily="34" charset="-122"/>
                <a:ea typeface="微软雅黑" panose="020B0503020204020204" pitchFamily="34" charset="-122"/>
              </a:rPr>
              <a:t>一、安全事件案例警示</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6" name="矩形 15"/>
          <p:cNvSpPr/>
          <p:nvPr/>
        </p:nvSpPr>
        <p:spPr>
          <a:xfrm>
            <a:off x="353002" y="172350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事件概况</a:t>
            </a:r>
          </a:p>
        </p:txBody>
      </p:sp>
      <p:sp>
        <p:nvSpPr>
          <p:cNvPr id="17" name="矩形 16"/>
          <p:cNvSpPr/>
          <p:nvPr/>
        </p:nvSpPr>
        <p:spPr>
          <a:xfrm>
            <a:off x="353002" y="320302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履职调查</a:t>
            </a:r>
          </a:p>
        </p:txBody>
      </p:sp>
      <p:sp>
        <p:nvSpPr>
          <p:cNvPr id="32" name="矩形 31"/>
          <p:cNvSpPr/>
          <p:nvPr/>
        </p:nvSpPr>
        <p:spPr>
          <a:xfrm>
            <a:off x="362291" y="468254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事件处罚</a:t>
            </a:r>
          </a:p>
        </p:txBody>
      </p:sp>
      <p:graphicFrame>
        <p:nvGraphicFramePr>
          <p:cNvPr id="18" name="表格 17"/>
          <p:cNvGraphicFramePr>
            <a:graphicFrameLocks noGrp="1"/>
          </p:cNvGraphicFramePr>
          <p:nvPr/>
        </p:nvGraphicFramePr>
        <p:xfrm>
          <a:off x="922463" y="1412777"/>
          <a:ext cx="11011357" cy="5095583"/>
        </p:xfrm>
        <a:graphic>
          <a:graphicData uri="http://schemas.openxmlformats.org/drawingml/2006/table">
            <a:tbl>
              <a:tblPr firstRow="1" bandRow="1">
                <a:tableStyleId>{5940675A-B579-460E-94D1-54222C63F5DA}</a:tableStyleId>
              </a:tblPr>
              <a:tblGrid>
                <a:gridCol w="618470">
                  <a:extLst>
                    <a:ext uri="{9D8B030D-6E8A-4147-A177-3AD203B41FA5}">
                      <a16:colId xmlns:a16="http://schemas.microsoft.com/office/drawing/2014/main" val="20000"/>
                    </a:ext>
                  </a:extLst>
                </a:gridCol>
                <a:gridCol w="1164167">
                  <a:extLst>
                    <a:ext uri="{9D8B030D-6E8A-4147-A177-3AD203B41FA5}">
                      <a16:colId xmlns:a16="http://schemas.microsoft.com/office/drawing/2014/main" val="20001"/>
                    </a:ext>
                  </a:extLst>
                </a:gridCol>
                <a:gridCol w="2028825">
                  <a:extLst>
                    <a:ext uri="{9D8B030D-6E8A-4147-A177-3AD203B41FA5}">
                      <a16:colId xmlns:a16="http://schemas.microsoft.com/office/drawing/2014/main" val="20002"/>
                    </a:ext>
                  </a:extLst>
                </a:gridCol>
                <a:gridCol w="2676525">
                  <a:extLst>
                    <a:ext uri="{9D8B030D-6E8A-4147-A177-3AD203B41FA5}">
                      <a16:colId xmlns:a16="http://schemas.microsoft.com/office/drawing/2014/main" val="20003"/>
                    </a:ext>
                  </a:extLst>
                </a:gridCol>
                <a:gridCol w="1933575">
                  <a:extLst>
                    <a:ext uri="{9D8B030D-6E8A-4147-A177-3AD203B41FA5}">
                      <a16:colId xmlns:a16="http://schemas.microsoft.com/office/drawing/2014/main" val="20004"/>
                    </a:ext>
                  </a:extLst>
                </a:gridCol>
                <a:gridCol w="1022875">
                  <a:extLst>
                    <a:ext uri="{9D8B030D-6E8A-4147-A177-3AD203B41FA5}">
                      <a16:colId xmlns:a16="http://schemas.microsoft.com/office/drawing/2014/main" val="20005"/>
                    </a:ext>
                  </a:extLst>
                </a:gridCol>
                <a:gridCol w="1566920">
                  <a:extLst>
                    <a:ext uri="{9D8B030D-6E8A-4147-A177-3AD203B41FA5}">
                      <a16:colId xmlns:a16="http://schemas.microsoft.com/office/drawing/2014/main" val="20006"/>
                    </a:ext>
                  </a:extLst>
                </a:gridCol>
              </a:tblGrid>
              <a:tr h="683269">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分类</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未履职行为</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主要危害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制度要求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责任部门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制度依据</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459954">
                <a:tc rowSpan="2">
                  <a:txBody>
                    <a:bodyPr/>
                    <a:lstStyle/>
                    <a:p>
                      <a:pPr algn="ctr">
                        <a:lnSpc>
                          <a:spcPct val="110000"/>
                        </a:lnSpc>
                        <a:buNone/>
                      </a:pPr>
                      <a:r>
                        <a:rPr lang="en-US" altLang="zh-CN" sz="1400" b="0" kern="1200" dirty="0">
                          <a:solidFill>
                            <a:schemeClr val="tx1"/>
                          </a:solidFill>
                          <a:latin typeface="微软雅黑" panose="020B0503020204020204" pitchFamily="34" charset="-122"/>
                          <a:ea typeface="微软雅黑" panose="020B0503020204020204" pitchFamily="34" charset="-122"/>
                          <a:cs typeface="+mn-cs"/>
                        </a:rPr>
                        <a:t>1</a:t>
                      </a:r>
                      <a:endParaRPr lang="en-US" sz="14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ctr" defTabSz="914400" rtl="0" eaLnBrk="1" fontAlgn="auto" latinLnBrk="0" hangingPunct="1">
                        <a:lnSpc>
                          <a:spcPct val="110000"/>
                        </a:lnSpc>
                        <a:spcBef>
                          <a:spcPts val="0"/>
                        </a:spcBef>
                        <a:spcAft>
                          <a:spcPts val="0"/>
                        </a:spcAft>
                        <a:buClrTx/>
                        <a:buSzTx/>
                        <a:buFontTx/>
                        <a:buNone/>
                        <a:defRPr/>
                      </a:pPr>
                      <a:r>
                        <a:rPr lang="zh-CN" altLang="en-US" sz="1400" b="1" kern="1200" dirty="0">
                          <a:solidFill>
                            <a:schemeClr val="tx1"/>
                          </a:solidFill>
                          <a:latin typeface="微软雅黑" panose="020B0503020204020204" pitchFamily="34" charset="-122"/>
                          <a:ea typeface="微软雅黑" panose="020B0503020204020204" pitchFamily="34" charset="-122"/>
                          <a:cs typeface="+mn-cs"/>
                          <a:sym typeface="+mn-ea"/>
                        </a:rPr>
                        <a:t>非万员工培训未落实</a:t>
                      </a:r>
                      <a:endParaRPr lang="zh-CN" altLang="zh-CN" sz="1400" b="1" kern="1200" dirty="0">
                        <a:solidFill>
                          <a:schemeClr val="tx1"/>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0000"/>
                        </a:lnSpc>
                        <a:spcBef>
                          <a:spcPts val="0"/>
                        </a:spcBef>
                        <a:spcAft>
                          <a:spcPts val="0"/>
                        </a:spcAft>
                        <a:buClrTx/>
                        <a:buSzTx/>
                        <a:buFontTx/>
                        <a:buNone/>
                        <a:defRPr/>
                      </a:pPr>
                      <a:r>
                        <a:rPr lang="en-US" altLang="zh-CN" sz="1400" b="0" kern="1200" dirty="0">
                          <a:solidFill>
                            <a:schemeClr val="tx1"/>
                          </a:solidFill>
                          <a:latin typeface="微软雅黑" panose="020B0503020204020204" pitchFamily="34" charset="-122"/>
                          <a:ea typeface="微软雅黑" panose="020B0503020204020204" pitchFamily="34" charset="-122"/>
                          <a:cs typeface="+mn-cs"/>
                          <a:sym typeface="+mn-ea"/>
                        </a:rPr>
                        <a:t>3</a:t>
                      </a:r>
                      <a:r>
                        <a:rPr lang="zh-CN" altLang="en-US" sz="1400" b="0" kern="1200" dirty="0">
                          <a:solidFill>
                            <a:schemeClr val="tx1"/>
                          </a:solidFill>
                          <a:latin typeface="微软雅黑" panose="020B0503020204020204" pitchFamily="34" charset="-122"/>
                          <a:ea typeface="微软雅黑" panose="020B0503020204020204" pitchFamily="34" charset="-122"/>
                          <a:cs typeface="+mn-cs"/>
                          <a:sym typeface="+mn-ea"/>
                        </a:rPr>
                        <a:t>名非万员工</a:t>
                      </a:r>
                      <a:r>
                        <a:rPr lang="zh-CN" altLang="en-US" sz="1400" b="0" kern="1200" dirty="0">
                          <a:solidFill>
                            <a:srgbClr val="FF0000"/>
                          </a:solidFill>
                          <a:latin typeface="微软雅黑" panose="020B0503020204020204" pitchFamily="34" charset="-122"/>
                          <a:ea typeface="微软雅黑" panose="020B0503020204020204" pitchFamily="34" charset="-122"/>
                          <a:cs typeface="+mn-cs"/>
                          <a:sym typeface="+mn-ea"/>
                        </a:rPr>
                        <a:t>未录入</a:t>
                      </a:r>
                      <a:r>
                        <a:rPr lang="zh-CN" altLang="en-US" sz="1400" b="0" kern="1200" dirty="0">
                          <a:solidFill>
                            <a:schemeClr val="tx1"/>
                          </a:solidFill>
                          <a:latin typeface="微软雅黑" panose="020B0503020204020204" pitchFamily="34" charset="-122"/>
                          <a:ea typeface="微软雅黑" panose="020B0503020204020204" pitchFamily="34" charset="-122"/>
                          <a:cs typeface="+mn-cs"/>
                          <a:sym typeface="+mn-ea"/>
                        </a:rPr>
                        <a:t>安全管理信息系统</a:t>
                      </a:r>
                      <a:endParaRPr lang="zh-CN" altLang="zh-CN" sz="1400" b="0" kern="1200" dirty="0">
                        <a:solidFill>
                          <a:schemeClr val="tx1"/>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30000"/>
                        </a:lnSpc>
                      </a:pPr>
                      <a:r>
                        <a:rPr lang="zh-CN" altLang="en-US" sz="1400" b="0" kern="1200" dirty="0">
                          <a:solidFill>
                            <a:schemeClr val="tx1"/>
                          </a:solidFill>
                          <a:latin typeface="微软雅黑" panose="020B0503020204020204" pitchFamily="34" charset="-122"/>
                          <a:ea typeface="微软雅黑" panose="020B0503020204020204" pitchFamily="34" charset="-122"/>
                          <a:cs typeface="+mn-cs"/>
                        </a:rPr>
                        <a:t>非万员工未录入培训系统，导致系统</a:t>
                      </a:r>
                      <a:r>
                        <a:rPr lang="zh-CN" altLang="en-US" sz="1400" b="0" kern="1200" dirty="0">
                          <a:solidFill>
                            <a:srgbClr val="FF0000"/>
                          </a:solidFill>
                          <a:latin typeface="微软雅黑" panose="020B0503020204020204" pitchFamily="34" charset="-122"/>
                          <a:ea typeface="微软雅黑" panose="020B0503020204020204" pitchFamily="34" charset="-122"/>
                          <a:cs typeface="+mn-cs"/>
                        </a:rPr>
                        <a:t>无法自动</a:t>
                      </a:r>
                      <a:r>
                        <a:rPr lang="zh-CN" altLang="en-US" sz="1400" b="0" kern="1200" dirty="0">
                          <a:solidFill>
                            <a:schemeClr val="tx1"/>
                          </a:solidFill>
                          <a:latin typeface="微软雅黑" panose="020B0503020204020204" pitchFamily="34" charset="-122"/>
                          <a:ea typeface="微软雅黑" panose="020B0503020204020204" pitchFamily="34" charset="-122"/>
                          <a:cs typeface="+mn-cs"/>
                        </a:rPr>
                        <a:t>为其推送理论及实操培训考试，相关人员未接受培训和考试</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defTabSz="914400" rtl="0" eaLnBrk="1" fontAlgn="auto" latinLnBrk="0" hangingPunct="1">
                        <a:lnSpc>
                          <a:spcPct val="120000"/>
                        </a:lnSpc>
                        <a:spcBef>
                          <a:spcPts val="0"/>
                        </a:spcBef>
                        <a:spcAft>
                          <a:spcPts val="0"/>
                        </a:spcAft>
                        <a:buClrTx/>
                        <a:buSzTx/>
                        <a:buFontTx/>
                        <a:buNone/>
                        <a:defRPr/>
                      </a:pPr>
                      <a:r>
                        <a:rPr lang="zh-CN" altLang="en-US" sz="1400" b="0" kern="1200" dirty="0">
                          <a:solidFill>
                            <a:schemeClr val="tx1"/>
                          </a:solidFill>
                          <a:latin typeface="微软雅黑" panose="020B0503020204020204" pitchFamily="34" charset="-122"/>
                          <a:ea typeface="微软雅黑" panose="020B0503020204020204" pitchFamily="34" charset="-122"/>
                          <a:cs typeface="+mn-cs"/>
                        </a:rPr>
                        <a:t>所有非万员工</a:t>
                      </a:r>
                      <a:r>
                        <a:rPr lang="zh-CN" altLang="en-US" sz="1400" b="0" kern="1200" dirty="0">
                          <a:solidFill>
                            <a:srgbClr val="FF0000"/>
                          </a:solidFill>
                          <a:latin typeface="微软雅黑" panose="020B0503020204020204" pitchFamily="34" charset="-122"/>
                          <a:ea typeface="微软雅黑" panose="020B0503020204020204" pitchFamily="34" charset="-122"/>
                          <a:cs typeface="+mn-cs"/>
                        </a:rPr>
                        <a:t>入职当天</a:t>
                      </a:r>
                      <a:r>
                        <a:rPr lang="zh-CN" altLang="en-US" sz="1400" b="0" kern="1200" dirty="0">
                          <a:solidFill>
                            <a:schemeClr val="tx1"/>
                          </a:solidFill>
                          <a:latin typeface="微软雅黑" panose="020B0503020204020204" pitchFamily="34" charset="-122"/>
                          <a:ea typeface="微软雅黑" panose="020B0503020204020204" pitchFamily="34" charset="-122"/>
                          <a:cs typeface="+mn-cs"/>
                        </a:rPr>
                        <a:t>应录入安全管理系统，人员变化时应当天更新</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400" b="0" kern="1200" dirty="0">
                          <a:solidFill>
                            <a:schemeClr val="tx1"/>
                          </a:solidFill>
                          <a:latin typeface="微软雅黑" panose="020B0503020204020204" pitchFamily="34" charset="-122"/>
                          <a:ea typeface="微软雅黑" panose="020B0503020204020204" pitchFamily="34" charset="-122"/>
                          <a:cs typeface="+mn-cs"/>
                        </a:rPr>
                        <a:t>营运部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0000"/>
                        </a:lnSpc>
                        <a:buNone/>
                      </a:pPr>
                      <a:r>
                        <a:rPr lang="zh-CN" altLang="en-US" sz="1400" b="0" kern="1200" dirty="0">
                          <a:solidFill>
                            <a:schemeClr val="tx1"/>
                          </a:solidFill>
                          <a:latin typeface="微软雅黑" panose="020B0503020204020204" pitchFamily="34" charset="-122"/>
                          <a:ea typeface="微软雅黑" panose="020B0503020204020204" pitchFamily="34" charset="-122"/>
                          <a:cs typeface="+mn-cs"/>
                        </a:rPr>
                        <a:t>安监公告</a:t>
                      </a:r>
                      <a:r>
                        <a:rPr lang="en-US" altLang="zh-CN" sz="14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400" b="0" kern="1200" dirty="0">
                          <a:solidFill>
                            <a:schemeClr val="tx1"/>
                          </a:solidFill>
                          <a:latin typeface="微软雅黑" panose="020B0503020204020204" pitchFamily="34" charset="-122"/>
                          <a:ea typeface="微软雅黑" panose="020B0503020204020204" pitchFamily="34" charset="-122"/>
                          <a:cs typeface="+mn-cs"/>
                        </a:rPr>
                        <a:t>关于进一步加强非万员工安全培训的通知</a:t>
                      </a:r>
                      <a:r>
                        <a:rPr lang="en-US" altLang="zh-CN" sz="1400" b="0" kern="1200" dirty="0">
                          <a:solidFill>
                            <a:schemeClr val="tx1"/>
                          </a:solidFill>
                          <a:latin typeface="微软雅黑" panose="020B0503020204020204" pitchFamily="34" charset="-122"/>
                          <a:ea typeface="微软雅黑" panose="020B0503020204020204" pitchFamily="34" charset="-122"/>
                          <a:cs typeface="+mn-cs"/>
                        </a:rPr>
                        <a:t>》</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330560">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lang="zh-CN" altLang="en-US" sz="1400" b="0" dirty="0">
                          <a:latin typeface="微软雅黑" panose="020B0503020204020204" pitchFamily="34" charset="-122"/>
                          <a:ea typeface="微软雅黑" panose="020B0503020204020204" pitchFamily="34" charset="-122"/>
                          <a:cs typeface="微软雅黑" panose="020B0503020204020204" pitchFamily="34" charset="-122"/>
                          <a:sym typeface="+mn-ea"/>
                        </a:rPr>
                        <a:t>发现着火后，后厨人员</a:t>
                      </a:r>
                      <a:r>
                        <a:rPr lang="zh-CN" altLang="en-US" sz="1400"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不会正确处置</a:t>
                      </a:r>
                      <a:endParaRPr lang="zh-CN" altLang="en-US" sz="1400" b="0" kern="1200" dirty="0">
                        <a:solidFill>
                          <a:srgbClr val="FF0000"/>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30000"/>
                        </a:lnSpc>
                      </a:pPr>
                      <a:r>
                        <a:rPr lang="zh-CN" altLang="en-US" sz="1400" b="0" kern="1200" dirty="0">
                          <a:solidFill>
                            <a:schemeClr val="tx1"/>
                          </a:solidFill>
                          <a:latin typeface="微软雅黑" panose="020B0503020204020204" pitchFamily="34" charset="-122"/>
                          <a:ea typeface="微软雅黑" panose="020B0503020204020204" pitchFamily="34" charset="-122"/>
                          <a:cs typeface="+mn-cs"/>
                        </a:rPr>
                        <a:t>后厨人员经常是是后厨火情的第一发现人，其不会正确处置灭火，很可能导致</a:t>
                      </a:r>
                      <a:r>
                        <a:rPr lang="zh-CN" altLang="en-US" sz="1400" b="0" kern="1200" dirty="0">
                          <a:solidFill>
                            <a:srgbClr val="FF0000"/>
                          </a:solidFill>
                          <a:latin typeface="微软雅黑" panose="020B0503020204020204" pitchFamily="34" charset="-122"/>
                          <a:ea typeface="微软雅黑" panose="020B0503020204020204" pitchFamily="34" charset="-122"/>
                          <a:cs typeface="+mn-cs"/>
                        </a:rPr>
                        <a:t>“小火情”变成“大火灾”</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 typeface="+mj-ea"/>
                        <a:buNone/>
                        <a:defRPr/>
                      </a:pPr>
                      <a:r>
                        <a:rPr lang="zh-CN" altLang="en-US" sz="1400" b="0" kern="1200" dirty="0">
                          <a:solidFill>
                            <a:schemeClr val="tx1"/>
                          </a:solidFill>
                          <a:latin typeface="微软雅黑" panose="020B0503020204020204" pitchFamily="34" charset="-122"/>
                          <a:ea typeface="微软雅黑" panose="020B0503020204020204" pitchFamily="34" charset="-122"/>
                          <a:cs typeface="+mn-cs"/>
                        </a:rPr>
                        <a:t>所有商户员工应熟知本岗位</a:t>
                      </a:r>
                      <a:r>
                        <a:rPr lang="zh-CN" altLang="en-US" sz="1400" b="0" kern="1200" dirty="0">
                          <a:solidFill>
                            <a:srgbClr val="FF0000"/>
                          </a:solidFill>
                          <a:latin typeface="微软雅黑" panose="020B0503020204020204" pitchFamily="34" charset="-122"/>
                          <a:ea typeface="微软雅黑" panose="020B0503020204020204" pitchFamily="34" charset="-122"/>
                          <a:cs typeface="+mn-cs"/>
                        </a:rPr>
                        <a:t>火灾风险</a:t>
                      </a:r>
                      <a:r>
                        <a:rPr lang="zh-CN" altLang="en-US" sz="1400" b="0" kern="1200" dirty="0">
                          <a:solidFill>
                            <a:schemeClr val="tx1"/>
                          </a:solidFill>
                          <a:latin typeface="微软雅黑" panose="020B0503020204020204" pitchFamily="34" charset="-122"/>
                          <a:ea typeface="微软雅黑" panose="020B0503020204020204" pitchFamily="34" charset="-122"/>
                          <a:cs typeface="+mn-cs"/>
                        </a:rPr>
                        <a:t>、正确的</a:t>
                      </a:r>
                      <a:r>
                        <a:rPr lang="zh-CN" altLang="en-US" sz="1400" b="0" kern="1200" dirty="0">
                          <a:solidFill>
                            <a:srgbClr val="FF0000"/>
                          </a:solidFill>
                          <a:latin typeface="微软雅黑" panose="020B0503020204020204" pitchFamily="34" charset="-122"/>
                          <a:ea typeface="微软雅黑" panose="020B0503020204020204" pitchFamily="34" charset="-122"/>
                          <a:cs typeface="+mn-cs"/>
                        </a:rPr>
                        <a:t>灭火和疏散逃生的方法</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400" b="0" kern="1200" dirty="0">
                          <a:solidFill>
                            <a:schemeClr val="tx1"/>
                          </a:solidFill>
                          <a:latin typeface="微软雅黑" panose="020B0503020204020204" pitchFamily="34" charset="-122"/>
                          <a:ea typeface="微软雅黑" panose="020B0503020204020204" pitchFamily="34" charset="-122"/>
                          <a:cs typeface="+mn-cs"/>
                        </a:rPr>
                        <a:t>营运部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0000"/>
                        </a:lnSpc>
                        <a:buNone/>
                      </a:pPr>
                      <a:r>
                        <a:rPr lang="zh-CN" altLang="en-US" sz="1400" b="0" kern="1200" dirty="0">
                          <a:solidFill>
                            <a:schemeClr val="tx1"/>
                          </a:solidFill>
                          <a:latin typeface="微软雅黑" panose="020B0503020204020204" pitchFamily="34" charset="-122"/>
                          <a:ea typeface="微软雅黑" panose="020B0503020204020204" pitchFamily="34" charset="-122"/>
                          <a:cs typeface="+mn-cs"/>
                        </a:rPr>
                        <a:t>安监公告</a:t>
                      </a:r>
                      <a:r>
                        <a:rPr lang="en-US" altLang="zh-CN" sz="14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400" b="0" kern="1200" dirty="0">
                          <a:solidFill>
                            <a:schemeClr val="tx1"/>
                          </a:solidFill>
                          <a:latin typeface="微软雅黑" panose="020B0503020204020204" pitchFamily="34" charset="-122"/>
                          <a:ea typeface="微软雅黑" panose="020B0503020204020204" pitchFamily="34" charset="-122"/>
                          <a:cs typeface="+mn-cs"/>
                        </a:rPr>
                        <a:t>关于进一步加强非万员工安全培训的通知</a:t>
                      </a:r>
                      <a:r>
                        <a:rPr lang="en-US" altLang="zh-CN" sz="1400" b="0" kern="1200" dirty="0">
                          <a:solidFill>
                            <a:schemeClr val="tx1"/>
                          </a:solidFill>
                          <a:latin typeface="微软雅黑" panose="020B0503020204020204" pitchFamily="34" charset="-122"/>
                          <a:ea typeface="微软雅黑" panose="020B0503020204020204" pitchFamily="34" charset="-122"/>
                          <a:cs typeface="+mn-cs"/>
                        </a:rPr>
                        <a:t>》</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618479">
                <a:tc>
                  <a:txBody>
                    <a:bodyPr/>
                    <a:lstStyle/>
                    <a:p>
                      <a:pPr algn="ctr">
                        <a:lnSpc>
                          <a:spcPct val="110000"/>
                        </a:lnSpc>
                      </a:pPr>
                      <a:r>
                        <a:rPr lang="en-US" sz="1400" b="0" kern="1200" dirty="0">
                          <a:solidFill>
                            <a:schemeClr val="tx1"/>
                          </a:solidFill>
                          <a:latin typeface="微软雅黑" panose="020B0503020204020204" pitchFamily="34" charset="-122"/>
                          <a:ea typeface="微软雅黑" panose="020B0503020204020204" pitchFamily="34" charset="-122"/>
                          <a:cs typeface="+mn-cs"/>
                        </a:rPr>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400" b="1" kern="1200" dirty="0">
                          <a:solidFill>
                            <a:schemeClr val="tx1"/>
                          </a:solidFill>
                          <a:latin typeface="微软雅黑" panose="020B0503020204020204" pitchFamily="34" charset="-122"/>
                          <a:ea typeface="微软雅黑" panose="020B0503020204020204" pitchFamily="34" charset="-122"/>
                          <a:cs typeface="+mn-cs"/>
                        </a:rPr>
                        <a:t>挡火板未安装即开灶</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50000"/>
                        </a:lnSpc>
                        <a:buFontTx/>
                        <a:buNone/>
                      </a:pPr>
                      <a:r>
                        <a:rPr lang="zh-CN" altLang="en-US" sz="1400" b="0" kern="1200" dirty="0">
                          <a:solidFill>
                            <a:schemeClr val="tx1"/>
                          </a:solidFill>
                          <a:latin typeface="微软雅黑" panose="020B0503020204020204" pitchFamily="34" charset="-122"/>
                          <a:ea typeface="微软雅黑" panose="020B0503020204020204" pitchFamily="34" charset="-122"/>
                          <a:cs typeface="+mn-cs"/>
                          <a:sym typeface="+mn-ea"/>
                        </a:rPr>
                        <a:t>事发商户在挡火板未安装的情况下即开灶</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30000"/>
                        </a:lnSpc>
                      </a:pPr>
                      <a:r>
                        <a:rPr lang="zh-CN" altLang="en-US" sz="1400" b="0" kern="1200" dirty="0">
                          <a:solidFill>
                            <a:schemeClr val="tx1"/>
                          </a:solidFill>
                          <a:latin typeface="微软雅黑" panose="020B0503020204020204" pitchFamily="34" charset="-122"/>
                          <a:ea typeface="微软雅黑" panose="020B0503020204020204" pitchFamily="34" charset="-122"/>
                          <a:cs typeface="+mn-cs"/>
                        </a:rPr>
                        <a:t>不安装挡火板即开灶极易导致</a:t>
                      </a:r>
                      <a:r>
                        <a:rPr lang="zh-CN" altLang="en-US" sz="1400" b="0" kern="1200" dirty="0">
                          <a:solidFill>
                            <a:srgbClr val="FF0000"/>
                          </a:solidFill>
                          <a:latin typeface="微软雅黑" panose="020B0503020204020204" pitchFamily="34" charset="-122"/>
                          <a:ea typeface="微软雅黑" panose="020B0503020204020204" pitchFamily="34" charset="-122"/>
                          <a:cs typeface="+mn-cs"/>
                        </a:rPr>
                        <a:t>油锅火或火星窜入排油烟管道</a:t>
                      </a:r>
                      <a:r>
                        <a:rPr lang="zh-CN" altLang="en-US" sz="1400" b="0" kern="1200" dirty="0">
                          <a:solidFill>
                            <a:schemeClr val="tx1"/>
                          </a:solidFill>
                          <a:latin typeface="微软雅黑" panose="020B0503020204020204" pitchFamily="34" charset="-122"/>
                          <a:ea typeface="微软雅黑" panose="020B0503020204020204" pitchFamily="34" charset="-122"/>
                          <a:cs typeface="+mn-cs"/>
                        </a:rPr>
                        <a:t>引燃油烟管道内积油，进而引燃油烟净化器内积油，造成较大的</a:t>
                      </a:r>
                      <a:r>
                        <a:rPr lang="zh-CN" altLang="en-US" sz="1400" b="0" kern="1200" dirty="0">
                          <a:solidFill>
                            <a:srgbClr val="FF0000"/>
                          </a:solidFill>
                          <a:latin typeface="微软雅黑" panose="020B0503020204020204" pitchFamily="34" charset="-122"/>
                          <a:ea typeface="微软雅黑" panose="020B0503020204020204" pitchFamily="34" charset="-122"/>
                          <a:cs typeface="+mn-cs"/>
                        </a:rPr>
                        <a:t>火情事件</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 typeface="+mj-ea"/>
                        <a:buNone/>
                        <a:defRPr/>
                      </a:pPr>
                      <a:r>
                        <a:rPr lang="zh-CN" altLang="en-US" sz="1400" b="0" kern="1200" dirty="0">
                          <a:solidFill>
                            <a:schemeClr val="tx1"/>
                          </a:solidFill>
                          <a:latin typeface="微软雅黑" panose="020B0503020204020204" pitchFamily="34" charset="-122"/>
                          <a:ea typeface="微软雅黑" panose="020B0503020204020204" pitchFamily="34" charset="-122"/>
                          <a:cs typeface="+mn-cs"/>
                        </a:rPr>
                        <a:t>后厨</a:t>
                      </a:r>
                      <a:r>
                        <a:rPr lang="zh-CN" altLang="en-US" sz="1400" b="0" kern="1200" dirty="0">
                          <a:solidFill>
                            <a:srgbClr val="FF0000"/>
                          </a:solidFill>
                          <a:latin typeface="微软雅黑" panose="020B0503020204020204" pitchFamily="34" charset="-122"/>
                          <a:ea typeface="微软雅黑" panose="020B0503020204020204" pitchFamily="34" charset="-122"/>
                          <a:cs typeface="+mn-cs"/>
                        </a:rPr>
                        <a:t>每日动火前，应完成挡火板的安装</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lang="zh-CN" altLang="en-US" sz="1400" b="0" kern="1200" dirty="0">
                          <a:solidFill>
                            <a:schemeClr val="tx1"/>
                          </a:solidFill>
                          <a:latin typeface="微软雅黑" panose="020B0503020204020204" pitchFamily="34" charset="-122"/>
                          <a:ea typeface="微软雅黑" panose="020B0503020204020204" pitchFamily="34" charset="-122"/>
                          <a:cs typeface="+mn-cs"/>
                        </a:rPr>
                        <a:t>营运部</a:t>
                      </a:r>
                      <a:endParaRPr lang="en-US" altLang="zh-CN" sz="14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0" kern="1200" dirty="0">
                          <a:solidFill>
                            <a:schemeClr val="tx1"/>
                          </a:solidFill>
                          <a:latin typeface="微软雅黑" panose="020B0503020204020204" pitchFamily="34" charset="-122"/>
                          <a:ea typeface="微软雅黑" panose="020B0503020204020204" pitchFamily="34" charset="-122"/>
                          <a:cs typeface="+mn-cs"/>
                        </a:rPr>
                        <a:t>《</a:t>
                      </a:r>
                      <a:r>
                        <a:rPr lang="zh-CN" altLang="zh-CN" sz="1400" b="0" kern="1200" dirty="0">
                          <a:solidFill>
                            <a:schemeClr val="tx1"/>
                          </a:solidFill>
                          <a:latin typeface="微软雅黑" panose="020B0503020204020204" pitchFamily="34" charset="-122"/>
                          <a:ea typeface="微软雅黑" panose="020B0503020204020204" pitchFamily="34" charset="-122"/>
                          <a:cs typeface="+mn-cs"/>
                        </a:rPr>
                        <a:t>万达广场三关一锁管控规范</a:t>
                      </a:r>
                      <a:r>
                        <a:rPr lang="en-US" altLang="zh-CN" sz="1400" b="0" kern="1200" dirty="0">
                          <a:solidFill>
                            <a:schemeClr val="tx1"/>
                          </a:solidFill>
                          <a:latin typeface="微软雅黑" panose="020B0503020204020204" pitchFamily="34" charset="-122"/>
                          <a:ea typeface="微软雅黑" panose="020B0503020204020204" pitchFamily="34" charset="-122"/>
                          <a:cs typeface="+mn-cs"/>
                        </a:rPr>
                        <a:t>》</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21" name="矩形 20"/>
          <p:cNvSpPr/>
          <p:nvPr/>
        </p:nvSpPr>
        <p:spPr bwMode="auto">
          <a:xfrm>
            <a:off x="3695700" y="856615"/>
            <a:ext cx="309308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湛江霞山某广场火情</a:t>
            </a:r>
          </a:p>
        </p:txBody>
      </p:sp>
      <p:sp>
        <p:nvSpPr>
          <p:cNvPr id="22" name="矩形 21"/>
          <p:cNvSpPr/>
          <p:nvPr/>
        </p:nvSpPr>
        <p:spPr bwMode="auto">
          <a:xfrm>
            <a:off x="318135" y="856615"/>
            <a:ext cx="334454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广州海珠某广场火情</a:t>
            </a:r>
          </a:p>
        </p:txBody>
      </p:sp>
      <p:sp>
        <p:nvSpPr>
          <p:cNvPr id="23" name="矩形 22"/>
          <p:cNvSpPr/>
          <p:nvPr/>
        </p:nvSpPr>
        <p:spPr bwMode="auto">
          <a:xfrm>
            <a:off x="6823710" y="856615"/>
            <a:ext cx="3093085" cy="470535"/>
          </a:xfrm>
          <a:prstGeom prst="rect">
            <a:avLst/>
          </a:prstGeom>
          <a:solidFill>
            <a:srgbClr val="0070C0"/>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sym typeface="+mn-ea"/>
              </a:rPr>
              <a:t>大连甘井子某广场火情</a:t>
            </a:r>
          </a:p>
        </p:txBody>
      </p:sp>
      <p:sp>
        <p:nvSpPr>
          <p:cNvPr id="13"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17</a:t>
            </a:fld>
            <a:endParaRPr lang="zh-CN" altLang="en-US" b="1" dirty="0">
              <a:solidFill>
                <a:schemeClr val="bg1"/>
              </a:solidFill>
            </a:endParaRPr>
          </a:p>
        </p:txBody>
      </p:sp>
      <p:sp>
        <p:nvSpPr>
          <p:cNvPr id="14"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15"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19</a:t>
            </a:r>
            <a:endParaRPr lang="zh-CN" altLang="en-US" b="1" dirty="0">
              <a:solidFill>
                <a:srgbClr val="0081C8"/>
              </a:solidFill>
            </a:endParaRPr>
          </a:p>
        </p:txBody>
      </p:sp>
      <p:cxnSp>
        <p:nvCxnSpPr>
          <p:cNvPr id="19"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0"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354299" y="185050"/>
            <a:ext cx="9442843"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002060"/>
                </a:solidFill>
                <a:latin typeface="微软雅黑" panose="020B0503020204020204" pitchFamily="34" charset="-122"/>
                <a:ea typeface="微软雅黑" panose="020B0503020204020204" pitchFamily="34" charset="-122"/>
              </a:rPr>
              <a:t>一、安全事件案例警示</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矩形 12"/>
          <p:cNvSpPr/>
          <p:nvPr/>
        </p:nvSpPr>
        <p:spPr>
          <a:xfrm>
            <a:off x="353002" y="172350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事件概况</a:t>
            </a:r>
          </a:p>
        </p:txBody>
      </p:sp>
      <p:sp>
        <p:nvSpPr>
          <p:cNvPr id="15" name="矩形 14"/>
          <p:cNvSpPr/>
          <p:nvPr/>
        </p:nvSpPr>
        <p:spPr>
          <a:xfrm>
            <a:off x="353002" y="320302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履职调查</a:t>
            </a:r>
          </a:p>
        </p:txBody>
      </p:sp>
      <p:sp>
        <p:nvSpPr>
          <p:cNvPr id="19" name="矩形 18"/>
          <p:cNvSpPr/>
          <p:nvPr/>
        </p:nvSpPr>
        <p:spPr>
          <a:xfrm>
            <a:off x="362291" y="468254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事件处罚</a:t>
            </a:r>
          </a:p>
        </p:txBody>
      </p:sp>
      <p:graphicFrame>
        <p:nvGraphicFramePr>
          <p:cNvPr id="16" name="表格 15"/>
          <p:cNvGraphicFramePr>
            <a:graphicFrameLocks noGrp="1"/>
          </p:cNvGraphicFramePr>
          <p:nvPr/>
        </p:nvGraphicFramePr>
        <p:xfrm>
          <a:off x="922463" y="1412776"/>
          <a:ext cx="10879013" cy="2482949"/>
        </p:xfrm>
        <a:graphic>
          <a:graphicData uri="http://schemas.openxmlformats.org/drawingml/2006/table">
            <a:tbl>
              <a:tblPr firstRow="1" bandRow="1">
                <a:tableStyleId>{5940675A-B579-460E-94D1-54222C63F5DA}</a:tableStyleId>
              </a:tblPr>
              <a:tblGrid>
                <a:gridCol w="782512">
                  <a:extLst>
                    <a:ext uri="{9D8B030D-6E8A-4147-A177-3AD203B41FA5}">
                      <a16:colId xmlns:a16="http://schemas.microsoft.com/office/drawing/2014/main" val="20000"/>
                    </a:ext>
                  </a:extLst>
                </a:gridCol>
                <a:gridCol w="1476375">
                  <a:extLst>
                    <a:ext uri="{9D8B030D-6E8A-4147-A177-3AD203B41FA5}">
                      <a16:colId xmlns:a16="http://schemas.microsoft.com/office/drawing/2014/main" val="20001"/>
                    </a:ext>
                  </a:extLst>
                </a:gridCol>
                <a:gridCol w="866775">
                  <a:extLst>
                    <a:ext uri="{9D8B030D-6E8A-4147-A177-3AD203B41FA5}">
                      <a16:colId xmlns:a16="http://schemas.microsoft.com/office/drawing/2014/main" val="20002"/>
                    </a:ext>
                  </a:extLst>
                </a:gridCol>
                <a:gridCol w="5219700">
                  <a:extLst>
                    <a:ext uri="{9D8B030D-6E8A-4147-A177-3AD203B41FA5}">
                      <a16:colId xmlns:a16="http://schemas.microsoft.com/office/drawing/2014/main" val="20003"/>
                    </a:ext>
                  </a:extLst>
                </a:gridCol>
                <a:gridCol w="2533651">
                  <a:extLst>
                    <a:ext uri="{9D8B030D-6E8A-4147-A177-3AD203B41FA5}">
                      <a16:colId xmlns:a16="http://schemas.microsoft.com/office/drawing/2014/main" val="20004"/>
                    </a:ext>
                  </a:extLst>
                </a:gridCol>
              </a:tblGrid>
              <a:tr h="882319">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处罚类别</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人数</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人员</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未履职行为</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600630">
                <a:tc>
                  <a:txBody>
                    <a:bodyPr/>
                    <a:lstStyle/>
                    <a:p>
                      <a:pPr algn="ctr">
                        <a:lnSpc>
                          <a:spcPct val="110000"/>
                        </a:lnSpc>
                      </a:pPr>
                      <a:r>
                        <a:rPr lang="en-US" sz="1400" kern="1200" dirty="0">
                          <a:solidFill>
                            <a:schemeClr val="tx1"/>
                          </a:solidFill>
                          <a:effectLst/>
                          <a:latin typeface="微软雅黑" panose="020B0503020204020204" pitchFamily="34" charset="-122"/>
                          <a:ea typeface="微软雅黑" panose="020B0503020204020204" pitchFamily="34" charset="-122"/>
                          <a:cs typeface="+mn-cs"/>
                        </a:rPr>
                        <a:t>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400" kern="1200" dirty="0">
                          <a:solidFill>
                            <a:schemeClr val="tx1"/>
                          </a:solidFill>
                          <a:effectLst/>
                          <a:latin typeface="微软雅黑" panose="020B0503020204020204" pitchFamily="34" charset="-122"/>
                          <a:ea typeface="微软雅黑" panose="020B0503020204020204" pitchFamily="34" charset="-122"/>
                          <a:cs typeface="+mn-cs"/>
                          <a:sym typeface="+mn-ea"/>
                        </a:rPr>
                        <a:t>扣罚工资</a:t>
                      </a:r>
                      <a:endParaRPr lang="en-US" altLang="zh-CN" sz="1400" kern="1200" dirty="0">
                        <a:solidFill>
                          <a:schemeClr val="tx1"/>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30000"/>
                        </a:lnSpc>
                        <a:spcBef>
                          <a:spcPts val="0"/>
                        </a:spcBef>
                        <a:spcAft>
                          <a:spcPts val="0"/>
                        </a:spcAft>
                        <a:buClrTx/>
                        <a:buSzTx/>
                        <a:buFontTx/>
                        <a:buNone/>
                        <a:defRPr/>
                      </a:pPr>
                      <a:r>
                        <a:rPr lang="en-US" altLang="zh-CN" sz="1400" b="1" kern="1200" dirty="0">
                          <a:solidFill>
                            <a:srgbClr val="FF0000"/>
                          </a:solidFill>
                          <a:effectLst/>
                          <a:latin typeface="微软雅黑" panose="020B0503020204020204" pitchFamily="34" charset="-122"/>
                          <a:ea typeface="微软雅黑" panose="020B0503020204020204" pitchFamily="34" charset="-122"/>
                          <a:cs typeface="+mn-cs"/>
                        </a:rPr>
                        <a:t>11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defRPr/>
                      </a:pPr>
                      <a:r>
                        <a:rPr lang="zh-CN" altLang="en-US" sz="1400" kern="1200" dirty="0">
                          <a:solidFill>
                            <a:schemeClr val="tx1"/>
                          </a:solidFill>
                          <a:effectLst/>
                          <a:latin typeface="微软雅黑" panose="020B0503020204020204" pitchFamily="34" charset="-122"/>
                          <a:ea typeface="微软雅黑" panose="020B0503020204020204" pitchFamily="34" charset="-122"/>
                          <a:cs typeface="+mn-cs"/>
                        </a:rPr>
                        <a:t>事发</a:t>
                      </a:r>
                      <a:r>
                        <a:rPr lang="zh-CN" altLang="en-US" sz="1400" kern="1200" dirty="0">
                          <a:solidFill>
                            <a:srgbClr val="FF0000"/>
                          </a:solidFill>
                          <a:effectLst/>
                          <a:latin typeface="微软雅黑" panose="020B0503020204020204" pitchFamily="34" charset="-122"/>
                          <a:ea typeface="微软雅黑" panose="020B0503020204020204" pitchFamily="34" charset="-122"/>
                          <a:cs typeface="+mn-cs"/>
                        </a:rPr>
                        <a:t>广场</a:t>
                      </a:r>
                      <a:r>
                        <a:rPr lang="zh-CN" altLang="en-US" sz="1400" kern="1200" dirty="0">
                          <a:solidFill>
                            <a:schemeClr val="tx1"/>
                          </a:solidFill>
                          <a:effectLst/>
                          <a:latin typeface="微软雅黑" panose="020B0503020204020204" pitchFamily="34" charset="-122"/>
                          <a:ea typeface="微软雅黑" panose="020B0503020204020204" pitchFamily="34" charset="-122"/>
                          <a:cs typeface="+mn-cs"/>
                        </a:rPr>
                        <a:t>、广场所在</a:t>
                      </a:r>
                      <a:r>
                        <a:rPr lang="zh-CN" altLang="en-US" sz="1400" kern="1200" dirty="0">
                          <a:solidFill>
                            <a:srgbClr val="FF0000"/>
                          </a:solidFill>
                          <a:effectLst/>
                          <a:latin typeface="微软雅黑" panose="020B0503020204020204" pitchFamily="34" charset="-122"/>
                          <a:ea typeface="微软雅黑" panose="020B0503020204020204" pitchFamily="34" charset="-122"/>
                          <a:cs typeface="+mn-cs"/>
                        </a:rPr>
                        <a:t>城市公司</a:t>
                      </a:r>
                      <a:r>
                        <a:rPr lang="zh-CN" altLang="en-US" sz="1400" kern="1200" dirty="0">
                          <a:solidFill>
                            <a:schemeClr val="tx1"/>
                          </a:solidFill>
                          <a:effectLst/>
                          <a:latin typeface="微软雅黑" panose="020B0503020204020204" pitchFamily="34" charset="-122"/>
                          <a:ea typeface="微软雅黑" panose="020B0503020204020204" pitchFamily="34" charset="-122"/>
                          <a:cs typeface="+mn-cs"/>
                        </a:rPr>
                        <a:t>及</a:t>
                      </a:r>
                      <a:r>
                        <a:rPr lang="zh-CN" altLang="en-US" sz="1400" kern="1200" dirty="0">
                          <a:solidFill>
                            <a:srgbClr val="FF0000"/>
                          </a:solidFill>
                          <a:effectLst/>
                          <a:latin typeface="微软雅黑" panose="020B0503020204020204" pitchFamily="34" charset="-122"/>
                          <a:ea typeface="微软雅黑" panose="020B0503020204020204" pitchFamily="34" charset="-122"/>
                          <a:cs typeface="+mn-cs"/>
                        </a:rPr>
                        <a:t>大区本部</a:t>
                      </a:r>
                      <a:r>
                        <a:rPr lang="zh-CN" altLang="en-US" sz="1400" kern="1200" dirty="0">
                          <a:solidFill>
                            <a:schemeClr val="tx1"/>
                          </a:solidFill>
                          <a:effectLst/>
                          <a:latin typeface="微软雅黑" panose="020B0503020204020204" pitchFamily="34" charset="-122"/>
                          <a:ea typeface="微软雅黑" panose="020B0503020204020204" pitchFamily="34" charset="-122"/>
                          <a:cs typeface="+mn-cs"/>
                        </a:rPr>
                        <a:t>（相关部门）的</a:t>
                      </a:r>
                      <a:r>
                        <a:rPr lang="zh-CN" altLang="en-US" sz="1400" kern="1200">
                          <a:solidFill>
                            <a:schemeClr val="tx1"/>
                          </a:solidFill>
                          <a:effectLst/>
                          <a:latin typeface="微软雅黑" panose="020B0503020204020204" pitchFamily="34" charset="-122"/>
                          <a:ea typeface="微软雅黑" panose="020B0503020204020204" pitchFamily="34" charset="-122"/>
                          <a:cs typeface="+mn-cs"/>
                        </a:rPr>
                        <a:t>总经理、</a:t>
                      </a:r>
                      <a:r>
                        <a:rPr lang="zh-CN" altLang="zh-CN" sz="1400" kern="1200">
                          <a:solidFill>
                            <a:schemeClr val="tx1"/>
                          </a:solidFill>
                          <a:effectLst/>
                          <a:latin typeface="微软雅黑" panose="020B0503020204020204" pitchFamily="34" charset="-122"/>
                          <a:ea typeface="微软雅黑" panose="020B0503020204020204" pitchFamily="34" charset="-122"/>
                          <a:cs typeface="+mn-cs"/>
                        </a:rPr>
                        <a:t>招商</a:t>
                      </a:r>
                      <a:r>
                        <a:rPr lang="zh-CN" altLang="zh-CN" sz="1400" kern="1200" dirty="0">
                          <a:solidFill>
                            <a:schemeClr val="tx1"/>
                          </a:solidFill>
                          <a:effectLst/>
                          <a:latin typeface="微软雅黑" panose="020B0503020204020204" pitchFamily="34" charset="-122"/>
                          <a:ea typeface="微软雅黑" panose="020B0503020204020204" pitchFamily="34" charset="-122"/>
                          <a:cs typeface="+mn-cs"/>
                        </a:rPr>
                        <a:t>营运、安全监督相关岗位责任人等</a:t>
                      </a:r>
                      <a:r>
                        <a:rPr lang="zh-CN" altLang="en-US" sz="1400" kern="1200" dirty="0">
                          <a:solidFill>
                            <a:schemeClr val="tx1"/>
                          </a:solidFill>
                          <a:effectLst/>
                          <a:latin typeface="微软雅黑" panose="020B0503020204020204" pitchFamily="34" charset="-122"/>
                          <a:ea typeface="微软雅黑" panose="020B0503020204020204" pitchFamily="34" charset="-122"/>
                          <a:cs typeface="+mn-cs"/>
                        </a:rPr>
                        <a:t>，共计</a:t>
                      </a:r>
                      <a:r>
                        <a:rPr lang="en-US" altLang="zh-CN" sz="1400" kern="1200" dirty="0">
                          <a:solidFill>
                            <a:srgbClr val="FF0000"/>
                          </a:solidFill>
                          <a:effectLst/>
                          <a:latin typeface="微软雅黑" panose="020B0503020204020204" pitchFamily="34" charset="-122"/>
                          <a:ea typeface="微软雅黑" panose="020B0503020204020204" pitchFamily="34" charset="-122"/>
                          <a:cs typeface="+mn-cs"/>
                        </a:rPr>
                        <a:t>11</a:t>
                      </a:r>
                      <a:r>
                        <a:rPr lang="zh-CN" altLang="zh-CN" sz="1400" kern="1200" dirty="0">
                          <a:solidFill>
                            <a:srgbClr val="FF0000"/>
                          </a:solidFill>
                          <a:effectLst/>
                          <a:latin typeface="微软雅黑" panose="020B0503020204020204" pitchFamily="34" charset="-122"/>
                          <a:ea typeface="微软雅黑" panose="020B0503020204020204" pitchFamily="34" charset="-122"/>
                          <a:cs typeface="+mn-cs"/>
                        </a:rPr>
                        <a:t>人</a:t>
                      </a:r>
                      <a:r>
                        <a:rPr lang="zh-CN" altLang="zh-CN" sz="1400" kern="1200" dirty="0">
                          <a:solidFill>
                            <a:schemeClr val="tx1"/>
                          </a:solidFill>
                          <a:effectLst/>
                          <a:latin typeface="微软雅黑" panose="020B0503020204020204" pitchFamily="34" charset="-122"/>
                          <a:ea typeface="微软雅黑" panose="020B0503020204020204" pitchFamily="34" charset="-122"/>
                          <a:cs typeface="+mn-cs"/>
                        </a:rPr>
                        <a:t>负管理责任，扣罚当月基础工资</a:t>
                      </a:r>
                      <a:endParaRPr lang="zh-CN" altLang="en-US" sz="1400" kern="1200" dirty="0">
                        <a:solidFill>
                          <a:schemeClr val="tx1"/>
                        </a:solidFill>
                        <a:effectLst/>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defRPr/>
                      </a:pPr>
                      <a:r>
                        <a:rPr lang="zh-CN" altLang="en-US" sz="1400" kern="1200" dirty="0">
                          <a:solidFill>
                            <a:schemeClr val="tx1"/>
                          </a:solidFill>
                          <a:effectLst/>
                          <a:latin typeface="微软雅黑" panose="020B0503020204020204" pitchFamily="34" charset="-122"/>
                          <a:ea typeface="微软雅黑" panose="020B0503020204020204" pitchFamily="34" charset="-122"/>
                          <a:cs typeface="+mn-cs"/>
                        </a:rPr>
                        <a:t>发生一般六级火情事件存在未履职行为</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14" name="矩形 13"/>
          <p:cNvSpPr/>
          <p:nvPr/>
        </p:nvSpPr>
        <p:spPr bwMode="auto">
          <a:xfrm>
            <a:off x="3695700" y="856615"/>
            <a:ext cx="309308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湛江霞山某广场火情</a:t>
            </a:r>
          </a:p>
        </p:txBody>
      </p:sp>
      <p:sp>
        <p:nvSpPr>
          <p:cNvPr id="17" name="矩形 16"/>
          <p:cNvSpPr/>
          <p:nvPr/>
        </p:nvSpPr>
        <p:spPr bwMode="auto">
          <a:xfrm>
            <a:off x="318135" y="856615"/>
            <a:ext cx="334454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广州海珠某广场火情</a:t>
            </a:r>
          </a:p>
        </p:txBody>
      </p:sp>
      <p:sp>
        <p:nvSpPr>
          <p:cNvPr id="18" name="矩形 17"/>
          <p:cNvSpPr/>
          <p:nvPr/>
        </p:nvSpPr>
        <p:spPr bwMode="auto">
          <a:xfrm>
            <a:off x="6823710" y="856615"/>
            <a:ext cx="3093085" cy="470535"/>
          </a:xfrm>
          <a:prstGeom prst="rect">
            <a:avLst/>
          </a:prstGeom>
          <a:solidFill>
            <a:srgbClr val="0070C0"/>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sym typeface="+mn-ea"/>
              </a:rPr>
              <a:t>大连甘井子某广场火情</a:t>
            </a:r>
          </a:p>
        </p:txBody>
      </p:sp>
      <p:pic>
        <p:nvPicPr>
          <p:cNvPr id="23" name="图片 22"/>
          <p:cNvPicPr>
            <a:picLocks noChangeAspect="1"/>
          </p:cNvPicPr>
          <p:nvPr/>
        </p:nvPicPr>
        <p:blipFill>
          <a:blip r:embed="rId3"/>
          <a:stretch>
            <a:fillRect/>
          </a:stretch>
        </p:blipFill>
        <p:spPr>
          <a:xfrm>
            <a:off x="8655309" y="4099755"/>
            <a:ext cx="1890120" cy="2614500"/>
          </a:xfrm>
          <a:prstGeom prst="rect">
            <a:avLst/>
          </a:prstGeom>
          <a:ln>
            <a:solidFill>
              <a:schemeClr val="accent1"/>
            </a:solidFill>
          </a:ln>
        </p:spPr>
      </p:pic>
      <p:pic>
        <p:nvPicPr>
          <p:cNvPr id="24" name="Picture 2"/>
          <p:cNvPicPr>
            <a:picLocks noChangeAspect="1" noChangeArrowheads="1"/>
          </p:cNvPicPr>
          <p:nvPr/>
        </p:nvPicPr>
        <p:blipFill>
          <a:blip r:embed="rId4"/>
          <a:srcRect/>
          <a:stretch>
            <a:fillRect/>
          </a:stretch>
        </p:blipFill>
        <p:spPr bwMode="auto">
          <a:xfrm>
            <a:off x="1813325" y="4099755"/>
            <a:ext cx="2006576" cy="2614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图片 2"/>
          <p:cNvPicPr>
            <a:picLocks noChangeAspect="1"/>
          </p:cNvPicPr>
          <p:nvPr/>
        </p:nvPicPr>
        <p:blipFill rotWithShape="1">
          <a:blip r:embed="rId5"/>
          <a:srcRect/>
          <a:stretch>
            <a:fillRect/>
          </a:stretch>
        </p:blipFill>
        <p:spPr>
          <a:xfrm>
            <a:off x="5242242" y="4099755"/>
            <a:ext cx="1990726" cy="2614500"/>
          </a:xfrm>
          <a:prstGeom prst="rect">
            <a:avLst/>
          </a:prstGeom>
          <a:ln>
            <a:solidFill>
              <a:schemeClr val="accent1"/>
            </a:solidFill>
          </a:ln>
        </p:spPr>
      </p:pic>
      <p:sp>
        <p:nvSpPr>
          <p:cNvPr id="20"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18</a:t>
            </a:fld>
            <a:endParaRPr lang="zh-CN" altLang="en-US" b="1" dirty="0">
              <a:solidFill>
                <a:schemeClr val="bg1"/>
              </a:solidFill>
            </a:endParaRPr>
          </a:p>
        </p:txBody>
      </p:sp>
      <p:sp>
        <p:nvSpPr>
          <p:cNvPr id="21"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22"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20</a:t>
            </a:r>
            <a:endParaRPr lang="zh-CN" altLang="en-US" b="1" dirty="0">
              <a:solidFill>
                <a:srgbClr val="0081C8"/>
              </a:solidFill>
            </a:endParaRPr>
          </a:p>
        </p:txBody>
      </p:sp>
      <p:cxnSp>
        <p:nvCxnSpPr>
          <p:cNvPr id="25"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6"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本框 10"/>
          <p:cNvSpPr txBox="1"/>
          <p:nvPr/>
        </p:nvSpPr>
        <p:spPr>
          <a:xfrm>
            <a:off x="3518204" y="4496052"/>
            <a:ext cx="7587946" cy="1753194"/>
          </a:xfrm>
          <a:prstGeom prst="rect">
            <a:avLst/>
          </a:prstGeom>
          <a:noFill/>
          <a:ln w="9525">
            <a:noFill/>
          </a:ln>
        </p:spPr>
        <p:txBody>
          <a:bodyPr wrap="square" anchor="t" anchorCtr="0">
            <a:spAutoFit/>
          </a:bodyPr>
          <a:lstStyle/>
          <a:p>
            <a:pPr algn="ctr" eaLnBrk="0" hangingPunct="0"/>
            <a:r>
              <a:rPr lang="en-US" altLang="zh-CN" sz="5400" b="1" dirty="0">
                <a:solidFill>
                  <a:srgbClr val="0070C0"/>
                </a:solidFill>
                <a:latin typeface="微软雅黑" panose="020B0503020204020204" pitchFamily="34" charset="-122"/>
                <a:ea typeface="微软雅黑" panose="020B0503020204020204" pitchFamily="34" charset="-122"/>
              </a:rPr>
              <a:t>02</a:t>
            </a:r>
            <a:r>
              <a:rPr lang="zh-CN" altLang="en-US" sz="5400" b="1" dirty="0">
                <a:solidFill>
                  <a:srgbClr val="0070C0"/>
                </a:solidFill>
                <a:latin typeface="微软雅黑" panose="020B0503020204020204" pitchFamily="34" charset="-122"/>
                <a:ea typeface="微软雅黑" panose="020B0503020204020204" pitchFamily="34" charset="-122"/>
              </a:rPr>
              <a:t>餐饮后厨管理要求</a:t>
            </a:r>
          </a:p>
          <a:p>
            <a:pPr algn="ctr" eaLnBrk="0" hangingPunct="0"/>
            <a:endParaRPr lang="zh-CN" altLang="en-US" sz="5400"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modern kitchen and busy chefs"/>
          <p:cNvPicPr>
            <a:picLocks noChangeAspect="1"/>
          </p:cNvPicPr>
          <p:nvPr/>
        </p:nvPicPr>
        <p:blipFill>
          <a:blip r:embed="rId19"/>
          <a:srcRect l="40521"/>
          <a:stretch>
            <a:fillRect/>
          </a:stretch>
        </p:blipFill>
        <p:spPr>
          <a:xfrm>
            <a:off x="0" y="0"/>
            <a:ext cx="6120130" cy="6858000"/>
          </a:xfrm>
          <a:prstGeom prst="rect">
            <a:avLst/>
          </a:prstGeom>
        </p:spPr>
      </p:pic>
      <p:sp>
        <p:nvSpPr>
          <p:cNvPr id="3" name="矩形 2"/>
          <p:cNvSpPr/>
          <p:nvPr>
            <p:custDataLst>
              <p:tags r:id="rId1"/>
            </p:custDataLst>
          </p:nvPr>
        </p:nvSpPr>
        <p:spPr>
          <a:xfrm>
            <a:off x="2695575" y="812800"/>
            <a:ext cx="9144000" cy="491490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base">
              <a:buClrTx/>
              <a:buSzTx/>
              <a:buFontTx/>
            </a:pPr>
            <a:endParaRPr lang="zh-CN" altLang="en-US" sz="1800" strike="noStrike" noProof="1">
              <a:sym typeface="+mn-ea"/>
            </a:endParaRPr>
          </a:p>
        </p:txBody>
      </p:sp>
      <p:grpSp>
        <p:nvGrpSpPr>
          <p:cNvPr id="28675" name="组合 19"/>
          <p:cNvGrpSpPr/>
          <p:nvPr/>
        </p:nvGrpSpPr>
        <p:grpSpPr>
          <a:xfrm>
            <a:off x="3505200" y="2343150"/>
            <a:ext cx="2382838" cy="2082800"/>
            <a:chOff x="3157322" y="2222289"/>
            <a:chExt cx="2649648" cy="2315028"/>
          </a:xfrm>
        </p:grpSpPr>
        <p:sp>
          <p:nvSpPr>
            <p:cNvPr id="51" name="任意多边形: 形状 50"/>
            <p:cNvSpPr/>
            <p:nvPr>
              <p:custDataLst>
                <p:tags r:id="rId15"/>
              </p:custDataLst>
            </p:nvPr>
          </p:nvSpPr>
          <p:spPr>
            <a:xfrm>
              <a:off x="3157322" y="2222289"/>
              <a:ext cx="2649648" cy="559977"/>
            </a:xfrm>
            <a:custGeom>
              <a:avLst/>
              <a:gdLst>
                <a:gd name="connsiteX0" fmla="*/ 438150 w 3695700"/>
                <a:gd name="connsiteY0" fmla="*/ 714375 h 781050"/>
                <a:gd name="connsiteX1" fmla="*/ 0 w 3695700"/>
                <a:gd name="connsiteY1" fmla="*/ 0 h 781050"/>
                <a:gd name="connsiteX2" fmla="*/ 3695700 w 3695700"/>
                <a:gd name="connsiteY2" fmla="*/ 0 h 781050"/>
                <a:gd name="connsiteX3" fmla="*/ 3257550 w 3695700"/>
                <a:gd name="connsiteY3" fmla="*/ 781050 h 781050"/>
              </a:gdLst>
              <a:ahLst/>
              <a:cxnLst>
                <a:cxn ang="0">
                  <a:pos x="connsiteX0" y="connsiteY0"/>
                </a:cxn>
                <a:cxn ang="0">
                  <a:pos x="connsiteX1" y="connsiteY1"/>
                </a:cxn>
                <a:cxn ang="0">
                  <a:pos x="connsiteX2" y="connsiteY2"/>
                </a:cxn>
                <a:cxn ang="0">
                  <a:pos x="connsiteX3" y="connsiteY3"/>
                </a:cxn>
              </a:cxnLst>
              <a:rect l="l" t="t" r="r" b="b"/>
              <a:pathLst>
                <a:path w="3695700" h="781050">
                  <a:moveTo>
                    <a:pt x="438150" y="714375"/>
                  </a:moveTo>
                  <a:lnTo>
                    <a:pt x="0" y="0"/>
                  </a:lnTo>
                  <a:lnTo>
                    <a:pt x="3695700" y="0"/>
                  </a:lnTo>
                  <a:lnTo>
                    <a:pt x="3257550" y="781050"/>
                  </a:lnTo>
                </a:path>
              </a:pathLst>
            </a:custGeom>
            <a:noFill/>
            <a:ln w="38100">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20" strike="noStrike" noProof="1">
                <a:solidFill>
                  <a:schemeClr val="lt1"/>
                </a:solidFill>
                <a:ea typeface="微软雅黑" panose="020B0503020204020204" pitchFamily="34" charset="-122"/>
              </a:endParaRPr>
            </a:p>
          </p:txBody>
        </p:sp>
        <p:sp>
          <p:nvSpPr>
            <p:cNvPr id="52" name="任意多边形: 形状 51"/>
            <p:cNvSpPr/>
            <p:nvPr>
              <p:custDataLst>
                <p:tags r:id="rId16"/>
              </p:custDataLst>
            </p:nvPr>
          </p:nvSpPr>
          <p:spPr>
            <a:xfrm>
              <a:off x="4181670" y="3977340"/>
              <a:ext cx="614609" cy="559977"/>
            </a:xfrm>
            <a:custGeom>
              <a:avLst/>
              <a:gdLst>
                <a:gd name="connsiteX0" fmla="*/ 0 w 857250"/>
                <a:gd name="connsiteY0" fmla="*/ 28575 h 781050"/>
                <a:gd name="connsiteX1" fmla="*/ 438150 w 857250"/>
                <a:gd name="connsiteY1" fmla="*/ 781050 h 781050"/>
                <a:gd name="connsiteX2" fmla="*/ 857250 w 857250"/>
                <a:gd name="connsiteY2" fmla="*/ 0 h 781050"/>
              </a:gdLst>
              <a:ahLst/>
              <a:cxnLst>
                <a:cxn ang="0">
                  <a:pos x="connsiteX0" y="connsiteY0"/>
                </a:cxn>
                <a:cxn ang="0">
                  <a:pos x="connsiteX1" y="connsiteY1"/>
                </a:cxn>
                <a:cxn ang="0">
                  <a:pos x="connsiteX2" y="connsiteY2"/>
                </a:cxn>
              </a:cxnLst>
              <a:rect l="l" t="t" r="r" b="b"/>
              <a:pathLst>
                <a:path w="857250" h="781050">
                  <a:moveTo>
                    <a:pt x="0" y="28575"/>
                  </a:moveTo>
                  <a:lnTo>
                    <a:pt x="438150" y="781050"/>
                  </a:lnTo>
                  <a:lnTo>
                    <a:pt x="857250" y="0"/>
                  </a:lnTo>
                </a:path>
              </a:pathLst>
            </a:custGeom>
            <a:noFill/>
            <a:ln w="38100">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620" strike="noStrike" noProof="1">
                <a:solidFill>
                  <a:schemeClr val="lt1"/>
                </a:solidFill>
                <a:ea typeface="微软雅黑" panose="020B0503020204020204" pitchFamily="34" charset="-122"/>
              </a:endParaRPr>
            </a:p>
          </p:txBody>
        </p:sp>
        <p:grpSp>
          <p:nvGrpSpPr>
            <p:cNvPr id="28678" name="组合 17"/>
            <p:cNvGrpSpPr/>
            <p:nvPr/>
          </p:nvGrpSpPr>
          <p:grpSpPr>
            <a:xfrm>
              <a:off x="3703727" y="2564904"/>
              <a:ext cx="1544245" cy="1225450"/>
              <a:chOff x="3703727" y="2564904"/>
              <a:chExt cx="1544245" cy="1225450"/>
            </a:xfrm>
          </p:grpSpPr>
          <p:sp>
            <p:nvSpPr>
              <p:cNvPr id="7" name="文本框 6"/>
              <p:cNvSpPr txBox="1"/>
              <p:nvPr/>
            </p:nvSpPr>
            <p:spPr>
              <a:xfrm>
                <a:off x="3807112" y="2564904"/>
                <a:ext cx="1350067" cy="914013"/>
              </a:xfrm>
              <a:prstGeom prst="rect">
                <a:avLst/>
              </a:prstGeom>
              <a:noFill/>
            </p:spPr>
            <p:txBody>
              <a:bodyPr wrap="none" rtlCol="0">
                <a:spAutoFit/>
              </a:bodyPr>
              <a:lstStyle/>
              <a:p>
                <a:pPr marR="0" algn="ctr" defTabSz="914400" eaLnBrk="0" hangingPunct="0">
                  <a:lnSpc>
                    <a:spcPct val="120000"/>
                  </a:lnSpc>
                  <a:buClrTx/>
                  <a:buSzTx/>
                  <a:buFontTx/>
                  <a:buNone/>
                </a:pPr>
                <a:r>
                  <a:rPr kumimoji="0" lang="zh-CN" altLang="en-US" sz="3960" kern="1200" cap="none" spc="100" normalizeH="0" baseline="0" noProof="1">
                    <a:solidFill>
                      <a:schemeClr val="lt1"/>
                    </a:solidFill>
                    <a:latin typeface="微软雅黑" panose="020B0503020204020204" pitchFamily="34" charset="-122"/>
                    <a:ea typeface="微软雅黑" panose="020B0503020204020204" pitchFamily="34" charset="-122"/>
                    <a:cs typeface="+mn-cs"/>
                  </a:rPr>
                  <a:t>目录</a:t>
                </a:r>
              </a:p>
            </p:txBody>
          </p:sp>
          <p:sp>
            <p:nvSpPr>
              <p:cNvPr id="8" name="文本框 7"/>
              <p:cNvSpPr txBox="1"/>
              <p:nvPr>
                <p:custDataLst>
                  <p:tags r:id="rId17"/>
                </p:custDataLst>
              </p:nvPr>
            </p:nvSpPr>
            <p:spPr>
              <a:xfrm>
                <a:off x="3703727" y="3356992"/>
                <a:ext cx="1544245" cy="433362"/>
              </a:xfrm>
              <a:prstGeom prst="rect">
                <a:avLst/>
              </a:prstGeom>
              <a:noFill/>
            </p:spPr>
            <p:txBody>
              <a:bodyPr wrap="none" rtlCol="0">
                <a:spAutoFit/>
              </a:bodyPr>
              <a:lstStyle/>
              <a:p>
                <a:pPr marR="0" defTabSz="914400" eaLnBrk="0" hangingPunct="0">
                  <a:lnSpc>
                    <a:spcPct val="120000"/>
                  </a:lnSpc>
                  <a:buClrTx/>
                  <a:buSzTx/>
                  <a:buFontTx/>
                  <a:buNone/>
                </a:pPr>
                <a:r>
                  <a:rPr kumimoji="0" lang="en-US" altLang="zh-CN" sz="1620" kern="1200" cap="none" spc="100" normalizeH="0" baseline="0" noProof="1">
                    <a:solidFill>
                      <a:schemeClr val="lt1"/>
                    </a:solidFill>
                    <a:latin typeface="微软雅黑" panose="020B0503020204020204" pitchFamily="34" charset="-122"/>
                    <a:ea typeface="微软雅黑" panose="020B0503020204020204" pitchFamily="34" charset="-122"/>
                    <a:cs typeface="+mn-cs"/>
                  </a:rPr>
                  <a:t>CONTENTS</a:t>
                </a:r>
              </a:p>
            </p:txBody>
          </p:sp>
        </p:grpSp>
      </p:grpSp>
      <p:grpSp>
        <p:nvGrpSpPr>
          <p:cNvPr id="5" name="组合 4"/>
          <p:cNvGrpSpPr/>
          <p:nvPr>
            <p:custDataLst>
              <p:tags r:id="rId2"/>
            </p:custDataLst>
          </p:nvPr>
        </p:nvGrpSpPr>
        <p:grpSpPr>
          <a:xfrm>
            <a:off x="6853555" y="1343660"/>
            <a:ext cx="4389120" cy="3834164"/>
            <a:chOff x="10793" y="1540"/>
            <a:chExt cx="6912" cy="6038"/>
          </a:xfrm>
        </p:grpSpPr>
        <p:sp>
          <p:nvSpPr>
            <p:cNvPr id="80" name="矩形 79"/>
            <p:cNvSpPr/>
            <p:nvPr>
              <p:custDataLst>
                <p:tags r:id="rId3"/>
              </p:custDataLst>
            </p:nvPr>
          </p:nvSpPr>
          <p:spPr>
            <a:xfrm>
              <a:off x="12093" y="1794"/>
              <a:ext cx="5329" cy="1190"/>
            </a:xfrm>
            <a:prstGeom prst="rect">
              <a:avLst/>
            </a:prstGeom>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2160" b="1" i="0" u="none" strike="noStrike" kern="1200" cap="none" spc="0" normalizeH="0" baseline="0" noProof="1">
                  <a:solidFill>
                    <a:schemeClr val="lt1"/>
                  </a:solidFill>
                  <a:latin typeface="微软雅黑" panose="020B0503020204020204" pitchFamily="34" charset="-122"/>
                  <a:ea typeface="微软雅黑" panose="020B0503020204020204" pitchFamily="34" charset="-122"/>
                  <a:cs typeface="+mn-cs"/>
                  <a:sym typeface="+mn-ea"/>
                </a:rPr>
                <a:t>安全事件案例警示</a:t>
              </a:r>
            </a:p>
            <a:p>
              <a:pPr marL="0" marR="0" lvl="0" indent="0" algn="l" defTabSz="914400" rtl="0" eaLnBrk="0" fontAlgn="base" latinLnBrk="0" hangingPunct="0">
                <a:lnSpc>
                  <a:spcPct val="100000"/>
                </a:lnSpc>
                <a:spcBef>
                  <a:spcPct val="0"/>
                </a:spcBef>
                <a:spcAft>
                  <a:spcPct val="0"/>
                </a:spcAft>
                <a:buClrTx/>
                <a:buSzTx/>
                <a:buFontTx/>
                <a:buNone/>
              </a:pPr>
              <a:endParaRPr kumimoji="0" lang="zh-CN" altLang="en-US" sz="2160" b="1" i="0" u="none" strike="noStrike" kern="1200" cap="none" spc="0" normalizeH="0" baseline="0" noProof="1">
                <a:solidFill>
                  <a:schemeClr val="lt1"/>
                </a:solidFill>
                <a:latin typeface="微软雅黑" panose="020B0503020204020204" pitchFamily="34" charset="-122"/>
                <a:ea typeface="微软雅黑" panose="020B0503020204020204" pitchFamily="34" charset="-122"/>
                <a:cs typeface="+mn-cs"/>
                <a:sym typeface="+mn-ea"/>
              </a:endParaRPr>
            </a:p>
          </p:txBody>
        </p:sp>
        <p:sp>
          <p:nvSpPr>
            <p:cNvPr id="82" name="矩形 81"/>
            <p:cNvSpPr/>
            <p:nvPr>
              <p:custDataLst>
                <p:tags r:id="rId4"/>
              </p:custDataLst>
            </p:nvPr>
          </p:nvSpPr>
          <p:spPr>
            <a:xfrm>
              <a:off x="10834" y="1540"/>
              <a:ext cx="1160" cy="1160"/>
            </a:xfrm>
            <a:prstGeom prst="rect">
              <a:avLst/>
            </a:pr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18" tIns="41108" rIns="82218" bIns="41108" numCol="1" spcCol="0" rtlCol="0" fromWordArt="0" anchor="ctr" anchorCtr="0" forceAA="0" compatLnSpc="1">
              <a:noAutofit/>
            </a:bodyPr>
            <a:lstStyle/>
            <a:p>
              <a:pPr algn="ctr" fontAlgn="base"/>
              <a:endParaRPr lang="zh-CN" altLang="en-US" sz="1620" strike="noStrike" noProof="1">
                <a:solidFill>
                  <a:schemeClr val="lt1"/>
                </a:solidFill>
                <a:ea typeface="微软雅黑" panose="020B0503020204020204" pitchFamily="34" charset="-122"/>
              </a:endParaRPr>
            </a:p>
          </p:txBody>
        </p:sp>
        <p:sp>
          <p:nvSpPr>
            <p:cNvPr id="83" name="文本框 82"/>
            <p:cNvSpPr txBox="1"/>
            <p:nvPr>
              <p:custDataLst>
                <p:tags r:id="rId5"/>
              </p:custDataLst>
            </p:nvPr>
          </p:nvSpPr>
          <p:spPr>
            <a:xfrm>
              <a:off x="10876" y="1660"/>
              <a:ext cx="1075" cy="841"/>
            </a:xfrm>
            <a:prstGeom prst="rect">
              <a:avLst/>
            </a:prstGeom>
            <a:noFill/>
            <a:effectLst/>
          </p:spPr>
          <p:txBody>
            <a:bodyPr wrap="square" rtlCol="0">
              <a:spAutoFit/>
            </a:bodyPr>
            <a:lstStyle/>
            <a:p>
              <a:pPr marR="0" algn="ctr" defTabSz="914400" eaLnBrk="0" hangingPunct="0">
                <a:buClrTx/>
                <a:buSzTx/>
                <a:buFontTx/>
                <a:buNone/>
              </a:pPr>
              <a:r>
                <a:rPr kumimoji="0" lang="en-US" altLang="zh-CN" sz="2880" kern="1200" cap="none" spc="100" normalizeH="0" baseline="0" noProof="1">
                  <a:solidFill>
                    <a:schemeClr val="dk1"/>
                  </a:solidFill>
                  <a:latin typeface="微软雅黑" panose="020B0503020204020204" pitchFamily="34" charset="-122"/>
                  <a:ea typeface="微软雅黑" panose="020B0503020204020204" pitchFamily="34" charset="-122"/>
                  <a:cs typeface="+mn-cs"/>
                </a:rPr>
                <a:t>01</a:t>
              </a:r>
            </a:p>
          </p:txBody>
        </p:sp>
        <p:grpSp>
          <p:nvGrpSpPr>
            <p:cNvPr id="28685" name="组合 12"/>
            <p:cNvGrpSpPr/>
            <p:nvPr/>
          </p:nvGrpSpPr>
          <p:grpSpPr>
            <a:xfrm>
              <a:off x="10834" y="3017"/>
              <a:ext cx="6802" cy="1222"/>
              <a:chOff x="10621" y="2761"/>
              <a:chExt cx="7562" cy="1358"/>
            </a:xfrm>
          </p:grpSpPr>
          <p:sp>
            <p:nvSpPr>
              <p:cNvPr id="84" name="矩形 83"/>
              <p:cNvSpPr/>
              <p:nvPr>
                <p:custDataLst>
                  <p:tags r:id="rId12"/>
                </p:custDataLst>
              </p:nvPr>
            </p:nvSpPr>
            <p:spPr>
              <a:xfrm>
                <a:off x="12020" y="3082"/>
                <a:ext cx="6163" cy="1037"/>
              </a:xfrm>
              <a:prstGeom prst="rect">
                <a:avLst/>
              </a:prstGeom>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2160" b="1" i="0" u="none" strike="noStrike" kern="1200" cap="none" spc="0" normalizeH="0" baseline="0" noProof="1">
                    <a:solidFill>
                      <a:schemeClr val="lt1"/>
                    </a:solidFill>
                    <a:latin typeface="微软雅黑" panose="020B0503020204020204" pitchFamily="34" charset="-122"/>
                    <a:ea typeface="微软雅黑" panose="020B0503020204020204" pitchFamily="34" charset="-122"/>
                    <a:cs typeface="+mn-cs"/>
                    <a:sym typeface="+mn-ea"/>
                  </a:rPr>
                  <a:t>餐饮后厨管理要求</a:t>
                </a:r>
              </a:p>
              <a:p>
                <a:pPr marL="0" marR="0" lvl="0" indent="0" algn="l" defTabSz="914400" rtl="0" eaLnBrk="0" fontAlgn="base" latinLnBrk="0" hangingPunct="0">
                  <a:lnSpc>
                    <a:spcPct val="100000"/>
                  </a:lnSpc>
                  <a:spcBef>
                    <a:spcPct val="0"/>
                  </a:spcBef>
                  <a:spcAft>
                    <a:spcPct val="0"/>
                  </a:spcAft>
                  <a:buClrTx/>
                  <a:buSzTx/>
                  <a:buFontTx/>
                  <a:buNone/>
                </a:pPr>
                <a:endParaRPr kumimoji="0" lang="zh-CN" altLang="en-US" sz="2160" b="1" i="0" u="none" strike="noStrike" kern="1200" cap="none" spc="0" normalizeH="0" baseline="0" noProof="1">
                  <a:solidFill>
                    <a:schemeClr val="lt1"/>
                  </a:solidFill>
                  <a:latin typeface="微软雅黑" panose="020B0503020204020204" pitchFamily="34" charset="-122"/>
                  <a:ea typeface="微软雅黑" panose="020B0503020204020204" pitchFamily="34" charset="-122"/>
                  <a:cs typeface="+mn-cs"/>
                  <a:sym typeface="+mn-ea"/>
                </a:endParaRPr>
              </a:p>
            </p:txBody>
          </p:sp>
          <p:sp>
            <p:nvSpPr>
              <p:cNvPr id="86" name="矩形 85"/>
              <p:cNvSpPr/>
              <p:nvPr>
                <p:custDataLst>
                  <p:tags r:id="rId13"/>
                </p:custDataLst>
              </p:nvPr>
            </p:nvSpPr>
            <p:spPr>
              <a:xfrm>
                <a:off x="10621" y="2761"/>
                <a:ext cx="1289" cy="1289"/>
              </a:xfrm>
              <a:prstGeom prst="rect">
                <a:avLst/>
              </a:pr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18" tIns="41108" rIns="82218" bIns="41108" numCol="1" spcCol="0" rtlCol="0" fromWordArt="0" anchor="ctr" anchorCtr="0" forceAA="0" compatLnSpc="1">
                <a:noAutofit/>
              </a:bodyPr>
              <a:lstStyle/>
              <a:p>
                <a:pPr algn="ctr" fontAlgn="base"/>
                <a:endParaRPr lang="zh-CN" altLang="en-US" sz="1620" strike="noStrike" noProof="1">
                  <a:solidFill>
                    <a:schemeClr val="lt1"/>
                  </a:solidFill>
                  <a:ea typeface="微软雅黑" panose="020B0503020204020204" pitchFamily="34" charset="-122"/>
                </a:endParaRPr>
              </a:p>
            </p:txBody>
          </p:sp>
          <p:sp>
            <p:nvSpPr>
              <p:cNvPr id="87" name="文本框 86"/>
              <p:cNvSpPr txBox="1"/>
              <p:nvPr>
                <p:custDataLst>
                  <p:tags r:id="rId14"/>
                </p:custDataLst>
              </p:nvPr>
            </p:nvSpPr>
            <p:spPr>
              <a:xfrm>
                <a:off x="10668" y="2895"/>
                <a:ext cx="1195" cy="935"/>
              </a:xfrm>
              <a:prstGeom prst="rect">
                <a:avLst/>
              </a:prstGeom>
              <a:noFill/>
              <a:effectLst/>
            </p:spPr>
            <p:txBody>
              <a:bodyPr wrap="square" rtlCol="0">
                <a:spAutoFit/>
              </a:bodyPr>
              <a:lstStyle/>
              <a:p>
                <a:pPr marR="0" algn="ctr" defTabSz="914400" eaLnBrk="0" hangingPunct="0">
                  <a:buClrTx/>
                  <a:buSzTx/>
                  <a:buFontTx/>
                  <a:buNone/>
                </a:pPr>
                <a:r>
                  <a:rPr kumimoji="0" lang="en-US" altLang="zh-CN" sz="2880" kern="1200" cap="none" spc="100" normalizeH="0" baseline="0" noProof="1">
                    <a:solidFill>
                      <a:schemeClr val="dk1"/>
                    </a:solidFill>
                    <a:latin typeface="方正黑体简体" pitchFamily="2" charset="-122"/>
                    <a:ea typeface="方正黑体简体" pitchFamily="2" charset="-122"/>
                    <a:cs typeface="+mn-cs"/>
                  </a:rPr>
                  <a:t>02</a:t>
                </a:r>
              </a:p>
            </p:txBody>
          </p:sp>
        </p:grpSp>
        <p:grpSp>
          <p:nvGrpSpPr>
            <p:cNvPr id="28689" name="组合 11"/>
            <p:cNvGrpSpPr/>
            <p:nvPr/>
          </p:nvGrpSpPr>
          <p:grpSpPr>
            <a:xfrm>
              <a:off x="10834" y="4494"/>
              <a:ext cx="6871" cy="1214"/>
              <a:chOff x="10621" y="4602"/>
              <a:chExt cx="7638" cy="1349"/>
            </a:xfrm>
          </p:grpSpPr>
          <p:sp>
            <p:nvSpPr>
              <p:cNvPr id="88" name="矩形 87"/>
              <p:cNvSpPr/>
              <p:nvPr>
                <p:custDataLst>
                  <p:tags r:id="rId9"/>
                </p:custDataLst>
              </p:nvPr>
            </p:nvSpPr>
            <p:spPr>
              <a:xfrm>
                <a:off x="12019" y="4897"/>
                <a:ext cx="6240" cy="1054"/>
              </a:xfrm>
              <a:prstGeom prst="rect">
                <a:avLst/>
              </a:prstGeom>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2160" b="1" i="0" u="none" strike="noStrike" kern="1200" cap="none" spc="0" normalizeH="0" baseline="0" noProof="1">
                    <a:solidFill>
                      <a:schemeClr val="lt1"/>
                    </a:solidFill>
                    <a:latin typeface="微软雅黑" panose="020B0503020204020204" pitchFamily="34" charset="-122"/>
                    <a:ea typeface="微软雅黑" panose="020B0503020204020204" pitchFamily="34" charset="-122"/>
                    <a:cs typeface="+mn-cs"/>
                    <a:sym typeface="+mn-ea"/>
                  </a:rPr>
                  <a:t>后厨常见安全隐患</a:t>
                </a:r>
              </a:p>
              <a:p>
                <a:pPr marL="0" marR="0" lvl="0" indent="0" algn="l" defTabSz="914400" rtl="0" eaLnBrk="0" fontAlgn="base" latinLnBrk="0" hangingPunct="0">
                  <a:lnSpc>
                    <a:spcPct val="100000"/>
                  </a:lnSpc>
                  <a:spcBef>
                    <a:spcPct val="0"/>
                  </a:spcBef>
                  <a:spcAft>
                    <a:spcPct val="0"/>
                  </a:spcAft>
                  <a:buClrTx/>
                  <a:buSzTx/>
                  <a:buFontTx/>
                  <a:buNone/>
                </a:pPr>
                <a:endParaRPr kumimoji="0" lang="zh-CN" altLang="en-US" sz="2160" b="1" i="0" u="none" strike="noStrike" kern="1200" cap="none" spc="0" normalizeH="0" baseline="0" noProof="1">
                  <a:solidFill>
                    <a:schemeClr val="lt1"/>
                  </a:solidFill>
                  <a:latin typeface="微软雅黑" panose="020B0503020204020204" pitchFamily="34" charset="-122"/>
                  <a:ea typeface="微软雅黑" panose="020B0503020204020204" pitchFamily="34" charset="-122"/>
                  <a:cs typeface="+mn-cs"/>
                  <a:sym typeface="+mn-ea"/>
                </a:endParaRPr>
              </a:p>
            </p:txBody>
          </p:sp>
          <p:sp>
            <p:nvSpPr>
              <p:cNvPr id="90" name="矩形 89"/>
              <p:cNvSpPr/>
              <p:nvPr>
                <p:custDataLst>
                  <p:tags r:id="rId10"/>
                </p:custDataLst>
              </p:nvPr>
            </p:nvSpPr>
            <p:spPr>
              <a:xfrm>
                <a:off x="10621" y="4602"/>
                <a:ext cx="1289" cy="1289"/>
              </a:xfrm>
              <a:prstGeom prst="rect">
                <a:avLst/>
              </a:pr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18" tIns="41108" rIns="82218" bIns="41108" numCol="1" spcCol="0" rtlCol="0" fromWordArt="0" anchor="ctr" anchorCtr="0" forceAA="0" compatLnSpc="1">
                <a:noAutofit/>
              </a:bodyPr>
              <a:lstStyle/>
              <a:p>
                <a:pPr algn="ctr" fontAlgn="base"/>
                <a:endParaRPr lang="zh-CN" altLang="en-US" sz="1620" strike="noStrike" noProof="1">
                  <a:solidFill>
                    <a:schemeClr val="lt1"/>
                  </a:solidFill>
                  <a:ea typeface="微软雅黑" panose="020B0503020204020204" pitchFamily="34" charset="-122"/>
                </a:endParaRPr>
              </a:p>
            </p:txBody>
          </p:sp>
          <p:sp>
            <p:nvSpPr>
              <p:cNvPr id="91" name="文本框 90"/>
              <p:cNvSpPr txBox="1"/>
              <p:nvPr>
                <p:custDataLst>
                  <p:tags r:id="rId11"/>
                </p:custDataLst>
              </p:nvPr>
            </p:nvSpPr>
            <p:spPr>
              <a:xfrm>
                <a:off x="10668" y="4736"/>
                <a:ext cx="1195" cy="935"/>
              </a:xfrm>
              <a:prstGeom prst="rect">
                <a:avLst/>
              </a:prstGeom>
              <a:noFill/>
              <a:effectLst/>
            </p:spPr>
            <p:txBody>
              <a:bodyPr wrap="square" rtlCol="0">
                <a:spAutoFit/>
              </a:bodyPr>
              <a:lstStyle/>
              <a:p>
                <a:pPr marR="0" algn="ctr" defTabSz="914400" eaLnBrk="0" hangingPunct="0">
                  <a:buClrTx/>
                  <a:buSzTx/>
                  <a:buFontTx/>
                  <a:buNone/>
                </a:pPr>
                <a:r>
                  <a:rPr kumimoji="0" lang="en-US" altLang="zh-CN" sz="2880" kern="1200" cap="none" spc="100" normalizeH="0" baseline="0" noProof="1">
                    <a:solidFill>
                      <a:schemeClr val="dk1"/>
                    </a:solidFill>
                    <a:latin typeface="方正黑体简体" pitchFamily="2" charset="-122"/>
                    <a:ea typeface="方正黑体简体" pitchFamily="2" charset="-122"/>
                    <a:cs typeface="+mn-cs"/>
                  </a:rPr>
                  <a:t>03</a:t>
                </a:r>
              </a:p>
            </p:txBody>
          </p:sp>
        </p:grpSp>
        <p:grpSp>
          <p:nvGrpSpPr>
            <p:cNvPr id="28693" name="组合 3"/>
            <p:cNvGrpSpPr/>
            <p:nvPr/>
          </p:nvGrpSpPr>
          <p:grpSpPr>
            <a:xfrm>
              <a:off x="10793" y="6184"/>
              <a:ext cx="6506" cy="1394"/>
              <a:chOff x="10621" y="6512"/>
              <a:chExt cx="7232" cy="1551"/>
            </a:xfrm>
          </p:grpSpPr>
          <p:sp>
            <p:nvSpPr>
              <p:cNvPr id="92" name="矩形 91"/>
              <p:cNvSpPr/>
              <p:nvPr>
                <p:custDataLst>
                  <p:tags r:id="rId6"/>
                </p:custDataLst>
              </p:nvPr>
            </p:nvSpPr>
            <p:spPr>
              <a:xfrm>
                <a:off x="12140" y="6739"/>
                <a:ext cx="5713" cy="1324"/>
              </a:xfrm>
              <a:prstGeom prst="rect">
                <a:avLst/>
              </a:prstGeom>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2160" b="1" i="0" u="none" strike="noStrike" kern="1200" cap="none" spc="0" normalizeH="0" baseline="0" noProof="1">
                    <a:solidFill>
                      <a:schemeClr val="lt1"/>
                    </a:solidFill>
                    <a:latin typeface="微软雅黑" panose="020B0503020204020204" pitchFamily="34" charset="-122"/>
                    <a:ea typeface="微软雅黑" panose="020B0503020204020204" pitchFamily="34" charset="-122"/>
                    <a:cs typeface="+mn-cs"/>
                    <a:sym typeface="+mn-ea"/>
                  </a:rPr>
                  <a:t>安全事件处罚制度</a:t>
                </a:r>
              </a:p>
              <a:p>
                <a:pPr marL="0" marR="0" lvl="0" indent="0" algn="l" defTabSz="914400" rtl="0" eaLnBrk="0" fontAlgn="base" latinLnBrk="0" hangingPunct="0">
                  <a:lnSpc>
                    <a:spcPct val="100000"/>
                  </a:lnSpc>
                  <a:spcBef>
                    <a:spcPct val="0"/>
                  </a:spcBef>
                  <a:spcAft>
                    <a:spcPct val="0"/>
                  </a:spcAft>
                  <a:buClrTx/>
                  <a:buSzTx/>
                  <a:buFontTx/>
                  <a:buNone/>
                </a:pPr>
                <a:endParaRPr kumimoji="0" lang="zh-CN" altLang="en-US" sz="2160" b="1" i="0" u="none" strike="noStrike" kern="1200" cap="none" spc="0" normalizeH="0" baseline="0" noProof="1">
                  <a:solidFill>
                    <a:schemeClr val="lt1"/>
                  </a:solidFill>
                  <a:latin typeface="微软雅黑" panose="020B0503020204020204" pitchFamily="34" charset="-122"/>
                  <a:ea typeface="微软雅黑" panose="020B0503020204020204" pitchFamily="34" charset="-122"/>
                  <a:cs typeface="+mn-cs"/>
                  <a:sym typeface="+mn-ea"/>
                </a:endParaRPr>
              </a:p>
            </p:txBody>
          </p:sp>
          <p:sp>
            <p:nvSpPr>
              <p:cNvPr id="94" name="矩形 93"/>
              <p:cNvSpPr/>
              <p:nvPr>
                <p:custDataLst>
                  <p:tags r:id="rId7"/>
                </p:custDataLst>
              </p:nvPr>
            </p:nvSpPr>
            <p:spPr>
              <a:xfrm>
                <a:off x="10621" y="6512"/>
                <a:ext cx="1289" cy="1289"/>
              </a:xfrm>
              <a:prstGeom prst="rect">
                <a:avLst/>
              </a:pr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18" tIns="41108" rIns="82218" bIns="41108" numCol="1" spcCol="0" rtlCol="0" fromWordArt="0" anchor="ctr" anchorCtr="0" forceAA="0" compatLnSpc="1">
                <a:noAutofit/>
              </a:bodyPr>
              <a:lstStyle/>
              <a:p>
                <a:pPr algn="ctr" fontAlgn="base"/>
                <a:endParaRPr lang="zh-CN" altLang="en-US" sz="1620" strike="noStrike" noProof="1">
                  <a:solidFill>
                    <a:schemeClr val="lt1"/>
                  </a:solidFill>
                  <a:ea typeface="微软雅黑" panose="020B0503020204020204" pitchFamily="34" charset="-122"/>
                </a:endParaRPr>
              </a:p>
            </p:txBody>
          </p:sp>
          <p:sp>
            <p:nvSpPr>
              <p:cNvPr id="95" name="文本框 94"/>
              <p:cNvSpPr txBox="1"/>
              <p:nvPr>
                <p:custDataLst>
                  <p:tags r:id="rId8"/>
                </p:custDataLst>
              </p:nvPr>
            </p:nvSpPr>
            <p:spPr>
              <a:xfrm>
                <a:off x="10668" y="6646"/>
                <a:ext cx="1195" cy="935"/>
              </a:xfrm>
              <a:prstGeom prst="rect">
                <a:avLst/>
              </a:prstGeom>
              <a:noFill/>
              <a:effectLst/>
            </p:spPr>
            <p:txBody>
              <a:bodyPr wrap="square" rtlCol="0">
                <a:spAutoFit/>
              </a:bodyPr>
              <a:lstStyle/>
              <a:p>
                <a:pPr marR="0" algn="ctr" defTabSz="914400" eaLnBrk="0" hangingPunct="0">
                  <a:buClrTx/>
                  <a:buSzTx/>
                  <a:buFontTx/>
                  <a:buNone/>
                </a:pPr>
                <a:r>
                  <a:rPr kumimoji="0" lang="en-US" altLang="zh-CN" sz="2880" kern="1200" cap="none" spc="100" normalizeH="0" baseline="0" noProof="1">
                    <a:solidFill>
                      <a:schemeClr val="dk1"/>
                    </a:solidFill>
                    <a:latin typeface="方正黑体简体" pitchFamily="2" charset="-122"/>
                    <a:ea typeface="方正黑体简体" pitchFamily="2" charset="-122"/>
                    <a:cs typeface="+mn-cs"/>
                  </a:rPr>
                  <a:t>04</a:t>
                </a:r>
              </a:p>
            </p:txBody>
          </p:sp>
        </p:grpSp>
      </p:grpSp>
    </p:spTree>
  </p:cSld>
  <p:clrMapOvr>
    <a:masterClrMapping/>
  </p:clrMapOvr>
  <p:transition spd="slow" advClick="0" advTm="3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矩形 13"/>
          <p:cNvSpPr/>
          <p:nvPr/>
        </p:nvSpPr>
        <p:spPr bwMode="auto">
          <a:xfrm>
            <a:off x="740324" y="848140"/>
            <a:ext cx="2991929"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火源与可燃物管控</a:t>
            </a:r>
          </a:p>
        </p:txBody>
      </p:sp>
      <p:sp>
        <p:nvSpPr>
          <p:cNvPr id="18" name="标题 1"/>
          <p:cNvSpPr txBox="1"/>
          <p:nvPr/>
        </p:nvSpPr>
        <p:spPr>
          <a:xfrm>
            <a:off x="354300" y="185050"/>
            <a:ext cx="7926518"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二、餐饮后厨管理要求</a:t>
            </a:r>
          </a:p>
        </p:txBody>
      </p:sp>
      <p:sp>
        <p:nvSpPr>
          <p:cNvPr id="15" name="矩形 14"/>
          <p:cNvSpPr/>
          <p:nvPr/>
        </p:nvSpPr>
        <p:spPr bwMode="auto">
          <a:xfrm>
            <a:off x="3776321" y="848140"/>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人的行为管控</a:t>
            </a:r>
          </a:p>
        </p:txBody>
      </p:sp>
      <p:sp>
        <p:nvSpPr>
          <p:cNvPr id="3" name="矩形 2"/>
          <p:cNvSpPr/>
          <p:nvPr/>
        </p:nvSpPr>
        <p:spPr bwMode="auto">
          <a:xfrm>
            <a:off x="6586831" y="848140"/>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消防设备设施管控</a:t>
            </a:r>
          </a:p>
        </p:txBody>
      </p:sp>
      <p:graphicFrame>
        <p:nvGraphicFramePr>
          <p:cNvPr id="26" name="表格 25"/>
          <p:cNvGraphicFramePr>
            <a:graphicFrameLocks noGrp="1"/>
          </p:cNvGraphicFramePr>
          <p:nvPr>
            <p:custDataLst>
              <p:tags r:id="rId1"/>
            </p:custDataLst>
          </p:nvPr>
        </p:nvGraphicFramePr>
        <p:xfrm>
          <a:off x="1036690" y="1552885"/>
          <a:ext cx="10832465" cy="4607168"/>
        </p:xfrm>
        <a:graphic>
          <a:graphicData uri="http://schemas.openxmlformats.org/drawingml/2006/table">
            <a:tbl>
              <a:tblPr firstRow="1" bandRow="1">
                <a:tableStyleId>{5940675A-B579-460E-94D1-54222C63F5DA}</a:tableStyleId>
              </a:tblPr>
              <a:tblGrid>
                <a:gridCol w="687070">
                  <a:extLst>
                    <a:ext uri="{9D8B030D-6E8A-4147-A177-3AD203B41FA5}">
                      <a16:colId xmlns:a16="http://schemas.microsoft.com/office/drawing/2014/main" val="20000"/>
                    </a:ext>
                  </a:extLst>
                </a:gridCol>
                <a:gridCol w="1046480">
                  <a:extLst>
                    <a:ext uri="{9D8B030D-6E8A-4147-A177-3AD203B41FA5}">
                      <a16:colId xmlns:a16="http://schemas.microsoft.com/office/drawing/2014/main" val="20001"/>
                    </a:ext>
                  </a:extLst>
                </a:gridCol>
                <a:gridCol w="5046980">
                  <a:extLst>
                    <a:ext uri="{9D8B030D-6E8A-4147-A177-3AD203B41FA5}">
                      <a16:colId xmlns:a16="http://schemas.microsoft.com/office/drawing/2014/main" val="20002"/>
                    </a:ext>
                  </a:extLst>
                </a:gridCol>
                <a:gridCol w="2231655">
                  <a:extLst>
                    <a:ext uri="{9D8B030D-6E8A-4147-A177-3AD203B41FA5}">
                      <a16:colId xmlns:a16="http://schemas.microsoft.com/office/drawing/2014/main" val="20003"/>
                    </a:ext>
                  </a:extLst>
                </a:gridCol>
                <a:gridCol w="1820280">
                  <a:extLst>
                    <a:ext uri="{9D8B030D-6E8A-4147-A177-3AD203B41FA5}">
                      <a16:colId xmlns:a16="http://schemas.microsoft.com/office/drawing/2014/main" val="20004"/>
                    </a:ext>
                  </a:extLst>
                </a:gridCol>
              </a:tblGrid>
              <a:tr h="538382">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管控事项</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要求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目的和作用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buNone/>
                      </a:pPr>
                      <a:r>
                        <a:rPr lang="zh-CN" altLang="en-US" sz="1600" dirty="0">
                          <a:solidFill>
                            <a:schemeClr val="bg1"/>
                          </a:solidFill>
                          <a:latin typeface="微软雅黑" panose="020B0503020204020204" pitchFamily="34" charset="-122"/>
                          <a:ea typeface="微软雅黑" panose="020B0503020204020204" pitchFamily="34" charset="-122"/>
                        </a:rPr>
                        <a:t>违反的危害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863502">
                <a:tc>
                  <a:txBody>
                    <a:bodyPr/>
                    <a:lstStyle/>
                    <a:p>
                      <a:pPr algn="ctr"/>
                      <a:r>
                        <a:rPr lang="en-US" altLang="zh-CN" sz="1200" dirty="0">
                          <a:latin typeface="微软雅黑" panose="020B0503020204020204" pitchFamily="34" charset="-122"/>
                          <a:ea typeface="微软雅黑" panose="020B0503020204020204" pitchFamily="34" charset="-122"/>
                        </a:rPr>
                        <a:t>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zh-CN" altLang="en-US" sz="1200" dirty="0">
                          <a:solidFill>
                            <a:schemeClr val="tx1"/>
                          </a:solidFill>
                          <a:latin typeface="微软雅黑" panose="020B0503020204020204" pitchFamily="34" charset="-122"/>
                          <a:ea typeface="微软雅黑" panose="020B0503020204020204" pitchFamily="34" charset="-122"/>
                        </a:rPr>
                        <a:t>电气周边可燃物</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l" defTabSz="685800" rtl="0" eaLnBrk="1" fontAlgn="auto" latinLnBrk="0" hangingPunct="1">
                        <a:lnSpc>
                          <a:spcPct val="120000"/>
                        </a:lnSpc>
                        <a:spcBef>
                          <a:spcPts val="0"/>
                        </a:spcBef>
                        <a:spcAft>
                          <a:spcPts val="0"/>
                        </a:spcAft>
                        <a:buClrTx/>
                        <a:buSzTx/>
                        <a:buFontTx/>
                        <a:buNone/>
                        <a:defRPr/>
                      </a:pPr>
                      <a:r>
                        <a:rPr lang="zh-CN"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电气</a:t>
                      </a:r>
                      <a:r>
                        <a:rPr lang="en-US"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电器设备、插座、导线等</a:t>
                      </a:r>
                      <a:r>
                        <a:rPr lang="zh-CN" altLang="zh-CN" sz="12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周边</a:t>
                      </a:r>
                      <a:r>
                        <a:rPr lang="en-US" altLang="zh-CN" sz="12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1m</a:t>
                      </a:r>
                      <a:r>
                        <a:rPr lang="zh-CN" altLang="zh-CN" sz="12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范围内严禁堆放可燃物</a:t>
                      </a:r>
                      <a:r>
                        <a:rPr lang="zh-CN"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，特别是冰箱、冰柜、冷库压缩机、自动售货机等</a:t>
                      </a:r>
                      <a:endParaRPr lang="zh-CN" altLang="zh-CN" sz="1200" b="0"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20000"/>
                        </a:lnSpc>
                        <a:buFont typeface="+mj-ea"/>
                        <a:buNone/>
                      </a:pPr>
                      <a:r>
                        <a:rPr lang="zh-CN" altLang="en-US" sz="1200" dirty="0">
                          <a:latin typeface="微软雅黑" panose="020B0503020204020204" pitchFamily="34" charset="-122"/>
                          <a:ea typeface="微软雅黑" panose="020B0503020204020204" pitchFamily="34" charset="-122"/>
                        </a:rPr>
                        <a:t>防止由于电器发热或故障</a:t>
                      </a:r>
                      <a:r>
                        <a:rPr lang="zh-CN" altLang="en-US" sz="1200" dirty="0">
                          <a:solidFill>
                            <a:srgbClr val="FF0000"/>
                          </a:solidFill>
                          <a:latin typeface="微软雅黑" panose="020B0503020204020204" pitchFamily="34" charset="-122"/>
                          <a:ea typeface="微软雅黑" panose="020B0503020204020204" pitchFamily="34" charset="-122"/>
                        </a:rPr>
                        <a:t>引燃周边可燃物</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buNone/>
                      </a:pPr>
                      <a:r>
                        <a:rPr lang="zh-CN" altLang="en-US" sz="1200" dirty="0">
                          <a:latin typeface="微软雅黑" panose="020B0503020204020204" pitchFamily="34" charset="-122"/>
                          <a:ea typeface="微软雅黑" panose="020B0503020204020204" pitchFamily="34" charset="-122"/>
                        </a:rPr>
                        <a:t>电器正常工作发热或故障发热导致周边</a:t>
                      </a:r>
                      <a:r>
                        <a:rPr lang="zh-CN" altLang="en-US" sz="1200" dirty="0">
                          <a:solidFill>
                            <a:srgbClr val="FF0000"/>
                          </a:solidFill>
                          <a:latin typeface="微软雅黑" panose="020B0503020204020204" pitchFamily="34" charset="-122"/>
                          <a:ea typeface="微软雅黑" panose="020B0503020204020204" pitchFamily="34" charset="-122"/>
                        </a:rPr>
                        <a:t>可燃物起火</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624677">
                <a:tc>
                  <a:txBody>
                    <a:bodyPr/>
                    <a:lstStyle/>
                    <a:p>
                      <a:pPr algn="ctr"/>
                      <a:r>
                        <a:rPr lang="en-US" altLang="zh-CN" sz="1200" dirty="0">
                          <a:latin typeface="微软雅黑" panose="020B0503020204020204" pitchFamily="34" charset="-122"/>
                          <a:ea typeface="微软雅黑" panose="020B0503020204020204" pitchFamily="34" charset="-122"/>
                        </a:rPr>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zh-CN" altLang="en-US" sz="1200" dirty="0">
                          <a:solidFill>
                            <a:schemeClr val="tx1"/>
                          </a:solidFill>
                          <a:latin typeface="微软雅黑" panose="020B0503020204020204" pitchFamily="34" charset="-122"/>
                          <a:ea typeface="微软雅黑" panose="020B0503020204020204" pitchFamily="34" charset="-122"/>
                        </a:rPr>
                        <a:t>一键断电</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228600" marR="0" indent="-228600" algn="l" defTabSz="685800" rtl="0" eaLnBrk="1" fontAlgn="auto" latinLnBrk="0" hangingPunct="1">
                        <a:lnSpc>
                          <a:spcPct val="150000"/>
                        </a:lnSpc>
                        <a:spcBef>
                          <a:spcPts val="0"/>
                        </a:spcBef>
                        <a:spcAft>
                          <a:spcPts val="0"/>
                        </a:spcAft>
                        <a:buClrTx/>
                        <a:buSzTx/>
                        <a:buFont typeface="+mj-ea"/>
                        <a:buAutoNum type="circleNumDbPlain"/>
                        <a:defRPr/>
                      </a:pPr>
                      <a:r>
                        <a:rPr lang="zh-CN" altLang="en-US" sz="1200" b="1"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新开业</a:t>
                      </a:r>
                      <a:r>
                        <a:rPr lang="en-US" altLang="zh-CN" sz="1200" b="1"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b="1"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调改商户：</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开业前完成一键断电装置设置，工程部、安品部对所有供电回路</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逐条复核</a:t>
                      </a:r>
                      <a:r>
                        <a:rPr lang="zh-CN" altLang="en-US" sz="1200" kern="1200" dirty="0">
                          <a:solidFill>
                            <a:schemeClr val="tx1"/>
                          </a:solidFill>
                          <a:latin typeface="微软雅黑" panose="020B0503020204020204" pitchFamily="34" charset="-122"/>
                          <a:ea typeface="微软雅黑" panose="020B0503020204020204" pitchFamily="34" charset="-122"/>
                          <a:cs typeface="+mn-cs"/>
                        </a:rPr>
                        <a:t>，确保非</a:t>
                      </a:r>
                      <a:r>
                        <a:rPr lang="en-US" altLang="zh-CN" sz="1200" kern="1200" dirty="0">
                          <a:solidFill>
                            <a:schemeClr val="tx1"/>
                          </a:solidFill>
                          <a:latin typeface="微软雅黑" panose="020B0503020204020204" pitchFamily="34" charset="-122"/>
                          <a:ea typeface="微软雅黑" panose="020B0503020204020204" pitchFamily="34" charset="-122"/>
                          <a:cs typeface="+mn-cs"/>
                        </a:rPr>
                        <a:t>24h</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回路均在</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一键断电范围内</a:t>
                      </a:r>
                      <a:endParaRPr lang="en-US" altLang="zh-CN" sz="1200" kern="1200" dirty="0">
                        <a:solidFill>
                          <a:srgbClr val="FF0000"/>
                        </a:solidFill>
                        <a:latin typeface="微软雅黑" panose="020B0503020204020204" pitchFamily="34" charset="-122"/>
                        <a:ea typeface="微软雅黑" panose="020B0503020204020204" pitchFamily="34" charset="-122"/>
                        <a:cs typeface="+mn-cs"/>
                      </a:endParaRPr>
                    </a:p>
                    <a:p>
                      <a:pPr marL="228600" marR="0" indent="-228600" algn="l" defTabSz="685800" rtl="0" eaLnBrk="1" fontAlgn="auto" latinLnBrk="0" hangingPunct="1">
                        <a:lnSpc>
                          <a:spcPct val="150000"/>
                        </a:lnSpc>
                        <a:spcBef>
                          <a:spcPts val="0"/>
                        </a:spcBef>
                        <a:spcAft>
                          <a:spcPts val="0"/>
                        </a:spcAft>
                        <a:buClrTx/>
                        <a:buSzTx/>
                        <a:buFont typeface="+mj-ea"/>
                        <a:buAutoNum type="circleNumDbPlain"/>
                        <a:defRPr/>
                      </a:pPr>
                      <a:r>
                        <a:rPr lang="zh-CN" altLang="en-US" sz="1200" b="1"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营运期商户：</a:t>
                      </a: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原则上均应安装，特殊情况可报</a:t>
                      </a:r>
                      <a:r>
                        <a:rPr lang="zh-CN" altLang="en-US" sz="1200" b="0" kern="1200" dirty="0">
                          <a:solidFill>
                            <a:schemeClr val="tx1"/>
                          </a:solidFill>
                          <a:latin typeface="微软雅黑" panose="020B0503020204020204" pitchFamily="34" charset="-122"/>
                          <a:ea typeface="微软雅黑" panose="020B0503020204020204" pitchFamily="34" charset="-122"/>
                          <a:cs typeface="+mn-cs"/>
                          <a:sym typeface="+mn-ea"/>
                        </a:rPr>
                        <a:t>大区工程物业中心审批</a:t>
                      </a:r>
                      <a:endParaRPr lang="zh-CN" altLang="en-US" sz="120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20000"/>
                        </a:lnSpc>
                        <a:buFont typeface="+mj-ea"/>
                        <a:buNone/>
                      </a:pPr>
                      <a:r>
                        <a:rPr lang="zh-CN" altLang="en-US" sz="1200" dirty="0">
                          <a:latin typeface="微软雅黑" panose="020B0503020204020204" pitchFamily="34" charset="-122"/>
                          <a:ea typeface="微软雅黑" panose="020B0503020204020204" pitchFamily="34" charset="-122"/>
                          <a:sym typeface="+mn-ea"/>
                        </a:rPr>
                        <a:t>一键断电可有效</a:t>
                      </a:r>
                      <a:r>
                        <a:rPr lang="zh-CN" altLang="en-US" sz="1200" dirty="0">
                          <a:solidFill>
                            <a:srgbClr val="FF0000"/>
                          </a:solidFill>
                          <a:latin typeface="微软雅黑" panose="020B0503020204020204" pitchFamily="34" charset="-122"/>
                          <a:ea typeface="微软雅黑" panose="020B0503020204020204" pitchFamily="34" charset="-122"/>
                          <a:sym typeface="+mn-ea"/>
                        </a:rPr>
                        <a:t>规避</a:t>
                      </a:r>
                      <a:r>
                        <a:rPr lang="zh-CN" altLang="en-US" sz="1200" dirty="0">
                          <a:latin typeface="微软雅黑" panose="020B0503020204020204" pitchFamily="34" charset="-122"/>
                          <a:ea typeface="微软雅黑" panose="020B0503020204020204" pitchFamily="34" charset="-122"/>
                          <a:sym typeface="+mn-ea"/>
                        </a:rPr>
                        <a:t>闭店后的非</a:t>
                      </a:r>
                      <a:r>
                        <a:rPr lang="en-US" altLang="zh-CN" sz="1200" dirty="0">
                          <a:latin typeface="微软雅黑" panose="020B0503020204020204" pitchFamily="34" charset="-122"/>
                          <a:ea typeface="微软雅黑" panose="020B0503020204020204" pitchFamily="34" charset="-122"/>
                          <a:sym typeface="+mn-ea"/>
                        </a:rPr>
                        <a:t>24h</a:t>
                      </a:r>
                      <a:r>
                        <a:rPr lang="zh-CN" altLang="en-US" sz="1200" dirty="0">
                          <a:latin typeface="微软雅黑" panose="020B0503020204020204" pitchFamily="34" charset="-122"/>
                          <a:ea typeface="微软雅黑" panose="020B0503020204020204" pitchFamily="34" charset="-122"/>
                          <a:sym typeface="+mn-ea"/>
                        </a:rPr>
                        <a:t>电气回路</a:t>
                      </a:r>
                      <a:r>
                        <a:rPr lang="zh-CN" altLang="en-US" sz="1200" dirty="0">
                          <a:solidFill>
                            <a:srgbClr val="FF0000"/>
                          </a:solidFill>
                          <a:latin typeface="微软雅黑" panose="020B0503020204020204" pitchFamily="34" charset="-122"/>
                          <a:ea typeface="微软雅黑" panose="020B0503020204020204" pitchFamily="34" charset="-122"/>
                          <a:sym typeface="+mn-ea"/>
                        </a:rPr>
                        <a:t>火情</a:t>
                      </a:r>
                      <a:r>
                        <a:rPr lang="zh-CN" altLang="en-US" sz="1200" dirty="0">
                          <a:latin typeface="微软雅黑" panose="020B0503020204020204" pitchFamily="34" charset="-122"/>
                          <a:ea typeface="微软雅黑" panose="020B0503020204020204" pitchFamily="34" charset="-122"/>
                          <a:sym typeface="+mn-ea"/>
                        </a:rPr>
                        <a:t>。无一键断电装置，三关一锁时需</a:t>
                      </a:r>
                      <a:r>
                        <a:rPr lang="zh-CN" altLang="en-US" sz="1200" dirty="0">
                          <a:solidFill>
                            <a:srgbClr val="FF0000"/>
                          </a:solidFill>
                          <a:latin typeface="微软雅黑" panose="020B0503020204020204" pitchFamily="34" charset="-122"/>
                          <a:ea typeface="微软雅黑" panose="020B0503020204020204" pitchFamily="34" charset="-122"/>
                          <a:sym typeface="+mn-ea"/>
                        </a:rPr>
                        <a:t>逐个复核各回路开关</a:t>
                      </a:r>
                      <a:r>
                        <a:rPr lang="zh-CN" altLang="en-US" sz="1200" dirty="0">
                          <a:latin typeface="微软雅黑" panose="020B0503020204020204" pitchFamily="34" charset="-122"/>
                          <a:ea typeface="微软雅黑" panose="020B0503020204020204" pitchFamily="34" charset="-122"/>
                          <a:sym typeface="+mn-ea"/>
                        </a:rPr>
                        <a:t>状态，不仅耗时较长，且易出现</a:t>
                      </a:r>
                      <a:r>
                        <a:rPr lang="zh-CN" altLang="en-US" sz="1200" dirty="0">
                          <a:solidFill>
                            <a:srgbClr val="FF0000"/>
                          </a:solidFill>
                          <a:latin typeface="微软雅黑" panose="020B0503020204020204" pitchFamily="34" charset="-122"/>
                          <a:ea typeface="微软雅黑" panose="020B0503020204020204" pitchFamily="34" charset="-122"/>
                          <a:sym typeface="+mn-ea"/>
                        </a:rPr>
                        <a:t>漏关</a:t>
                      </a:r>
                      <a:r>
                        <a:rPr lang="zh-CN" altLang="en-US" sz="1200" dirty="0">
                          <a:latin typeface="微软雅黑" panose="020B0503020204020204" pitchFamily="34" charset="-122"/>
                          <a:ea typeface="微软雅黑" panose="020B0503020204020204" pitchFamily="34" charset="-122"/>
                          <a:sym typeface="+mn-ea"/>
                        </a:rPr>
                        <a:t>、</a:t>
                      </a:r>
                      <a:r>
                        <a:rPr lang="zh-CN" altLang="en-US" sz="1200" dirty="0">
                          <a:solidFill>
                            <a:srgbClr val="FF0000"/>
                          </a:solidFill>
                          <a:latin typeface="微软雅黑" panose="020B0503020204020204" pitchFamily="34" charset="-122"/>
                          <a:ea typeface="微软雅黑" panose="020B0503020204020204" pitchFamily="34" charset="-122"/>
                          <a:sym typeface="+mn-ea"/>
                        </a:rPr>
                        <a:t>错关</a:t>
                      </a:r>
                      <a:endParaRPr lang="zh-CN" altLang="en-US" sz="1200" dirty="0">
                        <a:latin typeface="微软雅黑" panose="020B0503020204020204" pitchFamily="34" charset="-122"/>
                        <a:ea typeface="微软雅黑" panose="020B0503020204020204" pitchFamily="34" charset="-122"/>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defRPr/>
                      </a:pPr>
                      <a:r>
                        <a:rPr lang="zh-CN" altLang="en-US" sz="1200" dirty="0">
                          <a:latin typeface="微软雅黑" panose="020B0503020204020204" pitchFamily="34" charset="-122"/>
                          <a:ea typeface="微软雅黑" panose="020B0503020204020204" pitchFamily="34" charset="-122"/>
                        </a:rPr>
                        <a:t>“三关一锁”耗时耗力，且易错关</a:t>
                      </a:r>
                      <a:r>
                        <a:rPr lang="en-US" altLang="zh-CN" sz="1200" dirty="0">
                          <a:latin typeface="微软雅黑" panose="020B0503020204020204" pitchFamily="34" charset="-122"/>
                          <a:ea typeface="微软雅黑" panose="020B0503020204020204" pitchFamily="34" charset="-122"/>
                        </a:rPr>
                        <a:t>24h</a:t>
                      </a:r>
                      <a:r>
                        <a:rPr lang="zh-CN" altLang="en-US" sz="1200" dirty="0">
                          <a:latin typeface="微软雅黑" panose="020B0503020204020204" pitchFamily="34" charset="-122"/>
                          <a:ea typeface="微软雅黑" panose="020B0503020204020204" pitchFamily="34" charset="-122"/>
                        </a:rPr>
                        <a:t>用电设备或漏关非</a:t>
                      </a:r>
                      <a:r>
                        <a:rPr lang="en-US" altLang="zh-CN" sz="1200" dirty="0">
                          <a:latin typeface="微软雅黑" panose="020B0503020204020204" pitchFamily="34" charset="-122"/>
                          <a:ea typeface="微软雅黑" panose="020B0503020204020204" pitchFamily="34" charset="-122"/>
                        </a:rPr>
                        <a:t>24h</a:t>
                      </a:r>
                      <a:r>
                        <a:rPr lang="zh-CN" altLang="en-US" sz="1200" dirty="0">
                          <a:latin typeface="微软雅黑" panose="020B0503020204020204" pitchFamily="34" charset="-122"/>
                          <a:ea typeface="微软雅黑" panose="020B0503020204020204" pitchFamily="34" charset="-122"/>
                        </a:rPr>
                        <a:t>用电设备，</a:t>
                      </a:r>
                      <a:r>
                        <a:rPr lang="zh-CN" altLang="en-US" sz="1200" dirty="0">
                          <a:solidFill>
                            <a:srgbClr val="FF0000"/>
                          </a:solidFill>
                          <a:latin typeface="微软雅黑" panose="020B0503020204020204" pitchFamily="34" charset="-122"/>
                          <a:ea typeface="微软雅黑" panose="020B0503020204020204" pitchFamily="34" charset="-122"/>
                        </a:rPr>
                        <a:t>电气火情风险高</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580607">
                <a:tc>
                  <a:txBody>
                    <a:bodyPr/>
                    <a:lstStyle/>
                    <a:p>
                      <a:pPr algn="ctr">
                        <a:buNone/>
                      </a:pPr>
                      <a:r>
                        <a:rPr lang="en-US" altLang="zh-CN" sz="1200" dirty="0">
                          <a:latin typeface="微软雅黑" panose="020B0503020204020204" pitchFamily="34" charset="-122"/>
                          <a:ea typeface="微软雅黑" panose="020B0503020204020204" pitchFamily="34" charset="-122"/>
                        </a:rPr>
                        <a:t>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buNone/>
                      </a:pPr>
                      <a:r>
                        <a:rPr lang="en-US" alt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24h</a:t>
                      </a:r>
                      <a:r>
                        <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用电回路管控</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228600" marR="0" indent="-228600" algn="l" defTabSz="914400" rtl="0" eaLnBrk="1" fontAlgn="auto" latinLnBrk="0" hangingPunct="1">
                        <a:lnSpc>
                          <a:spcPct val="150000"/>
                        </a:lnSpc>
                        <a:spcBef>
                          <a:spcPts val="0"/>
                        </a:spcBef>
                        <a:buClrTx/>
                        <a:buSzTx/>
                        <a:buFont typeface="+mj-ea"/>
                        <a:buAutoNum type="circleNumDbPlain"/>
                      </a:pPr>
                      <a:r>
                        <a:rPr lang="en-US"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24h</a:t>
                      </a:r>
                      <a:r>
                        <a:rPr lang="zh-CN"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持续供电设备，须单设</a:t>
                      </a:r>
                      <a:r>
                        <a:rPr lang="zh-CN" altLang="zh-CN" sz="12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专用供电回路</a:t>
                      </a:r>
                      <a:r>
                        <a:rPr lang="zh-CN"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，单独控制</a:t>
                      </a:r>
                    </a:p>
                    <a:p>
                      <a:pPr marL="228600" marR="0" indent="-228600" algn="l" defTabSz="914400" rtl="0" eaLnBrk="1" fontAlgn="auto" latinLnBrk="0" hangingPunct="1">
                        <a:lnSpc>
                          <a:spcPct val="150000"/>
                        </a:lnSpc>
                        <a:spcBef>
                          <a:spcPts val="0"/>
                        </a:spcBef>
                        <a:buClrTx/>
                        <a:buSzTx/>
                        <a:buFont typeface="+mj-ea"/>
                        <a:buAutoNum type="circleNumDbPlain"/>
                      </a:pPr>
                      <a:r>
                        <a:rPr lang="zh-CN"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新装修餐饮商户</a:t>
                      </a:r>
                      <a:r>
                        <a:rPr lang="en-US" altLang="zh-CN" sz="12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24h</a:t>
                      </a:r>
                      <a:r>
                        <a:rPr lang="zh-CN" altLang="zh-CN" sz="12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不间断线路单独设立配电箱</a:t>
                      </a:r>
                      <a:r>
                        <a:rPr lang="zh-CN"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，设一键断电功能</a:t>
                      </a:r>
                      <a:endParaRPr lang="en-US"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28600" marR="0" indent="-228600" algn="l" defTabSz="914400" rtl="0" eaLnBrk="1" fontAlgn="auto" latinLnBrk="0" hangingPunct="1">
                        <a:lnSpc>
                          <a:spcPct val="150000"/>
                        </a:lnSpc>
                        <a:spcBef>
                          <a:spcPts val="0"/>
                        </a:spcBef>
                        <a:buClrTx/>
                        <a:buSzTx/>
                        <a:buFont typeface="+mj-ea"/>
                        <a:buAutoNum type="circleNumDbPlain"/>
                      </a:pPr>
                      <a:r>
                        <a:rPr lang="zh-CN" altLang="zh-CN" sz="12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严禁</a:t>
                      </a:r>
                      <a:r>
                        <a:rPr lang="zh-CN"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使用</a:t>
                      </a:r>
                      <a:r>
                        <a:rPr lang="zh-CN" altLang="zh-CN" sz="12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多项插座</a:t>
                      </a:r>
                      <a:r>
                        <a:rPr lang="zh-CN"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12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严禁其它用电设备共用该路电源或插座供电</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228600" indent="-228600" algn="l">
                        <a:lnSpc>
                          <a:spcPct val="120000"/>
                        </a:lnSpc>
                        <a:buFont typeface="+mj-ea"/>
                        <a:buAutoNum type="circleNumDbPlain"/>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严格限制</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rPr>
                        <a:t>24h</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用电设备数量</a:t>
                      </a:r>
                    </a:p>
                    <a:p>
                      <a:pPr marL="228600" indent="-228600" algn="l">
                        <a:lnSpc>
                          <a:spcPct val="120000"/>
                        </a:lnSpc>
                        <a:buFont typeface="+mj-ea"/>
                        <a:buAutoNum type="circleNumDbPlain"/>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防止</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rPr>
                        <a:t>24h</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用电回路使用其他用电设备，</a:t>
                      </a:r>
                      <a:r>
                        <a:rPr lang="zh-CN" altLang="en-US"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增大火灾风险</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defRPr/>
                      </a:pP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rPr>
                        <a:t>24h</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用电回路有非</a:t>
                      </a: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rPr>
                        <a:t>24h</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用电设备，存在闭店后仍继续使用可能，</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电气火情风险高</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7" name="矩形 26"/>
          <p:cNvSpPr/>
          <p:nvPr/>
        </p:nvSpPr>
        <p:spPr>
          <a:xfrm>
            <a:off x="353002" y="1561677"/>
            <a:ext cx="462280" cy="195199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用电管控</a:t>
            </a:r>
          </a:p>
        </p:txBody>
      </p:sp>
      <p:sp>
        <p:nvSpPr>
          <p:cNvPr id="10" name="矩形 9"/>
          <p:cNvSpPr/>
          <p:nvPr/>
        </p:nvSpPr>
        <p:spPr>
          <a:xfrm>
            <a:off x="353002" y="3522132"/>
            <a:ext cx="462280" cy="2032000"/>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油烟管控</a:t>
            </a:r>
          </a:p>
        </p:txBody>
      </p:sp>
      <p:sp>
        <p:nvSpPr>
          <p:cNvPr id="12"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20</a:t>
            </a:fld>
            <a:endParaRPr lang="zh-CN" altLang="en-US" b="1" dirty="0">
              <a:solidFill>
                <a:schemeClr val="bg1"/>
              </a:solidFill>
            </a:endParaRPr>
          </a:p>
        </p:txBody>
      </p:sp>
      <p:sp>
        <p:nvSpPr>
          <p:cNvPr id="13"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17"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22</a:t>
            </a:r>
            <a:endParaRPr lang="zh-CN" altLang="en-US" b="1" dirty="0">
              <a:solidFill>
                <a:srgbClr val="0081C8"/>
              </a:solidFill>
            </a:endParaRPr>
          </a:p>
        </p:txBody>
      </p:sp>
      <p:cxnSp>
        <p:nvCxnSpPr>
          <p:cNvPr id="19"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0"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
        <p:nvSpPr>
          <p:cNvPr id="22" name="矩形 21"/>
          <p:cNvSpPr/>
          <p:nvPr/>
        </p:nvSpPr>
        <p:spPr bwMode="auto">
          <a:xfrm>
            <a:off x="9456691" y="855297"/>
            <a:ext cx="2724778"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检查及验收</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矩形 13"/>
          <p:cNvSpPr/>
          <p:nvPr/>
        </p:nvSpPr>
        <p:spPr bwMode="auto">
          <a:xfrm>
            <a:off x="816524" y="867401"/>
            <a:ext cx="2991929"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火源与可燃物管控</a:t>
            </a:r>
          </a:p>
        </p:txBody>
      </p:sp>
      <p:sp>
        <p:nvSpPr>
          <p:cNvPr id="18" name="标题 1"/>
          <p:cNvSpPr txBox="1"/>
          <p:nvPr/>
        </p:nvSpPr>
        <p:spPr>
          <a:xfrm>
            <a:off x="354300" y="185050"/>
            <a:ext cx="7926518"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二、餐饮后厨管理要求</a:t>
            </a:r>
          </a:p>
        </p:txBody>
      </p:sp>
      <p:sp>
        <p:nvSpPr>
          <p:cNvPr id="15" name="矩形 14"/>
          <p:cNvSpPr/>
          <p:nvPr/>
        </p:nvSpPr>
        <p:spPr bwMode="auto">
          <a:xfrm>
            <a:off x="3852521" y="867401"/>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人的行为管控</a:t>
            </a:r>
          </a:p>
        </p:txBody>
      </p:sp>
      <p:sp>
        <p:nvSpPr>
          <p:cNvPr id="3" name="矩形 2"/>
          <p:cNvSpPr/>
          <p:nvPr/>
        </p:nvSpPr>
        <p:spPr bwMode="auto">
          <a:xfrm>
            <a:off x="6663031" y="867401"/>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消防设备设施管控</a:t>
            </a:r>
          </a:p>
        </p:txBody>
      </p:sp>
      <p:graphicFrame>
        <p:nvGraphicFramePr>
          <p:cNvPr id="26" name="表格 25"/>
          <p:cNvGraphicFramePr>
            <a:graphicFrameLocks noGrp="1"/>
          </p:cNvGraphicFramePr>
          <p:nvPr>
            <p:custDataLst>
              <p:tags r:id="rId1"/>
            </p:custDataLst>
          </p:nvPr>
        </p:nvGraphicFramePr>
        <p:xfrm>
          <a:off x="1036690" y="1552885"/>
          <a:ext cx="10832465" cy="2426167"/>
        </p:xfrm>
        <a:graphic>
          <a:graphicData uri="http://schemas.openxmlformats.org/drawingml/2006/table">
            <a:tbl>
              <a:tblPr firstRow="1" bandRow="1">
                <a:tableStyleId>{5940675A-B579-460E-94D1-54222C63F5DA}</a:tableStyleId>
              </a:tblPr>
              <a:tblGrid>
                <a:gridCol w="687070">
                  <a:extLst>
                    <a:ext uri="{9D8B030D-6E8A-4147-A177-3AD203B41FA5}">
                      <a16:colId xmlns:a16="http://schemas.microsoft.com/office/drawing/2014/main" val="20000"/>
                    </a:ext>
                  </a:extLst>
                </a:gridCol>
                <a:gridCol w="1046480">
                  <a:extLst>
                    <a:ext uri="{9D8B030D-6E8A-4147-A177-3AD203B41FA5}">
                      <a16:colId xmlns:a16="http://schemas.microsoft.com/office/drawing/2014/main" val="20001"/>
                    </a:ext>
                  </a:extLst>
                </a:gridCol>
                <a:gridCol w="5046980">
                  <a:extLst>
                    <a:ext uri="{9D8B030D-6E8A-4147-A177-3AD203B41FA5}">
                      <a16:colId xmlns:a16="http://schemas.microsoft.com/office/drawing/2014/main" val="20002"/>
                    </a:ext>
                  </a:extLst>
                </a:gridCol>
                <a:gridCol w="1944847">
                  <a:extLst>
                    <a:ext uri="{9D8B030D-6E8A-4147-A177-3AD203B41FA5}">
                      <a16:colId xmlns:a16="http://schemas.microsoft.com/office/drawing/2014/main" val="20003"/>
                    </a:ext>
                  </a:extLst>
                </a:gridCol>
                <a:gridCol w="2107088">
                  <a:extLst>
                    <a:ext uri="{9D8B030D-6E8A-4147-A177-3AD203B41FA5}">
                      <a16:colId xmlns:a16="http://schemas.microsoft.com/office/drawing/2014/main" val="20004"/>
                    </a:ext>
                  </a:extLst>
                </a:gridCol>
              </a:tblGrid>
              <a:tr h="441897">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管控事项</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要求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目的和作用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buNone/>
                      </a:pPr>
                      <a:r>
                        <a:rPr lang="zh-CN" altLang="en-US" sz="1600" dirty="0">
                          <a:solidFill>
                            <a:schemeClr val="bg1"/>
                          </a:solidFill>
                          <a:latin typeface="微软雅黑" panose="020B0503020204020204" pitchFamily="34" charset="-122"/>
                          <a:ea typeface="微软雅黑" panose="020B0503020204020204" pitchFamily="34" charset="-122"/>
                        </a:rPr>
                        <a:t>违反的危害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72218">
                <a:tc>
                  <a:txBody>
                    <a:bodyPr/>
                    <a:lstStyle/>
                    <a:p>
                      <a:pPr algn="ctr"/>
                      <a:r>
                        <a:rPr lang="en-US" altLang="zh-CN" sz="1200" dirty="0">
                          <a:latin typeface="微软雅黑" panose="020B0503020204020204" pitchFamily="34" charset="-122"/>
                          <a:ea typeface="微软雅黑" panose="020B0503020204020204" pitchFamily="34" charset="-122"/>
                        </a:rPr>
                        <a:t>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zh-CN" altLang="en-US" sz="1200" dirty="0">
                          <a:solidFill>
                            <a:schemeClr val="tx1"/>
                          </a:solidFill>
                          <a:latin typeface="微软雅黑" panose="020B0503020204020204" pitchFamily="34" charset="-122"/>
                          <a:ea typeface="微软雅黑" panose="020B0503020204020204" pitchFamily="34" charset="-122"/>
                        </a:rPr>
                        <a:t>插座管控</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indent="0">
                        <a:lnSpc>
                          <a:spcPct val="150000"/>
                        </a:lnSpc>
                        <a:buFont typeface="+mj-lt"/>
                        <a:buNone/>
                      </a:pPr>
                      <a:r>
                        <a:rPr lang="zh-CN" altLang="zh-CN" sz="1200" kern="100" dirty="0">
                          <a:latin typeface="微软雅黑" panose="020B0503020204020204" pitchFamily="34" charset="-122"/>
                          <a:ea typeface="微软雅黑" panose="020B0503020204020204" pitchFamily="34" charset="-122"/>
                          <a:cs typeface="Times New Roman" panose="02020603050405020304" pitchFamily="18" charset="0"/>
                          <a:sym typeface="+mn-ea"/>
                        </a:rPr>
                        <a:t>厨房墙插必须加装</a:t>
                      </a:r>
                      <a:r>
                        <a:rPr lang="zh-CN" altLang="zh-CN" sz="12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防水罩</a:t>
                      </a:r>
                      <a:r>
                        <a:rPr lang="zh-CN" altLang="zh-CN" sz="1200" kern="100" dirty="0">
                          <a:latin typeface="微软雅黑" panose="020B0503020204020204" pitchFamily="34" charset="-122"/>
                          <a:ea typeface="微软雅黑" panose="020B0503020204020204" pitchFamily="34" charset="-122"/>
                          <a:cs typeface="Times New Roman" panose="02020603050405020304" pitchFamily="18" charset="0"/>
                          <a:sym typeface="+mn-ea"/>
                        </a:rPr>
                        <a:t>，严禁使用</a:t>
                      </a:r>
                      <a:r>
                        <a:rPr lang="zh-CN" altLang="zh-CN" sz="12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移动插线板</a:t>
                      </a:r>
                      <a:endParaRPr lang="zh-CN" altLang="zh-CN" sz="1200" b="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20000"/>
                        </a:lnSpc>
                        <a:buFont typeface="+mj-ea"/>
                        <a:buNone/>
                      </a:pPr>
                      <a:r>
                        <a:rPr lang="zh-CN" altLang="en-US" sz="1200" dirty="0">
                          <a:latin typeface="微软雅黑" panose="020B0503020204020204" pitchFamily="34" charset="-122"/>
                          <a:ea typeface="微软雅黑" panose="020B0503020204020204" pitchFamily="34" charset="-122"/>
                        </a:rPr>
                        <a:t>后厨用水多、湿度大，本条目的是防止插座受潮或进水导致</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人员</a:t>
                      </a:r>
                      <a:r>
                        <a:rPr lang="zh-CN" altLang="en-US" sz="1200" dirty="0">
                          <a:solidFill>
                            <a:srgbClr val="FF0000"/>
                          </a:solidFill>
                          <a:latin typeface="微软雅黑" panose="020B0503020204020204" pitchFamily="34" charset="-122"/>
                          <a:ea typeface="微软雅黑" panose="020B0503020204020204" pitchFamily="34" charset="-122"/>
                        </a:rPr>
                        <a:t>触电或短路</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buNone/>
                      </a:pPr>
                      <a:r>
                        <a:rPr lang="zh-CN" altLang="en-US" sz="1200" dirty="0">
                          <a:latin typeface="微软雅黑" panose="020B0503020204020204" pitchFamily="34" charset="-122"/>
                          <a:ea typeface="微软雅黑" panose="020B0503020204020204" pitchFamily="34" charset="-122"/>
                        </a:rPr>
                        <a:t>发生</a:t>
                      </a:r>
                      <a:r>
                        <a:rPr lang="zh-CN" altLang="en-US" sz="1200" dirty="0">
                          <a:solidFill>
                            <a:srgbClr val="FF0000"/>
                          </a:solidFill>
                          <a:latin typeface="微软雅黑" panose="020B0503020204020204" pitchFamily="34" charset="-122"/>
                          <a:ea typeface="微软雅黑" panose="020B0503020204020204" pitchFamily="34" charset="-122"/>
                        </a:rPr>
                        <a:t>人员触电或经常跳闸</a:t>
                      </a:r>
                      <a:r>
                        <a:rPr lang="zh-CN" altLang="en-US" sz="1200" dirty="0">
                          <a:latin typeface="微软雅黑" panose="020B0503020204020204" pitchFamily="34" charset="-122"/>
                          <a:ea typeface="微软雅黑" panose="020B0503020204020204" pitchFamily="34" charset="-122"/>
                        </a:rPr>
                        <a:t>，影响运营</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253067">
                <a:tc>
                  <a:txBody>
                    <a:bodyPr/>
                    <a:lstStyle/>
                    <a:p>
                      <a:pPr algn="ctr"/>
                      <a:r>
                        <a:rPr lang="en-US" altLang="zh-CN" sz="1200" dirty="0">
                          <a:latin typeface="微软雅黑" panose="020B0503020204020204" pitchFamily="34" charset="-122"/>
                          <a:ea typeface="微软雅黑" panose="020B0503020204020204" pitchFamily="34" charset="-122"/>
                        </a:rPr>
                        <a:t>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0"/>
                        </a:spcBef>
                        <a:buClrTx/>
                        <a:buSzTx/>
                        <a:buFont typeface="+mj-lt"/>
                      </a:pPr>
                      <a:r>
                        <a:rPr lang="zh-CN" altLang="zh-CN" sz="120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标识</a:t>
                      </a:r>
                      <a:r>
                        <a:rPr lang="zh-CN" altLang="en-US" sz="120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提醒</a:t>
                      </a:r>
                      <a:endParaRPr lang="zh-CN" altLang="zh-CN" sz="120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228600" marR="0" indent="-228600" algn="l" defTabSz="914400" rtl="0" eaLnBrk="1" fontAlgn="auto" latinLnBrk="0" hangingPunct="1">
                        <a:lnSpc>
                          <a:spcPct val="150000"/>
                        </a:lnSpc>
                        <a:spcBef>
                          <a:spcPts val="0"/>
                        </a:spcBef>
                        <a:spcAft>
                          <a:spcPts val="0"/>
                        </a:spcAft>
                        <a:buClrTx/>
                        <a:buSzTx/>
                        <a:buFont typeface="+mj-ea"/>
                        <a:buAutoNum type="circleNumDbPlain"/>
                        <a:defRPr/>
                      </a:pPr>
                      <a:r>
                        <a:rPr lang="zh-CN"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厨房配电箱内电源开关及总闸须张贴对应控制设备</a:t>
                      </a:r>
                      <a:r>
                        <a:rPr lang="zh-CN" altLang="zh-CN" sz="12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标识</a:t>
                      </a:r>
                      <a:r>
                        <a:rPr lang="zh-CN"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，箱门上须张贴开关箱</a:t>
                      </a:r>
                      <a:r>
                        <a:rPr lang="zh-CN" altLang="zh-CN" sz="12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配线图</a:t>
                      </a:r>
                      <a:r>
                        <a:rPr lang="zh-CN" altLang="en-US" sz="1200"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（见</a:t>
                      </a:r>
                      <a:r>
                        <a:rPr lang="en-US" altLang="zh-CN" sz="1200"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商户配电箱中增加红蓝标识对照图</a:t>
                      </a:r>
                      <a:r>
                        <a:rPr lang="en-US" altLang="zh-CN" sz="1200"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微案例）</a:t>
                      </a:r>
                      <a:endParaRPr lang="zh-CN" altLang="zh-CN" sz="1200"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28600" marR="0" indent="-228600" algn="l" defTabSz="914400" rtl="0" eaLnBrk="1" fontAlgn="auto" latinLnBrk="0" hangingPunct="1">
                        <a:lnSpc>
                          <a:spcPct val="150000"/>
                        </a:lnSpc>
                        <a:spcBef>
                          <a:spcPts val="0"/>
                        </a:spcBef>
                        <a:buClrTx/>
                        <a:buSzTx/>
                        <a:buFont typeface="+mj-ea"/>
                        <a:buAutoNum type="circleNumDbPlain"/>
                      </a:pPr>
                      <a:r>
                        <a:rPr lang="zh-CN"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督促商铺对配电箱控制回路张贴</a:t>
                      </a:r>
                      <a:r>
                        <a:rPr lang="zh-CN" altLang="zh-CN" sz="12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红、蓝标识</a:t>
                      </a:r>
                      <a:r>
                        <a:rPr lang="zh-CN"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2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24h</a:t>
                      </a:r>
                      <a:r>
                        <a:rPr lang="zh-CN"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不间断电源张贴</a:t>
                      </a:r>
                      <a:r>
                        <a:rPr lang="zh-CN" altLang="zh-CN" sz="12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红色</a:t>
                      </a:r>
                      <a:r>
                        <a:rPr lang="zh-CN"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标示，其他应关闭电源张贴</a:t>
                      </a:r>
                      <a:r>
                        <a:rPr lang="zh-CN" altLang="zh-CN" sz="12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蓝色标示</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20000"/>
                        </a:lnSpc>
                        <a:buFont typeface="+mj-ea"/>
                        <a:buNone/>
                      </a:pPr>
                      <a:r>
                        <a:rPr lang="zh-CN" altLang="en-US" sz="1200" dirty="0">
                          <a:latin typeface="微软雅黑" panose="020B0503020204020204" pitchFamily="34" charset="-122"/>
                          <a:ea typeface="微软雅黑" panose="020B0503020204020204" pitchFamily="34" charset="-122"/>
                        </a:rPr>
                        <a:t>便于日常使用</a:t>
                      </a:r>
                      <a:r>
                        <a:rPr lang="zh-CN" altLang="en-US" sz="1200" dirty="0">
                          <a:solidFill>
                            <a:srgbClr val="FF0000"/>
                          </a:solidFill>
                          <a:latin typeface="微软雅黑" panose="020B0503020204020204" pitchFamily="34" charset="-122"/>
                          <a:ea typeface="微软雅黑" panose="020B0503020204020204" pitchFamily="34" charset="-122"/>
                        </a:rPr>
                        <a:t>管控和维修</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buNone/>
                      </a:pPr>
                      <a:r>
                        <a:rPr lang="zh-CN" altLang="en-US" sz="1200" dirty="0">
                          <a:latin typeface="微软雅黑" panose="020B0503020204020204" pitchFamily="34" charset="-122"/>
                          <a:ea typeface="微软雅黑" panose="020B0503020204020204" pitchFamily="34" charset="-122"/>
                        </a:rPr>
                        <a:t>无法辨别开关控制回路，不便于使用和维修，</a:t>
                      </a:r>
                      <a:r>
                        <a:rPr lang="zh-CN" altLang="en-US" sz="1200" dirty="0">
                          <a:solidFill>
                            <a:srgbClr val="FF0000"/>
                          </a:solidFill>
                          <a:latin typeface="微软雅黑" panose="020B0503020204020204" pitchFamily="34" charset="-122"/>
                          <a:ea typeface="微软雅黑" panose="020B0503020204020204" pitchFamily="34" charset="-122"/>
                        </a:rPr>
                        <a:t>三关一锁</a:t>
                      </a:r>
                      <a:r>
                        <a:rPr lang="zh-CN" altLang="en-US" sz="1200" dirty="0">
                          <a:latin typeface="微软雅黑" panose="020B0503020204020204" pitchFamily="34" charset="-122"/>
                          <a:ea typeface="微软雅黑" panose="020B0503020204020204" pitchFamily="34" charset="-122"/>
                        </a:rPr>
                        <a:t>无法准确关闭对应电源</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10" name="图片 9"/>
          <p:cNvPicPr>
            <a:picLocks noChangeAspect="1"/>
          </p:cNvPicPr>
          <p:nvPr/>
        </p:nvPicPr>
        <p:blipFill>
          <a:blip r:embed="rId3"/>
          <a:stretch>
            <a:fillRect/>
          </a:stretch>
        </p:blipFill>
        <p:spPr>
          <a:xfrm>
            <a:off x="1034438" y="4169343"/>
            <a:ext cx="3420464" cy="2189123"/>
          </a:xfrm>
          <a:prstGeom prst="rect">
            <a:avLst/>
          </a:prstGeom>
        </p:spPr>
      </p:pic>
      <p:sp>
        <p:nvSpPr>
          <p:cNvPr id="12" name="矩形 11"/>
          <p:cNvSpPr/>
          <p:nvPr/>
        </p:nvSpPr>
        <p:spPr>
          <a:xfrm>
            <a:off x="1034438" y="6436133"/>
            <a:ext cx="3420464" cy="3541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接触器式的“一键断电” 电箱</a:t>
            </a:r>
          </a:p>
        </p:txBody>
      </p:sp>
      <p:pic>
        <p:nvPicPr>
          <p:cNvPr id="13" name="图片 12"/>
          <p:cNvPicPr>
            <a:picLocks noChangeAspect="1"/>
          </p:cNvPicPr>
          <p:nvPr/>
        </p:nvPicPr>
        <p:blipFill>
          <a:blip r:embed="rId4"/>
          <a:stretch>
            <a:fillRect/>
          </a:stretch>
        </p:blipFill>
        <p:spPr>
          <a:xfrm>
            <a:off x="4590922" y="4169341"/>
            <a:ext cx="3627755" cy="2189123"/>
          </a:xfrm>
          <a:prstGeom prst="rect">
            <a:avLst/>
          </a:prstGeom>
        </p:spPr>
      </p:pic>
      <p:sp>
        <p:nvSpPr>
          <p:cNvPr id="17" name="矩形 16"/>
          <p:cNvSpPr/>
          <p:nvPr/>
        </p:nvSpPr>
        <p:spPr>
          <a:xfrm>
            <a:off x="4734232" y="6436131"/>
            <a:ext cx="3420464" cy="3541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配电箱内规范化的红蓝标识</a:t>
            </a:r>
          </a:p>
        </p:txBody>
      </p:sp>
      <p:pic>
        <p:nvPicPr>
          <p:cNvPr id="19" name="图片 18"/>
          <p:cNvPicPr>
            <a:picLocks noChangeAspect="1"/>
          </p:cNvPicPr>
          <p:nvPr/>
        </p:nvPicPr>
        <p:blipFill>
          <a:blip r:embed="rId5"/>
          <a:stretch>
            <a:fillRect/>
          </a:stretch>
        </p:blipFill>
        <p:spPr>
          <a:xfrm>
            <a:off x="8354697" y="4169342"/>
            <a:ext cx="3579122" cy="2189123"/>
          </a:xfrm>
          <a:prstGeom prst="rect">
            <a:avLst/>
          </a:prstGeom>
        </p:spPr>
      </p:pic>
      <p:sp>
        <p:nvSpPr>
          <p:cNvPr id="20" name="矩形 19"/>
          <p:cNvSpPr/>
          <p:nvPr/>
        </p:nvSpPr>
        <p:spPr>
          <a:xfrm>
            <a:off x="8434026" y="6436131"/>
            <a:ext cx="3420464" cy="3541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配电箱内规范化的红蓝标识</a:t>
            </a:r>
          </a:p>
        </p:txBody>
      </p:sp>
      <p:sp>
        <p:nvSpPr>
          <p:cNvPr id="21" name="矩形 20"/>
          <p:cNvSpPr/>
          <p:nvPr/>
        </p:nvSpPr>
        <p:spPr>
          <a:xfrm>
            <a:off x="353002" y="1561677"/>
            <a:ext cx="462280" cy="195199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用电管控</a:t>
            </a:r>
          </a:p>
        </p:txBody>
      </p:sp>
      <p:sp>
        <p:nvSpPr>
          <p:cNvPr id="22" name="矩形 21"/>
          <p:cNvSpPr/>
          <p:nvPr/>
        </p:nvSpPr>
        <p:spPr>
          <a:xfrm>
            <a:off x="353002" y="3522132"/>
            <a:ext cx="462280" cy="2032000"/>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油烟管控</a:t>
            </a:r>
          </a:p>
        </p:txBody>
      </p:sp>
      <p:sp>
        <p:nvSpPr>
          <p:cNvPr id="23" name="文本框 13"/>
          <p:cNvSpPr txBox="1"/>
          <p:nvPr/>
        </p:nvSpPr>
        <p:spPr>
          <a:xfrm>
            <a:off x="4085475" y="4169341"/>
            <a:ext cx="369427" cy="43088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solidFill>
                  <a:srgbClr val="00B050"/>
                </a:solidFill>
                <a:latin typeface="微软雅黑" panose="020B0503020204020204" pitchFamily="34" charset="-122"/>
                <a:ea typeface="微软雅黑" panose="020B0503020204020204" pitchFamily="34" charset="-122"/>
              </a:rPr>
              <a:t>√</a:t>
            </a:r>
          </a:p>
        </p:txBody>
      </p:sp>
      <p:sp>
        <p:nvSpPr>
          <p:cNvPr id="24" name="文本框 13"/>
          <p:cNvSpPr txBox="1"/>
          <p:nvPr/>
        </p:nvSpPr>
        <p:spPr>
          <a:xfrm>
            <a:off x="7849250" y="4163265"/>
            <a:ext cx="369427" cy="43088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solidFill>
                  <a:srgbClr val="00B050"/>
                </a:solidFill>
                <a:latin typeface="微软雅黑" panose="020B0503020204020204" pitchFamily="34" charset="-122"/>
                <a:ea typeface="微软雅黑" panose="020B0503020204020204" pitchFamily="34" charset="-122"/>
              </a:rPr>
              <a:t>√</a:t>
            </a:r>
          </a:p>
        </p:txBody>
      </p:sp>
      <p:sp>
        <p:nvSpPr>
          <p:cNvPr id="25" name="文本框 13"/>
          <p:cNvSpPr txBox="1"/>
          <p:nvPr/>
        </p:nvSpPr>
        <p:spPr>
          <a:xfrm>
            <a:off x="11564392" y="4163265"/>
            <a:ext cx="369427" cy="43088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solidFill>
                  <a:srgbClr val="00B050"/>
                </a:solidFill>
                <a:latin typeface="微软雅黑" panose="020B0503020204020204" pitchFamily="34" charset="-122"/>
                <a:ea typeface="微软雅黑" panose="020B0503020204020204" pitchFamily="34" charset="-122"/>
              </a:rPr>
              <a:t>√</a:t>
            </a:r>
          </a:p>
        </p:txBody>
      </p:sp>
      <p:sp>
        <p:nvSpPr>
          <p:cNvPr id="27"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21</a:t>
            </a:fld>
            <a:endParaRPr lang="zh-CN" altLang="en-US" b="1" dirty="0">
              <a:solidFill>
                <a:schemeClr val="bg1"/>
              </a:solidFill>
            </a:endParaRPr>
          </a:p>
        </p:txBody>
      </p:sp>
      <p:sp>
        <p:nvSpPr>
          <p:cNvPr id="28"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29"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23</a:t>
            </a:r>
            <a:endParaRPr lang="zh-CN" altLang="en-US" b="1" dirty="0">
              <a:solidFill>
                <a:srgbClr val="0081C8"/>
              </a:solidFill>
            </a:endParaRPr>
          </a:p>
        </p:txBody>
      </p:sp>
      <p:cxnSp>
        <p:nvCxnSpPr>
          <p:cNvPr id="30"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31"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
        <p:nvSpPr>
          <p:cNvPr id="32" name="矩形 31"/>
          <p:cNvSpPr/>
          <p:nvPr/>
        </p:nvSpPr>
        <p:spPr bwMode="auto">
          <a:xfrm>
            <a:off x="9456691" y="855297"/>
            <a:ext cx="2724778"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检查及验收</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矩形 13"/>
          <p:cNvSpPr/>
          <p:nvPr/>
        </p:nvSpPr>
        <p:spPr bwMode="auto">
          <a:xfrm>
            <a:off x="816524" y="867401"/>
            <a:ext cx="2991929"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火源与可燃物管控</a:t>
            </a:r>
          </a:p>
        </p:txBody>
      </p:sp>
      <p:sp>
        <p:nvSpPr>
          <p:cNvPr id="18" name="标题 1"/>
          <p:cNvSpPr txBox="1"/>
          <p:nvPr/>
        </p:nvSpPr>
        <p:spPr>
          <a:xfrm>
            <a:off x="354300" y="185050"/>
            <a:ext cx="7926518"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二、餐饮后厨管理要求</a:t>
            </a:r>
          </a:p>
        </p:txBody>
      </p:sp>
      <p:sp>
        <p:nvSpPr>
          <p:cNvPr id="15" name="矩形 14"/>
          <p:cNvSpPr/>
          <p:nvPr/>
        </p:nvSpPr>
        <p:spPr bwMode="auto">
          <a:xfrm>
            <a:off x="3852521" y="867401"/>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人的行为管控</a:t>
            </a:r>
          </a:p>
        </p:txBody>
      </p:sp>
      <p:sp>
        <p:nvSpPr>
          <p:cNvPr id="3" name="矩形 2"/>
          <p:cNvSpPr/>
          <p:nvPr/>
        </p:nvSpPr>
        <p:spPr bwMode="auto">
          <a:xfrm>
            <a:off x="6663031" y="867401"/>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消防设备设施管控</a:t>
            </a:r>
          </a:p>
        </p:txBody>
      </p:sp>
      <p:graphicFrame>
        <p:nvGraphicFramePr>
          <p:cNvPr id="26" name="表格 25"/>
          <p:cNvGraphicFramePr>
            <a:graphicFrameLocks noGrp="1"/>
          </p:cNvGraphicFramePr>
          <p:nvPr>
            <p:custDataLst>
              <p:tags r:id="rId1"/>
            </p:custDataLst>
          </p:nvPr>
        </p:nvGraphicFramePr>
        <p:xfrm>
          <a:off x="1018910" y="1572634"/>
          <a:ext cx="10832465" cy="2656466"/>
        </p:xfrm>
        <a:graphic>
          <a:graphicData uri="http://schemas.openxmlformats.org/drawingml/2006/table">
            <a:tbl>
              <a:tblPr firstRow="1" bandRow="1">
                <a:tableStyleId>{5940675A-B579-460E-94D1-54222C63F5DA}</a:tableStyleId>
              </a:tblPr>
              <a:tblGrid>
                <a:gridCol w="687070">
                  <a:extLst>
                    <a:ext uri="{9D8B030D-6E8A-4147-A177-3AD203B41FA5}">
                      <a16:colId xmlns:a16="http://schemas.microsoft.com/office/drawing/2014/main" val="20000"/>
                    </a:ext>
                  </a:extLst>
                </a:gridCol>
                <a:gridCol w="1046480">
                  <a:extLst>
                    <a:ext uri="{9D8B030D-6E8A-4147-A177-3AD203B41FA5}">
                      <a16:colId xmlns:a16="http://schemas.microsoft.com/office/drawing/2014/main" val="20001"/>
                    </a:ext>
                  </a:extLst>
                </a:gridCol>
                <a:gridCol w="5046980">
                  <a:extLst>
                    <a:ext uri="{9D8B030D-6E8A-4147-A177-3AD203B41FA5}">
                      <a16:colId xmlns:a16="http://schemas.microsoft.com/office/drawing/2014/main" val="20002"/>
                    </a:ext>
                  </a:extLst>
                </a:gridCol>
                <a:gridCol w="1981835">
                  <a:extLst>
                    <a:ext uri="{9D8B030D-6E8A-4147-A177-3AD203B41FA5}">
                      <a16:colId xmlns:a16="http://schemas.microsoft.com/office/drawing/2014/main" val="20003"/>
                    </a:ext>
                  </a:extLst>
                </a:gridCol>
                <a:gridCol w="2070100">
                  <a:extLst>
                    <a:ext uri="{9D8B030D-6E8A-4147-A177-3AD203B41FA5}">
                      <a16:colId xmlns:a16="http://schemas.microsoft.com/office/drawing/2014/main" val="20004"/>
                    </a:ext>
                  </a:extLst>
                </a:gridCol>
              </a:tblGrid>
              <a:tr h="369898">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事项</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要求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目的和作用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buNone/>
                      </a:pPr>
                      <a:r>
                        <a:rPr lang="zh-CN" altLang="en-US" sz="1600" dirty="0">
                          <a:solidFill>
                            <a:schemeClr val="bg1"/>
                          </a:solidFill>
                          <a:latin typeface="微软雅黑" panose="020B0503020204020204" pitchFamily="34" charset="-122"/>
                          <a:ea typeface="微软雅黑" panose="020B0503020204020204" pitchFamily="34" charset="-122"/>
                        </a:rPr>
                        <a:t>违反的危害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824670">
                <a:tc>
                  <a:txBody>
                    <a:bodyPr/>
                    <a:lstStyle/>
                    <a:p>
                      <a:pPr algn="ctr"/>
                      <a:r>
                        <a:rPr lang="en-US" altLang="zh-CN" sz="1200" dirty="0">
                          <a:latin typeface="微软雅黑" panose="020B0503020204020204" pitchFamily="34" charset="-122"/>
                          <a:ea typeface="微软雅黑" panose="020B0503020204020204" pitchFamily="34" charset="-122"/>
                        </a:rPr>
                        <a:t>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zh-CN" altLang="en-US" sz="1200" dirty="0">
                          <a:solidFill>
                            <a:schemeClr val="tx1"/>
                          </a:solidFill>
                          <a:latin typeface="微软雅黑" panose="020B0503020204020204" pitchFamily="34" charset="-122"/>
                          <a:ea typeface="微软雅黑" panose="020B0503020204020204" pitchFamily="34" charset="-122"/>
                        </a:rPr>
                        <a:t>油烟日常</a:t>
                      </a:r>
                      <a:endParaRPr lang="en-US" altLang="zh-CN" sz="1200" dirty="0">
                        <a:solidFill>
                          <a:schemeClr val="tx1"/>
                        </a:solidFill>
                        <a:latin typeface="微软雅黑" panose="020B0503020204020204" pitchFamily="34" charset="-122"/>
                        <a:ea typeface="微软雅黑" panose="020B0503020204020204" pitchFamily="34" charset="-122"/>
                      </a:endParaRPr>
                    </a:p>
                    <a:p>
                      <a:pPr algn="ctr">
                        <a:lnSpc>
                          <a:spcPct val="120000"/>
                        </a:lnSpc>
                      </a:pPr>
                      <a:r>
                        <a:rPr lang="zh-CN" altLang="en-US" sz="1200" dirty="0">
                          <a:solidFill>
                            <a:schemeClr val="tx1"/>
                          </a:solidFill>
                          <a:latin typeface="微软雅黑" panose="020B0503020204020204" pitchFamily="34" charset="-122"/>
                          <a:ea typeface="微软雅黑" panose="020B0503020204020204" pitchFamily="34" charset="-122"/>
                        </a:rPr>
                        <a:t>清洗</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algn="l" defTabSz="685800" rtl="0" eaLnBrk="1" fontAlgn="auto" latinLnBrk="0" hangingPunct="1">
                        <a:lnSpc>
                          <a:spcPct val="130000"/>
                        </a:lnSpc>
                        <a:spcBef>
                          <a:spcPts val="0"/>
                        </a:spcBef>
                        <a:spcAft>
                          <a:spcPts val="0"/>
                        </a:spcAft>
                        <a:buClrTx/>
                        <a:buSzTx/>
                        <a:buFontTx/>
                        <a:buNone/>
                        <a:defRPr/>
                      </a:pPr>
                      <a:r>
                        <a:rPr lang="zh-CN" altLang="zh-CN" sz="1200" b="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每日</a:t>
                      </a:r>
                      <a:r>
                        <a:rPr lang="zh-CN" altLang="zh-CN" sz="1200" b="0"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清洗灶台、挡火板、排油烟罩及罩内半臂之长排油烟管道，确保表面无积油、油垢</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2">
                  <a:txBody>
                    <a:bodyPr/>
                    <a:lstStyle/>
                    <a:p>
                      <a:pPr indent="0" algn="l">
                        <a:lnSpc>
                          <a:spcPct val="120000"/>
                        </a:lnSpc>
                        <a:buFont typeface="+mj-ea"/>
                        <a:buNone/>
                      </a:pPr>
                      <a:r>
                        <a:rPr lang="zh-CN" altLang="en-US" sz="1200" dirty="0">
                          <a:latin typeface="微软雅黑" panose="020B0503020204020204" pitchFamily="34" charset="-122"/>
                          <a:ea typeface="微软雅黑" panose="020B0503020204020204" pitchFamily="34" charset="-122"/>
                        </a:rPr>
                        <a:t>清除</a:t>
                      </a:r>
                      <a:r>
                        <a:rPr lang="zh-CN" altLang="zh-CN" sz="1200" b="0"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灶台、挡火板、排油烟罩及罩内半臂之长</a:t>
                      </a:r>
                      <a:r>
                        <a:rPr lang="zh-CN" altLang="en-US" sz="1200" b="0"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积油，即使在发生油锅起火的情况下，火势</a:t>
                      </a:r>
                      <a:r>
                        <a:rPr lang="zh-CN" altLang="en-US" sz="1200" b="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不至于</a:t>
                      </a:r>
                      <a:r>
                        <a:rPr lang="zh-CN" altLang="en-US" sz="1200" b="0"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扩展到油烟管道及油烟净化器内，</a:t>
                      </a:r>
                      <a:r>
                        <a:rPr lang="zh-CN" altLang="en-US" sz="1200" b="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降低火情影响</a:t>
                      </a:r>
                      <a:endParaRPr lang="zh-CN" altLang="en-US" sz="1200" dirty="0">
                        <a:solidFill>
                          <a:srgbClr val="FF0000"/>
                        </a:solidFill>
                        <a:latin typeface="微软雅黑" panose="020B0503020204020204" pitchFamily="34" charset="-122"/>
                        <a:ea typeface="微软雅黑" panose="020B0503020204020204" pitchFamily="34" charset="-122"/>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2">
                  <a:txBody>
                    <a:bodyPr/>
                    <a:lstStyle/>
                    <a:p>
                      <a:pPr marL="0" marR="0" indent="0" algn="l" defTabSz="914400" rtl="0" eaLnBrk="1" fontAlgn="auto" latinLnBrk="0" hangingPunct="1">
                        <a:lnSpc>
                          <a:spcPct val="12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油烟管道积油极易导致油锅内火焰、火星等窜入油烟管道内，</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引燃管道内积油</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，进而</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引燃屋面油烟净化器内积油</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、管道周边可燃物等，造成较大火情事件</a:t>
                      </a:r>
                      <a:endParaRPr lang="zh-CN" altLang="en-US" sz="1200" dirty="0">
                        <a:latin typeface="微软雅黑" panose="020B0503020204020204" pitchFamily="34" charset="-122"/>
                        <a:ea typeface="微软雅黑" panose="020B0503020204020204" pitchFamily="34" charset="-122"/>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23709">
                <a:tc>
                  <a:txBody>
                    <a:bodyPr/>
                    <a:lstStyle/>
                    <a:p>
                      <a:pPr algn="ctr"/>
                      <a:r>
                        <a:rPr lang="en-US" altLang="zh-CN" sz="1200" dirty="0">
                          <a:latin typeface="微软雅黑" panose="020B0503020204020204" pitchFamily="34" charset="-122"/>
                          <a:ea typeface="微软雅黑" panose="020B0503020204020204" pitchFamily="34" charset="-122"/>
                        </a:rPr>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zh-CN" altLang="en-US" sz="1200" dirty="0">
                          <a:solidFill>
                            <a:schemeClr val="tx1"/>
                          </a:solidFill>
                          <a:latin typeface="微软雅黑" panose="020B0503020204020204" pitchFamily="34" charset="-122"/>
                          <a:ea typeface="微软雅黑" panose="020B0503020204020204" pitchFamily="34" charset="-122"/>
                        </a:rPr>
                        <a:t>油烟专业</a:t>
                      </a:r>
                      <a:endParaRPr lang="en-US" altLang="zh-CN" sz="1200" dirty="0">
                        <a:solidFill>
                          <a:schemeClr val="tx1"/>
                        </a:solidFill>
                        <a:latin typeface="微软雅黑" panose="020B0503020204020204" pitchFamily="34" charset="-122"/>
                        <a:ea typeface="微软雅黑" panose="020B0503020204020204" pitchFamily="34" charset="-122"/>
                      </a:endParaRPr>
                    </a:p>
                    <a:p>
                      <a:pPr algn="ctr">
                        <a:lnSpc>
                          <a:spcPct val="120000"/>
                        </a:lnSpc>
                      </a:pPr>
                      <a:r>
                        <a:rPr lang="zh-CN" altLang="en-US" sz="1200" dirty="0">
                          <a:solidFill>
                            <a:schemeClr val="tx1"/>
                          </a:solidFill>
                          <a:latin typeface="微软雅黑" panose="020B0503020204020204" pitchFamily="34" charset="-122"/>
                          <a:ea typeface="微软雅黑" panose="020B0503020204020204" pitchFamily="34" charset="-122"/>
                        </a:rPr>
                        <a:t>清洗</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228600" indent="-228600" algn="l" defTabSz="685800">
                        <a:lnSpc>
                          <a:spcPct val="130000"/>
                        </a:lnSpc>
                        <a:spcBef>
                          <a:spcPts val="0"/>
                        </a:spcBef>
                        <a:spcAft>
                          <a:spcPts val="0"/>
                        </a:spcAft>
                        <a:buClrTx/>
                        <a:buSzTx/>
                        <a:buFont typeface="+mj-ea"/>
                        <a:buAutoNum type="circleNumDbPlain"/>
                        <a:defRPr/>
                      </a:pPr>
                      <a:r>
                        <a:rPr lang="zh-CN" altLang="zh-CN" sz="12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重油烟商户：</a:t>
                      </a:r>
                      <a:r>
                        <a:rPr lang="zh-CN" altLang="zh-CN" sz="1200" b="0" kern="100" dirty="0">
                          <a:latin typeface="微软雅黑" panose="020B0503020204020204" pitchFamily="34" charset="-122"/>
                          <a:ea typeface="微软雅黑" panose="020B0503020204020204" pitchFamily="34" charset="-122"/>
                          <a:cs typeface="微软雅黑" panose="020B0503020204020204" pitchFamily="34" charset="-122"/>
                          <a:sym typeface="+mn-ea"/>
                        </a:rPr>
                        <a:t>分户排油烟管道</a:t>
                      </a:r>
                      <a:r>
                        <a:rPr lang="zh-CN"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（含油烟净化器）</a:t>
                      </a:r>
                      <a:r>
                        <a:rPr lang="zh-CN" altLang="zh-CN" sz="1200" b="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每月≥1次</a:t>
                      </a:r>
                      <a:r>
                        <a:rPr lang="zh-CN" altLang="zh-CN" sz="1200" b="0" kern="1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12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每半月</a:t>
                      </a:r>
                      <a:r>
                        <a:rPr lang="zh-CN"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由商管公司与商户联合</a:t>
                      </a:r>
                      <a:r>
                        <a:rPr lang="zh-CN" altLang="zh-CN" sz="120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检查1次</a:t>
                      </a:r>
                      <a:r>
                        <a:rPr lang="zh-CN"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，发现有明显积油的，须立即清洗</a:t>
                      </a:r>
                      <a:endParaRPr lang="zh-CN" altLang="zh-CN" sz="1200" b="0" kern="1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28600" indent="-228600" algn="l" defTabSz="685800">
                        <a:lnSpc>
                          <a:spcPct val="130000"/>
                        </a:lnSpc>
                        <a:spcBef>
                          <a:spcPts val="0"/>
                        </a:spcBef>
                        <a:spcAft>
                          <a:spcPts val="0"/>
                        </a:spcAft>
                        <a:buClrTx/>
                        <a:buSzTx/>
                        <a:buFont typeface="+mj-ea"/>
                        <a:buAutoNum type="circleNumDbPlain"/>
                        <a:defRPr/>
                      </a:pPr>
                      <a:r>
                        <a:rPr lang="zh-CN" altLang="zh-CN" sz="1200" b="1" kern="100" dirty="0">
                          <a:latin typeface="微软雅黑" panose="020B0503020204020204" pitchFamily="34" charset="-122"/>
                          <a:ea typeface="微软雅黑" panose="020B0503020204020204" pitchFamily="34" charset="-122"/>
                          <a:cs typeface="微软雅黑" panose="020B0503020204020204" pitchFamily="34" charset="-122"/>
                          <a:sym typeface="+mn-ea"/>
                        </a:rPr>
                        <a:t>轻油烟商户：</a:t>
                      </a:r>
                      <a:r>
                        <a:rPr lang="zh-CN" altLang="zh-CN" sz="1200" b="0" kern="100" dirty="0">
                          <a:latin typeface="微软雅黑" panose="020B0503020204020204" pitchFamily="34" charset="-122"/>
                          <a:ea typeface="微软雅黑" panose="020B0503020204020204" pitchFamily="34" charset="-122"/>
                          <a:cs typeface="微软雅黑" panose="020B0503020204020204" pitchFamily="34" charset="-122"/>
                          <a:sym typeface="+mn-ea"/>
                        </a:rPr>
                        <a:t>分户排油烟管道（含油烟净化器）</a:t>
                      </a:r>
                      <a:r>
                        <a:rPr lang="zh-CN" altLang="zh-CN" sz="1200" b="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每2个月≥1次</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38189">
                <a:tc>
                  <a:txBody>
                    <a:bodyPr/>
                    <a:lstStyle/>
                    <a:p>
                      <a:pPr algn="ctr">
                        <a:buNone/>
                      </a:pPr>
                      <a:r>
                        <a:rPr lang="en-US" altLang="zh-CN" sz="1200" dirty="0">
                          <a:latin typeface="微软雅黑" panose="020B0503020204020204" pitchFamily="34" charset="-122"/>
                          <a:ea typeface="微软雅黑" panose="020B0503020204020204" pitchFamily="34" charset="-122"/>
                        </a:rPr>
                        <a:t>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buNone/>
                      </a:pPr>
                      <a:r>
                        <a:rPr lang="zh-CN" altLang="en-US" sz="1200" dirty="0">
                          <a:solidFill>
                            <a:schemeClr val="tx1"/>
                          </a:solidFill>
                          <a:latin typeface="微软雅黑" panose="020B0503020204020204" pitchFamily="34" charset="-122"/>
                          <a:ea typeface="微软雅黑" panose="020B0503020204020204" pitchFamily="34" charset="-122"/>
                        </a:rPr>
                        <a:t>档案建立</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indent="0" algn="l" defTabSz="685800">
                        <a:lnSpc>
                          <a:spcPct val="130000"/>
                        </a:lnSpc>
                        <a:spcBef>
                          <a:spcPts val="0"/>
                        </a:spcBef>
                        <a:spcAft>
                          <a:spcPts val="0"/>
                        </a:spcAft>
                        <a:buClrTx/>
                        <a:buSzTx/>
                        <a:buFont typeface="+mj-ea"/>
                        <a:buNone/>
                        <a:defRPr/>
                      </a:pPr>
                      <a:r>
                        <a:rPr lang="zh-CN" altLang="zh-CN" sz="1200" kern="100" dirty="0">
                          <a:latin typeface="微软雅黑" panose="020B0503020204020204" pitchFamily="34" charset="-122"/>
                          <a:ea typeface="微软雅黑" panose="020B0503020204020204" pitchFamily="34" charset="-122"/>
                          <a:cs typeface="微软雅黑" panose="020B0503020204020204" pitchFamily="34" charset="-122"/>
                          <a:sym typeface="+mn-ea"/>
                        </a:rPr>
                        <a:t>营运部负责建立油烟管道清洗档案，</a:t>
                      </a:r>
                      <a:r>
                        <a:rPr lang="zh-CN" altLang="zh-CN" sz="1200" b="0" kern="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每月归档1次</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20000"/>
                        </a:lnSpc>
                        <a:buFont typeface="+mj-ea"/>
                        <a:buNone/>
                      </a:pPr>
                      <a:r>
                        <a:rPr lang="zh-CN" altLang="en-US" sz="1200" dirty="0">
                          <a:latin typeface="微软雅黑" panose="020B0503020204020204" pitchFamily="34" charset="-122"/>
                          <a:ea typeface="微软雅黑" panose="020B0503020204020204" pitchFamily="34" charset="-122"/>
                        </a:rPr>
                        <a:t>加强管控，便于监督检查</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buNone/>
                      </a:pPr>
                      <a:r>
                        <a:rPr lang="zh-CN" altLang="en-US" sz="1200" dirty="0">
                          <a:latin typeface="微软雅黑" panose="020B0503020204020204" pitchFamily="34" charset="-122"/>
                          <a:ea typeface="微软雅黑" panose="020B0503020204020204" pitchFamily="34" charset="-122"/>
                        </a:rPr>
                        <a:t>档案缺失，无法上传系统销项，管理可能</a:t>
                      </a:r>
                      <a:r>
                        <a:rPr lang="zh-CN" altLang="en-US" sz="1200" dirty="0">
                          <a:solidFill>
                            <a:srgbClr val="FF0000"/>
                          </a:solidFill>
                          <a:latin typeface="微软雅黑" panose="020B0503020204020204" pitchFamily="34" charset="-122"/>
                          <a:ea typeface="微软雅黑" panose="020B0503020204020204" pitchFamily="34" charset="-122"/>
                        </a:rPr>
                        <a:t>存在漏洞</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2" name="图片 1"/>
          <p:cNvPicPr>
            <a:picLocks noChangeAspect="1"/>
          </p:cNvPicPr>
          <p:nvPr/>
        </p:nvPicPr>
        <p:blipFill>
          <a:blip r:embed="rId3"/>
          <a:stretch>
            <a:fillRect/>
          </a:stretch>
        </p:blipFill>
        <p:spPr>
          <a:xfrm>
            <a:off x="1199582" y="4308799"/>
            <a:ext cx="2733676" cy="2407927"/>
          </a:xfrm>
          <a:prstGeom prst="rect">
            <a:avLst/>
          </a:prstGeom>
        </p:spPr>
      </p:pic>
      <p:pic>
        <p:nvPicPr>
          <p:cNvPr id="11" name="Picture 3"/>
          <p:cNvPicPr>
            <a:picLocks noChangeAspect="1" noChangeArrowheads="1"/>
          </p:cNvPicPr>
          <p:nvPr/>
        </p:nvPicPr>
        <p:blipFill rotWithShape="1">
          <a:blip r:embed="rId4"/>
          <a:srcRect/>
          <a:stretch>
            <a:fillRect/>
          </a:stretch>
        </p:blipFill>
        <p:spPr bwMode="auto">
          <a:xfrm>
            <a:off x="4187654" y="4313476"/>
            <a:ext cx="2969066" cy="2393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a:srcRect/>
          <a:stretch>
            <a:fillRect/>
          </a:stretch>
        </p:blipFill>
        <p:spPr bwMode="auto">
          <a:xfrm>
            <a:off x="7521060" y="4325907"/>
            <a:ext cx="1909068" cy="239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图片 3"/>
          <p:cNvPicPr>
            <a:picLocks noChangeAspect="1"/>
          </p:cNvPicPr>
          <p:nvPr/>
        </p:nvPicPr>
        <p:blipFill rotWithShape="1">
          <a:blip r:embed="rId6"/>
          <a:srcRect/>
          <a:stretch>
            <a:fillRect/>
          </a:stretch>
        </p:blipFill>
        <p:spPr>
          <a:xfrm>
            <a:off x="9688536" y="4325907"/>
            <a:ext cx="2111971" cy="2412705"/>
          </a:xfrm>
          <a:prstGeom prst="rect">
            <a:avLst/>
          </a:prstGeom>
        </p:spPr>
      </p:pic>
      <p:sp>
        <p:nvSpPr>
          <p:cNvPr id="20" name="文本框 13"/>
          <p:cNvSpPr txBox="1"/>
          <p:nvPr/>
        </p:nvSpPr>
        <p:spPr>
          <a:xfrm>
            <a:off x="3558544" y="4292932"/>
            <a:ext cx="369427" cy="43088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solidFill>
                  <a:srgbClr val="00B050"/>
                </a:solidFill>
                <a:latin typeface="微软雅黑" panose="020B0503020204020204" pitchFamily="34" charset="-122"/>
                <a:ea typeface="微软雅黑" panose="020B0503020204020204" pitchFamily="34" charset="-122"/>
              </a:rPr>
              <a:t>√</a:t>
            </a:r>
          </a:p>
        </p:txBody>
      </p:sp>
      <p:sp>
        <p:nvSpPr>
          <p:cNvPr id="21" name="文本框 13"/>
          <p:cNvSpPr txBox="1"/>
          <p:nvPr/>
        </p:nvSpPr>
        <p:spPr>
          <a:xfrm>
            <a:off x="6755727" y="4299705"/>
            <a:ext cx="369427" cy="43088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solidFill>
                  <a:srgbClr val="00B050"/>
                </a:solidFill>
                <a:latin typeface="微软雅黑" panose="020B0503020204020204" pitchFamily="34" charset="-122"/>
                <a:ea typeface="微软雅黑" panose="020B0503020204020204" pitchFamily="34" charset="-122"/>
              </a:rPr>
              <a:t>√</a:t>
            </a:r>
          </a:p>
        </p:txBody>
      </p:sp>
      <p:sp>
        <p:nvSpPr>
          <p:cNvPr id="22" name="文本框 13"/>
          <p:cNvSpPr txBox="1"/>
          <p:nvPr/>
        </p:nvSpPr>
        <p:spPr>
          <a:xfrm>
            <a:off x="9043767" y="4299705"/>
            <a:ext cx="369427" cy="43088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solidFill>
                  <a:srgbClr val="00B050"/>
                </a:solidFill>
                <a:latin typeface="微软雅黑" panose="020B0503020204020204" pitchFamily="34" charset="-122"/>
                <a:ea typeface="微软雅黑" panose="020B0503020204020204" pitchFamily="34" charset="-122"/>
              </a:rPr>
              <a:t>√</a:t>
            </a:r>
          </a:p>
        </p:txBody>
      </p:sp>
      <p:sp>
        <p:nvSpPr>
          <p:cNvPr id="23" name="文本框 13"/>
          <p:cNvSpPr txBox="1"/>
          <p:nvPr/>
        </p:nvSpPr>
        <p:spPr>
          <a:xfrm>
            <a:off x="11433098" y="4358352"/>
            <a:ext cx="369427" cy="43088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solidFill>
                  <a:srgbClr val="00B050"/>
                </a:solidFill>
                <a:latin typeface="微软雅黑" panose="020B0503020204020204" pitchFamily="34" charset="-122"/>
                <a:ea typeface="微软雅黑" panose="020B0503020204020204" pitchFamily="34" charset="-122"/>
              </a:rPr>
              <a:t>√</a:t>
            </a:r>
          </a:p>
        </p:txBody>
      </p:sp>
      <p:sp>
        <p:nvSpPr>
          <p:cNvPr id="19" name="矩形 18"/>
          <p:cNvSpPr/>
          <p:nvPr/>
        </p:nvSpPr>
        <p:spPr>
          <a:xfrm>
            <a:off x="353002" y="1561677"/>
            <a:ext cx="462280" cy="1951990"/>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用电管控</a:t>
            </a:r>
          </a:p>
        </p:txBody>
      </p:sp>
      <p:sp>
        <p:nvSpPr>
          <p:cNvPr id="28" name="矩形 27"/>
          <p:cNvSpPr/>
          <p:nvPr/>
        </p:nvSpPr>
        <p:spPr>
          <a:xfrm>
            <a:off x="353002" y="3522132"/>
            <a:ext cx="462280" cy="20320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油烟管控</a:t>
            </a:r>
          </a:p>
        </p:txBody>
      </p:sp>
      <p:sp>
        <p:nvSpPr>
          <p:cNvPr id="24"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22</a:t>
            </a:fld>
            <a:endParaRPr lang="zh-CN" altLang="en-US" b="1" dirty="0">
              <a:solidFill>
                <a:schemeClr val="bg1"/>
              </a:solidFill>
            </a:endParaRPr>
          </a:p>
        </p:txBody>
      </p:sp>
      <p:sp>
        <p:nvSpPr>
          <p:cNvPr id="25"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27"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24</a:t>
            </a:r>
            <a:endParaRPr lang="zh-CN" altLang="en-US" b="1" dirty="0">
              <a:solidFill>
                <a:srgbClr val="0081C8"/>
              </a:solidFill>
            </a:endParaRPr>
          </a:p>
        </p:txBody>
      </p:sp>
      <p:cxnSp>
        <p:nvCxnSpPr>
          <p:cNvPr id="29"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30"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
        <p:nvSpPr>
          <p:cNvPr id="31" name="矩形 30"/>
          <p:cNvSpPr/>
          <p:nvPr/>
        </p:nvSpPr>
        <p:spPr bwMode="auto">
          <a:xfrm>
            <a:off x="9456691" y="855297"/>
            <a:ext cx="2724778"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检查及验收</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矩形 13"/>
          <p:cNvSpPr/>
          <p:nvPr/>
        </p:nvSpPr>
        <p:spPr bwMode="auto">
          <a:xfrm>
            <a:off x="816524" y="867401"/>
            <a:ext cx="2991929"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10000"/>
              </a:lnSpc>
              <a:buClrTx/>
              <a:buSzTx/>
              <a:buFontTx/>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火源与可燃物管控</a:t>
            </a:r>
          </a:p>
        </p:txBody>
      </p:sp>
      <p:sp>
        <p:nvSpPr>
          <p:cNvPr id="18" name="标题 1"/>
          <p:cNvSpPr txBox="1"/>
          <p:nvPr/>
        </p:nvSpPr>
        <p:spPr>
          <a:xfrm>
            <a:off x="354300" y="185050"/>
            <a:ext cx="7926518"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二、餐饮后厨管理要求</a:t>
            </a:r>
          </a:p>
        </p:txBody>
      </p:sp>
      <p:sp>
        <p:nvSpPr>
          <p:cNvPr id="15" name="矩形 14"/>
          <p:cNvSpPr/>
          <p:nvPr/>
        </p:nvSpPr>
        <p:spPr bwMode="auto">
          <a:xfrm>
            <a:off x="3852521" y="867401"/>
            <a:ext cx="2767097"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10000"/>
              </a:lnSpc>
              <a:buClrTx/>
              <a:buSzTx/>
              <a:buFontTx/>
            </a:pPr>
            <a:r>
              <a:rPr lang="zh-CN" altLang="en-US" sz="2000" dirty="0">
                <a:solidFill>
                  <a:schemeClr val="bg1"/>
                </a:solidFill>
                <a:latin typeface="微软雅黑" panose="020B0503020204020204" pitchFamily="34" charset="-122"/>
                <a:ea typeface="微软雅黑" panose="020B0503020204020204" pitchFamily="34" charset="-122"/>
                <a:sym typeface="+mn-ea"/>
              </a:rPr>
              <a:t>人的行为管控</a:t>
            </a:r>
          </a:p>
        </p:txBody>
      </p:sp>
      <p:sp>
        <p:nvSpPr>
          <p:cNvPr id="3" name="矩形 2"/>
          <p:cNvSpPr/>
          <p:nvPr/>
        </p:nvSpPr>
        <p:spPr bwMode="auto">
          <a:xfrm>
            <a:off x="6663031" y="867401"/>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消防设备设施管控</a:t>
            </a:r>
          </a:p>
        </p:txBody>
      </p:sp>
      <p:graphicFrame>
        <p:nvGraphicFramePr>
          <p:cNvPr id="26" name="表格 25"/>
          <p:cNvGraphicFramePr>
            <a:graphicFrameLocks noGrp="1"/>
          </p:cNvGraphicFramePr>
          <p:nvPr>
            <p:custDataLst>
              <p:tags r:id="rId1"/>
            </p:custDataLst>
          </p:nvPr>
        </p:nvGraphicFramePr>
        <p:xfrm>
          <a:off x="1018910" y="1572634"/>
          <a:ext cx="11011165" cy="4925554"/>
        </p:xfrm>
        <a:graphic>
          <a:graphicData uri="http://schemas.openxmlformats.org/drawingml/2006/table">
            <a:tbl>
              <a:tblPr firstRow="1" bandRow="1">
                <a:tableStyleId>{5940675A-B579-460E-94D1-54222C63F5DA}</a:tableStyleId>
              </a:tblPr>
              <a:tblGrid>
                <a:gridCol w="687070">
                  <a:extLst>
                    <a:ext uri="{9D8B030D-6E8A-4147-A177-3AD203B41FA5}">
                      <a16:colId xmlns:a16="http://schemas.microsoft.com/office/drawing/2014/main" val="20000"/>
                    </a:ext>
                  </a:extLst>
                </a:gridCol>
                <a:gridCol w="1046480">
                  <a:extLst>
                    <a:ext uri="{9D8B030D-6E8A-4147-A177-3AD203B41FA5}">
                      <a16:colId xmlns:a16="http://schemas.microsoft.com/office/drawing/2014/main" val="20001"/>
                    </a:ext>
                  </a:extLst>
                </a:gridCol>
                <a:gridCol w="6185535">
                  <a:extLst>
                    <a:ext uri="{9D8B030D-6E8A-4147-A177-3AD203B41FA5}">
                      <a16:colId xmlns:a16="http://schemas.microsoft.com/office/drawing/2014/main" val="20002"/>
                    </a:ext>
                  </a:extLst>
                </a:gridCol>
                <a:gridCol w="1892935">
                  <a:extLst>
                    <a:ext uri="{9D8B030D-6E8A-4147-A177-3AD203B41FA5}">
                      <a16:colId xmlns:a16="http://schemas.microsoft.com/office/drawing/2014/main" val="20003"/>
                    </a:ext>
                  </a:extLst>
                </a:gridCol>
                <a:gridCol w="1199145">
                  <a:extLst>
                    <a:ext uri="{9D8B030D-6E8A-4147-A177-3AD203B41FA5}">
                      <a16:colId xmlns:a16="http://schemas.microsoft.com/office/drawing/2014/main" val="20004"/>
                    </a:ext>
                  </a:extLst>
                </a:gridCol>
              </a:tblGrid>
              <a:tr h="577899">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事项</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要求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目的和作用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buNone/>
                      </a:pPr>
                      <a:r>
                        <a:rPr lang="zh-CN" altLang="en-US" sz="1600" dirty="0">
                          <a:solidFill>
                            <a:schemeClr val="bg1"/>
                          </a:solidFill>
                          <a:latin typeface="微软雅黑" panose="020B0503020204020204" pitchFamily="34" charset="-122"/>
                          <a:ea typeface="微软雅黑" panose="020B0503020204020204" pitchFamily="34" charset="-122"/>
                        </a:rPr>
                        <a:t>违反的危害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303743">
                <a:tc>
                  <a:txBody>
                    <a:bodyPr/>
                    <a:lstStyle/>
                    <a:p>
                      <a:pPr algn="ctr"/>
                      <a:r>
                        <a:rPr lang="en-US" altLang="zh-CN" sz="1200" dirty="0">
                          <a:latin typeface="微软雅黑" panose="020B0503020204020204" pitchFamily="34" charset="-122"/>
                          <a:ea typeface="微软雅黑" panose="020B0503020204020204" pitchFamily="34" charset="-122"/>
                        </a:rPr>
                        <a:t>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zh-CN" altLang="en-US" sz="1200" dirty="0">
                          <a:solidFill>
                            <a:schemeClr val="tx1"/>
                          </a:solidFill>
                          <a:latin typeface="微软雅黑" panose="020B0503020204020204" pitchFamily="34" charset="-122"/>
                          <a:ea typeface="微软雅黑" panose="020B0503020204020204" pitchFamily="34" charset="-122"/>
                        </a:rPr>
                        <a:t>非万员工</a:t>
                      </a:r>
                      <a:endParaRPr lang="en-US" altLang="zh-CN" sz="1200" dirty="0">
                        <a:solidFill>
                          <a:schemeClr val="tx1"/>
                        </a:solidFill>
                        <a:latin typeface="微软雅黑" panose="020B0503020204020204" pitchFamily="34" charset="-122"/>
                        <a:ea typeface="微软雅黑" panose="020B0503020204020204" pitchFamily="34" charset="-122"/>
                      </a:endParaRPr>
                    </a:p>
                    <a:p>
                      <a:pPr algn="ctr">
                        <a:lnSpc>
                          <a:spcPct val="120000"/>
                        </a:lnSpc>
                      </a:pPr>
                      <a:r>
                        <a:rPr lang="zh-CN" altLang="en-US" sz="1200" dirty="0">
                          <a:solidFill>
                            <a:schemeClr val="tx1"/>
                          </a:solidFill>
                          <a:latin typeface="微软雅黑" panose="020B0503020204020204" pitchFamily="34" charset="-122"/>
                          <a:ea typeface="微软雅黑" panose="020B0503020204020204" pitchFamily="34" charset="-122"/>
                        </a:rPr>
                        <a:t>安全培训</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R="0" indent="0" algn="l" defTabSz="914400" rtl="0" fontAlgn="auto">
                        <a:lnSpc>
                          <a:spcPct val="130000"/>
                        </a:lnSpc>
                        <a:spcBef>
                          <a:spcPts val="0"/>
                        </a:spcBef>
                        <a:spcAft>
                          <a:spcPts val="0"/>
                        </a:spcAft>
                        <a:buClrTx/>
                        <a:buSzTx/>
                        <a:buFont typeface="+mj-ea"/>
                        <a:buNone/>
                      </a:pPr>
                      <a:r>
                        <a:rPr lang="en-US" altLang="zh-CN" sz="1200" b="1" dirty="0">
                          <a:latin typeface="微软雅黑" panose="020B0503020204020204" pitchFamily="34" charset="-122"/>
                          <a:ea typeface="微软雅黑" panose="020B0503020204020204" pitchFamily="34" charset="-122"/>
                          <a:sym typeface="+mn-ea"/>
                        </a:rPr>
                        <a:t>1.  </a:t>
                      </a:r>
                      <a:r>
                        <a:rPr lang="zh-CN" altLang="en-US" sz="1200" b="1" dirty="0">
                          <a:latin typeface="微软雅黑" panose="020B0503020204020204" pitchFamily="34" charset="-122"/>
                          <a:ea typeface="微软雅黑" panose="020B0503020204020204" pitchFamily="34" charset="-122"/>
                          <a:sym typeface="+mn-ea"/>
                        </a:rPr>
                        <a:t>培训频次</a:t>
                      </a:r>
                    </a:p>
                    <a:p>
                      <a:pPr marL="542925" marR="0" indent="-180975" algn="l" defTabSz="914400" rtl="0" fontAlgn="auto">
                        <a:lnSpc>
                          <a:spcPct val="130000"/>
                        </a:lnSpc>
                        <a:spcBef>
                          <a:spcPts val="0"/>
                        </a:spcBef>
                        <a:spcAft>
                          <a:spcPts val="0"/>
                        </a:spcAft>
                        <a:buClrTx/>
                        <a:buSzTx/>
                        <a:buFont typeface="+mj-ea"/>
                        <a:buAutoNum type="circleNumDbPlain"/>
                      </a:pPr>
                      <a:r>
                        <a:rPr lang="zh-CN" altLang="en-US" sz="1200" dirty="0">
                          <a:latin typeface="微软雅黑" panose="020B0503020204020204" pitchFamily="34" charset="-122"/>
                          <a:ea typeface="微软雅黑" panose="020B0503020204020204" pitchFamily="34" charset="-122"/>
                          <a:sym typeface="+mn-ea"/>
                        </a:rPr>
                        <a:t>新员工岗前安全培训：</a:t>
                      </a:r>
                      <a:r>
                        <a:rPr lang="zh-CN" altLang="en-US" sz="1200" dirty="0">
                          <a:solidFill>
                            <a:srgbClr val="FF0000"/>
                          </a:solidFill>
                          <a:latin typeface="微软雅黑" panose="020B0503020204020204" pitchFamily="34" charset="-122"/>
                          <a:ea typeface="微软雅黑" panose="020B0503020204020204" pitchFamily="34" charset="-122"/>
                          <a:sym typeface="+mn-ea"/>
                        </a:rPr>
                        <a:t>入职7天</a:t>
                      </a:r>
                      <a:r>
                        <a:rPr lang="zh-CN" altLang="en-US" sz="1200" dirty="0">
                          <a:latin typeface="微软雅黑" panose="020B0503020204020204" pitchFamily="34" charset="-122"/>
                          <a:ea typeface="微软雅黑" panose="020B0503020204020204" pitchFamily="34" charset="-122"/>
                          <a:sym typeface="+mn-ea"/>
                        </a:rPr>
                        <a:t>内完成</a:t>
                      </a:r>
                    </a:p>
                    <a:p>
                      <a:pPr marL="542925" marR="0" indent="-180975" algn="l" defTabSz="914400" rtl="0" fontAlgn="auto">
                        <a:lnSpc>
                          <a:spcPct val="130000"/>
                        </a:lnSpc>
                        <a:spcBef>
                          <a:spcPts val="0"/>
                        </a:spcBef>
                        <a:spcAft>
                          <a:spcPts val="0"/>
                        </a:spcAft>
                        <a:buClrTx/>
                        <a:buSzTx/>
                        <a:buFont typeface="+mj-ea"/>
                        <a:buAutoNum type="circleNumDbPlain"/>
                      </a:pPr>
                      <a:r>
                        <a:rPr lang="zh-CN" altLang="en-US" sz="1200" dirty="0">
                          <a:latin typeface="微软雅黑" panose="020B0503020204020204" pitchFamily="34" charset="-122"/>
                          <a:ea typeface="微软雅黑" panose="020B0503020204020204" pitchFamily="34" charset="-122"/>
                          <a:sym typeface="+mn-ea"/>
                        </a:rPr>
                        <a:t>非餐饮商户人员、餐饮商户后厨辅助人员：</a:t>
                      </a:r>
                      <a:r>
                        <a:rPr lang="zh-CN" altLang="en-US" sz="1200" dirty="0">
                          <a:solidFill>
                            <a:srgbClr val="FF0000"/>
                          </a:solidFill>
                          <a:latin typeface="微软雅黑" panose="020B0503020204020204" pitchFamily="34" charset="-122"/>
                          <a:ea typeface="微软雅黑" panose="020B0503020204020204" pitchFamily="34" charset="-122"/>
                          <a:sym typeface="+mn-ea"/>
                        </a:rPr>
                        <a:t>每季度≥1次</a:t>
                      </a:r>
                      <a:endParaRPr lang="zh-CN" altLang="en-US" sz="1200" dirty="0">
                        <a:solidFill>
                          <a:srgbClr val="FF0000"/>
                        </a:solidFill>
                        <a:latin typeface="微软雅黑" panose="020B0503020204020204" pitchFamily="34" charset="-122"/>
                        <a:ea typeface="微软雅黑" panose="020B0503020204020204" pitchFamily="34" charset="-122"/>
                        <a:cs typeface="+mn-cs"/>
                      </a:endParaRPr>
                    </a:p>
                    <a:p>
                      <a:pPr marL="542925" marR="0" indent="-180975" algn="l" defTabSz="914400" rtl="0" fontAlgn="auto">
                        <a:lnSpc>
                          <a:spcPct val="130000"/>
                        </a:lnSpc>
                        <a:spcBef>
                          <a:spcPts val="0"/>
                        </a:spcBef>
                        <a:spcAft>
                          <a:spcPts val="0"/>
                        </a:spcAft>
                        <a:buClrTx/>
                        <a:buSzTx/>
                        <a:buFont typeface="+mj-ea"/>
                        <a:buAutoNum type="circleNumDbPlain"/>
                      </a:pPr>
                      <a:r>
                        <a:rPr lang="zh-CN" altLang="en-US" sz="1200" dirty="0">
                          <a:latin typeface="微软雅黑" panose="020B0503020204020204" pitchFamily="34" charset="-122"/>
                          <a:ea typeface="微软雅黑" panose="020B0503020204020204" pitchFamily="34" charset="-122"/>
                          <a:sym typeface="+mn-ea"/>
                        </a:rPr>
                        <a:t>餐饮商户厨师及店长：</a:t>
                      </a:r>
                      <a:r>
                        <a:rPr lang="zh-CN" altLang="en-US" sz="1200" dirty="0">
                          <a:solidFill>
                            <a:srgbClr val="FF0000"/>
                          </a:solidFill>
                          <a:latin typeface="微软雅黑" panose="020B0503020204020204" pitchFamily="34" charset="-122"/>
                          <a:ea typeface="微软雅黑" panose="020B0503020204020204" pitchFamily="34" charset="-122"/>
                          <a:sym typeface="+mn-ea"/>
                        </a:rPr>
                        <a:t>每月≥1次</a:t>
                      </a:r>
                      <a:r>
                        <a:rPr lang="zh-CN" altLang="en-US" sz="1200" dirty="0">
                          <a:latin typeface="微软雅黑" panose="020B0503020204020204" pitchFamily="34" charset="-122"/>
                          <a:ea typeface="微软雅黑" panose="020B0503020204020204" pitchFamily="34" charset="-122"/>
                          <a:sym typeface="+mn-ea"/>
                        </a:rPr>
                        <a:t>（原制度要求每半月≥1次）</a:t>
                      </a:r>
                    </a:p>
                    <a:p>
                      <a:pPr marL="0" marR="0" indent="0" algn="l" defTabSz="914400" rtl="0" fontAlgn="auto">
                        <a:lnSpc>
                          <a:spcPct val="130000"/>
                        </a:lnSpc>
                        <a:spcBef>
                          <a:spcPts val="0"/>
                        </a:spcBef>
                        <a:spcAft>
                          <a:spcPts val="0"/>
                        </a:spcAft>
                        <a:buClrTx/>
                        <a:buSzTx/>
                        <a:buFont typeface="+mj-ea"/>
                        <a:buNone/>
                      </a:pPr>
                      <a:r>
                        <a:rPr lang="en-US" altLang="zh-CN" sz="1200" b="1" dirty="0">
                          <a:solidFill>
                            <a:schemeClr val="tx1"/>
                          </a:solidFill>
                          <a:latin typeface="微软雅黑" panose="020B0503020204020204" pitchFamily="34" charset="-122"/>
                          <a:ea typeface="微软雅黑" panose="020B0503020204020204" pitchFamily="34" charset="-122"/>
                          <a:sym typeface="+mn-ea"/>
                        </a:rPr>
                        <a:t>2. </a:t>
                      </a:r>
                      <a:r>
                        <a:rPr lang="zh-CN" altLang="en-US" sz="1200" b="1" dirty="0">
                          <a:solidFill>
                            <a:schemeClr val="tx1"/>
                          </a:solidFill>
                          <a:latin typeface="微软雅黑" panose="020B0503020204020204" pitchFamily="34" charset="-122"/>
                          <a:ea typeface="微软雅黑" panose="020B0503020204020204" pitchFamily="34" charset="-122"/>
                          <a:sym typeface="+mn-ea"/>
                        </a:rPr>
                        <a:t>具体要求</a:t>
                      </a:r>
                    </a:p>
                    <a:p>
                      <a:pPr marL="0" marR="0" indent="0" algn="l" defTabSz="914400" rtl="0" fontAlgn="auto">
                        <a:lnSpc>
                          <a:spcPct val="130000"/>
                        </a:lnSpc>
                        <a:spcBef>
                          <a:spcPts val="0"/>
                        </a:spcBef>
                        <a:spcAft>
                          <a:spcPts val="0"/>
                        </a:spcAft>
                        <a:buClrTx/>
                        <a:buSzTx/>
                        <a:buFont typeface="+mj-ea"/>
                        <a:buNone/>
                      </a:pPr>
                      <a:r>
                        <a:rPr lang="zh-CN" altLang="en-US" sz="1200" b="0" dirty="0">
                          <a:solidFill>
                            <a:schemeClr val="tx1"/>
                          </a:solidFill>
                          <a:latin typeface="微软雅黑" panose="020B0503020204020204" pitchFamily="34" charset="-122"/>
                          <a:ea typeface="微软雅黑" panose="020B0503020204020204" pitchFamily="34" charset="-122"/>
                          <a:sym typeface="+mn-ea"/>
                        </a:rPr>
                        <a:t>    采用</a:t>
                      </a:r>
                      <a:r>
                        <a:rPr lang="en-US" altLang="zh-CN" sz="1200" b="0" dirty="0">
                          <a:solidFill>
                            <a:schemeClr val="tx1"/>
                          </a:solidFill>
                          <a:latin typeface="微软雅黑" panose="020B0503020204020204" pitchFamily="34" charset="-122"/>
                          <a:ea typeface="微软雅黑" panose="020B0503020204020204" pitchFamily="34" charset="-122"/>
                          <a:sym typeface="+mn-ea"/>
                        </a:rPr>
                        <a:t>“</a:t>
                      </a:r>
                      <a:r>
                        <a:rPr lang="zh-CN" altLang="en-US" sz="1200" b="0" dirty="0">
                          <a:solidFill>
                            <a:schemeClr val="tx1"/>
                          </a:solidFill>
                          <a:latin typeface="微软雅黑" panose="020B0503020204020204" pitchFamily="34" charset="-122"/>
                          <a:ea typeface="微软雅黑" panose="020B0503020204020204" pitchFamily="34" charset="-122"/>
                          <a:sym typeface="+mn-ea"/>
                        </a:rPr>
                        <a:t>非万员工安全培训系统</a:t>
                      </a:r>
                      <a:r>
                        <a:rPr lang="en-US" altLang="zh-CN" sz="1200" b="0" dirty="0">
                          <a:solidFill>
                            <a:schemeClr val="tx1"/>
                          </a:solidFill>
                          <a:latin typeface="微软雅黑" panose="020B0503020204020204" pitchFamily="34" charset="-122"/>
                          <a:ea typeface="微软雅黑" panose="020B0503020204020204" pitchFamily="34" charset="-122"/>
                          <a:sym typeface="+mn-ea"/>
                        </a:rPr>
                        <a:t>”</a:t>
                      </a:r>
                      <a:r>
                        <a:rPr lang="zh-CN" altLang="en-US" sz="1200" b="0" dirty="0">
                          <a:solidFill>
                            <a:schemeClr val="tx1"/>
                          </a:solidFill>
                          <a:latin typeface="微软雅黑" panose="020B0503020204020204" pitchFamily="34" charset="-122"/>
                          <a:ea typeface="微软雅黑" panose="020B0503020204020204" pitchFamily="34" charset="-122"/>
                          <a:sym typeface="+mn-ea"/>
                        </a:rPr>
                        <a:t>和</a:t>
                      </a:r>
                      <a:r>
                        <a:rPr lang="en-US" altLang="zh-CN" sz="1200" b="0" dirty="0">
                          <a:solidFill>
                            <a:schemeClr val="tx1"/>
                          </a:solidFill>
                          <a:latin typeface="微软雅黑" panose="020B0503020204020204" pitchFamily="34" charset="-122"/>
                          <a:ea typeface="微软雅黑" panose="020B0503020204020204" pitchFamily="34" charset="-122"/>
                          <a:sym typeface="+mn-ea"/>
                        </a:rPr>
                        <a:t>“</a:t>
                      </a:r>
                      <a:r>
                        <a:rPr lang="zh-CN" altLang="en-US" sz="1200" b="0" dirty="0">
                          <a:solidFill>
                            <a:schemeClr val="tx1"/>
                          </a:solidFill>
                          <a:latin typeface="微软雅黑" panose="020B0503020204020204" pitchFamily="34" charset="-122"/>
                          <a:ea typeface="微软雅黑" panose="020B0503020204020204" pitchFamily="34" charset="-122"/>
                          <a:sym typeface="+mn-ea"/>
                        </a:rPr>
                        <a:t>万安全微信小程序</a:t>
                      </a:r>
                      <a:r>
                        <a:rPr lang="en-US" altLang="zh-CN" sz="1200" b="0" dirty="0">
                          <a:solidFill>
                            <a:schemeClr val="tx1"/>
                          </a:solidFill>
                          <a:latin typeface="微软雅黑" panose="020B0503020204020204" pitchFamily="34" charset="-122"/>
                          <a:ea typeface="微软雅黑" panose="020B0503020204020204" pitchFamily="34" charset="-122"/>
                          <a:sym typeface="+mn-ea"/>
                        </a:rPr>
                        <a:t>”</a:t>
                      </a:r>
                      <a:r>
                        <a:rPr lang="zh-CN" altLang="en-US" sz="1200" b="0" dirty="0">
                          <a:solidFill>
                            <a:schemeClr val="tx1"/>
                          </a:solidFill>
                          <a:latin typeface="微软雅黑" panose="020B0503020204020204" pitchFamily="34" charset="-122"/>
                          <a:ea typeface="微软雅黑" panose="020B0503020204020204" pitchFamily="34" charset="-122"/>
                          <a:sym typeface="+mn-ea"/>
                        </a:rPr>
                        <a:t>开展非万员工培训，要求如下：</a:t>
                      </a:r>
                    </a:p>
                    <a:p>
                      <a:pPr marL="542925" marR="0" indent="-180975" algn="l" defTabSz="914400" rtl="0" fontAlgn="auto">
                        <a:lnSpc>
                          <a:spcPct val="130000"/>
                        </a:lnSpc>
                        <a:spcBef>
                          <a:spcPts val="0"/>
                        </a:spcBef>
                        <a:spcAft>
                          <a:spcPts val="0"/>
                        </a:spcAft>
                        <a:buClrTx/>
                        <a:buSzTx/>
                        <a:buFont typeface="+mj-ea"/>
                        <a:buAutoNum type="circleNumDbPlain"/>
                        <a:tabLst>
                          <a:tab pos="361950" algn="l"/>
                          <a:tab pos="542925" algn="l"/>
                        </a:tabLst>
                      </a:pPr>
                      <a:r>
                        <a:rPr lang="zh-CN" altLang="en-US" sz="1200" b="1" dirty="0">
                          <a:solidFill>
                            <a:schemeClr val="tx1"/>
                          </a:solidFill>
                          <a:latin typeface="微软雅黑" panose="020B0503020204020204" pitchFamily="34" charset="-122"/>
                          <a:ea typeface="微软雅黑" panose="020B0503020204020204" pitchFamily="34" charset="-122"/>
                          <a:sym typeface="+mn-ea"/>
                        </a:rPr>
                        <a:t>员工录入：</a:t>
                      </a:r>
                      <a:r>
                        <a:rPr lang="zh-CN" altLang="en-US" sz="1200" b="0" dirty="0">
                          <a:solidFill>
                            <a:schemeClr val="tx1"/>
                          </a:solidFill>
                          <a:latin typeface="微软雅黑" panose="020B0503020204020204" pitchFamily="34" charset="-122"/>
                          <a:ea typeface="微软雅黑" panose="020B0503020204020204" pitchFamily="34" charset="-122"/>
                          <a:sym typeface="+mn-ea"/>
                        </a:rPr>
                        <a:t>营运部督办所有商户员工（含临时工）</a:t>
                      </a:r>
                      <a:r>
                        <a:rPr lang="zh-CN" altLang="en-US" sz="1200" b="0" dirty="0">
                          <a:solidFill>
                            <a:srgbClr val="FF0000"/>
                          </a:solidFill>
                          <a:latin typeface="微软雅黑" panose="020B0503020204020204" pitchFamily="34" charset="-122"/>
                          <a:ea typeface="微软雅黑" panose="020B0503020204020204" pitchFamily="34" charset="-122"/>
                          <a:sym typeface="+mn-ea"/>
                        </a:rPr>
                        <a:t>入职当日</a:t>
                      </a:r>
                      <a:r>
                        <a:rPr lang="zh-CN" altLang="en-US" sz="1200" b="0" dirty="0">
                          <a:solidFill>
                            <a:schemeClr val="tx1"/>
                          </a:solidFill>
                          <a:latin typeface="微软雅黑" panose="020B0503020204020204" pitchFamily="34" charset="-122"/>
                          <a:ea typeface="微软雅黑" panose="020B0503020204020204" pitchFamily="34" charset="-122"/>
                          <a:sym typeface="+mn-ea"/>
                        </a:rPr>
                        <a:t>人员信息录入安全管理信息系统，且</a:t>
                      </a:r>
                      <a:r>
                        <a:rPr lang="zh-CN" altLang="en-US" sz="1200" b="0" kern="1200" dirty="0">
                          <a:solidFill>
                            <a:srgbClr val="FF0000"/>
                          </a:solidFill>
                          <a:latin typeface="微软雅黑" panose="020B0503020204020204" pitchFamily="34" charset="-122"/>
                          <a:ea typeface="微软雅黑" panose="020B0503020204020204" pitchFamily="34" charset="-122"/>
                          <a:cs typeface="+mn-cs"/>
                          <a:sym typeface="+mn-ea"/>
                        </a:rPr>
                        <a:t>类别划分准确</a:t>
                      </a:r>
                      <a:r>
                        <a:rPr lang="zh-CN" altLang="en-US" sz="1200" b="0" dirty="0">
                          <a:solidFill>
                            <a:schemeClr val="tx1"/>
                          </a:solidFill>
                          <a:latin typeface="微软雅黑" panose="020B0503020204020204" pitchFamily="34" charset="-122"/>
                          <a:ea typeface="微软雅黑" panose="020B0503020204020204" pitchFamily="34" charset="-122"/>
                          <a:sym typeface="+mn-ea"/>
                        </a:rPr>
                        <a:t>，所有商户员工均</a:t>
                      </a:r>
                      <a:r>
                        <a:rPr lang="zh-CN" altLang="en-US" sz="1200" b="0" kern="1200" dirty="0">
                          <a:solidFill>
                            <a:srgbClr val="FF0000"/>
                          </a:solidFill>
                          <a:latin typeface="微软雅黑" panose="020B0503020204020204" pitchFamily="34" charset="-122"/>
                          <a:ea typeface="微软雅黑" panose="020B0503020204020204" pitchFamily="34" charset="-122"/>
                          <a:cs typeface="+mn-cs"/>
                          <a:sym typeface="+mn-ea"/>
                        </a:rPr>
                        <a:t>关注</a:t>
                      </a:r>
                      <a:r>
                        <a:rPr lang="en-US" altLang="zh-CN" sz="1200" b="0" kern="1200" dirty="0">
                          <a:solidFill>
                            <a:srgbClr val="FF0000"/>
                          </a:solidFill>
                          <a:latin typeface="微软雅黑" panose="020B0503020204020204" pitchFamily="34" charset="-122"/>
                          <a:ea typeface="微软雅黑" panose="020B0503020204020204" pitchFamily="34" charset="-122"/>
                          <a:cs typeface="+mn-cs"/>
                          <a:sym typeface="+mn-ea"/>
                        </a:rPr>
                        <a:t>“</a:t>
                      </a:r>
                      <a:r>
                        <a:rPr lang="zh-CN" altLang="en-US" sz="1200" b="0" kern="1200" dirty="0">
                          <a:solidFill>
                            <a:srgbClr val="FF0000"/>
                          </a:solidFill>
                          <a:latin typeface="微软雅黑" panose="020B0503020204020204" pitchFamily="34" charset="-122"/>
                          <a:ea typeface="微软雅黑" panose="020B0503020204020204" pitchFamily="34" charset="-122"/>
                          <a:cs typeface="+mn-cs"/>
                          <a:sym typeface="+mn-ea"/>
                        </a:rPr>
                        <a:t>万安全微信小程序</a:t>
                      </a:r>
                      <a:r>
                        <a:rPr lang="en-US" altLang="zh-CN" sz="1200" b="0" kern="1200" dirty="0">
                          <a:solidFill>
                            <a:srgbClr val="FF0000"/>
                          </a:solidFill>
                          <a:latin typeface="微软雅黑" panose="020B0503020204020204" pitchFamily="34" charset="-122"/>
                          <a:ea typeface="微软雅黑" panose="020B0503020204020204" pitchFamily="34" charset="-122"/>
                          <a:cs typeface="+mn-cs"/>
                          <a:sym typeface="+mn-ea"/>
                        </a:rPr>
                        <a:t>”</a:t>
                      </a:r>
                      <a:endParaRPr lang="zh-CN" altLang="en-US" sz="1200" b="0" kern="1200" dirty="0">
                        <a:solidFill>
                          <a:srgbClr val="FF0000"/>
                        </a:solidFill>
                        <a:latin typeface="微软雅黑" panose="020B0503020204020204" pitchFamily="34" charset="-122"/>
                        <a:ea typeface="微软雅黑" panose="020B0503020204020204" pitchFamily="34" charset="-122"/>
                        <a:cs typeface="+mn-cs"/>
                        <a:sym typeface="+mn-ea"/>
                      </a:endParaRPr>
                    </a:p>
                    <a:p>
                      <a:pPr marL="542925" marR="0" indent="-180975" algn="l" defTabSz="914400" rtl="0" fontAlgn="auto">
                        <a:lnSpc>
                          <a:spcPct val="130000"/>
                        </a:lnSpc>
                        <a:spcBef>
                          <a:spcPts val="0"/>
                        </a:spcBef>
                        <a:spcAft>
                          <a:spcPts val="0"/>
                        </a:spcAft>
                        <a:buClrTx/>
                        <a:buSzTx/>
                        <a:buFont typeface="+mj-ea"/>
                        <a:buAutoNum type="circleNumDbPlain"/>
                        <a:tabLst>
                          <a:tab pos="361950" algn="l"/>
                          <a:tab pos="542925" algn="l"/>
                        </a:tabLst>
                      </a:pPr>
                      <a:r>
                        <a:rPr lang="zh-CN" altLang="en-US" sz="1200" b="1" dirty="0">
                          <a:solidFill>
                            <a:schemeClr val="tx1"/>
                          </a:solidFill>
                          <a:latin typeface="微软雅黑" panose="020B0503020204020204" pitchFamily="34" charset="-122"/>
                          <a:ea typeface="微软雅黑" panose="020B0503020204020204" pitchFamily="34" charset="-122"/>
                          <a:sym typeface="+mn-ea"/>
                        </a:rPr>
                        <a:t>理论培训：</a:t>
                      </a:r>
                      <a:r>
                        <a:rPr lang="zh-CN" altLang="en-US" sz="1200" b="0" dirty="0">
                          <a:solidFill>
                            <a:schemeClr val="tx1"/>
                          </a:solidFill>
                          <a:latin typeface="微软雅黑" panose="020B0503020204020204" pitchFamily="34" charset="-122"/>
                          <a:ea typeface="微软雅黑" panose="020B0503020204020204" pitchFamily="34" charset="-122"/>
                          <a:sym typeface="+mn-ea"/>
                        </a:rPr>
                        <a:t>物业部使用安监中心提供的课件开展</a:t>
                      </a:r>
                      <a:r>
                        <a:rPr lang="zh-CN" altLang="en-US" sz="1200" b="0" kern="1200" dirty="0">
                          <a:solidFill>
                            <a:srgbClr val="FF0000"/>
                          </a:solidFill>
                          <a:latin typeface="微软雅黑" panose="020B0503020204020204" pitchFamily="34" charset="-122"/>
                          <a:ea typeface="微软雅黑" panose="020B0503020204020204" pitchFamily="34" charset="-122"/>
                          <a:cs typeface="+mn-cs"/>
                          <a:sym typeface="+mn-ea"/>
                        </a:rPr>
                        <a:t>集中或入户培训</a:t>
                      </a:r>
                      <a:r>
                        <a:rPr lang="zh-CN" altLang="en-US" sz="1200" b="0" dirty="0">
                          <a:solidFill>
                            <a:schemeClr val="tx1"/>
                          </a:solidFill>
                          <a:latin typeface="微软雅黑" panose="020B0503020204020204" pitchFamily="34" charset="-122"/>
                          <a:ea typeface="微软雅黑" panose="020B0503020204020204" pitchFamily="34" charset="-122"/>
                          <a:sym typeface="+mn-ea"/>
                        </a:rPr>
                        <a:t>，对商户员工扫码</a:t>
                      </a:r>
                      <a:r>
                        <a:rPr lang="zh-CN" altLang="en-US" sz="1200" b="0" dirty="0">
                          <a:solidFill>
                            <a:srgbClr val="FF0000"/>
                          </a:solidFill>
                          <a:latin typeface="微软雅黑" panose="020B0503020204020204" pitchFamily="34" charset="-122"/>
                          <a:ea typeface="微软雅黑" panose="020B0503020204020204" pitchFamily="34" charset="-122"/>
                          <a:sym typeface="+mn-ea"/>
                        </a:rPr>
                        <a:t>考试进行监督</a:t>
                      </a:r>
                    </a:p>
                    <a:p>
                      <a:pPr marL="542925" marR="0" indent="-180975" algn="l" defTabSz="914400" rtl="0" fontAlgn="auto">
                        <a:lnSpc>
                          <a:spcPct val="130000"/>
                        </a:lnSpc>
                        <a:spcBef>
                          <a:spcPts val="0"/>
                        </a:spcBef>
                        <a:spcAft>
                          <a:spcPts val="0"/>
                        </a:spcAft>
                        <a:buClrTx/>
                        <a:buSzTx/>
                        <a:buFont typeface="+mj-ea"/>
                        <a:buAutoNum type="circleNumDbPlain"/>
                        <a:tabLst>
                          <a:tab pos="361950" algn="l"/>
                          <a:tab pos="542925" algn="l"/>
                        </a:tabLst>
                      </a:pPr>
                      <a:r>
                        <a:rPr lang="zh-CN" altLang="en-US" sz="1200" b="1" dirty="0">
                          <a:solidFill>
                            <a:schemeClr val="tx1"/>
                          </a:solidFill>
                          <a:latin typeface="微软雅黑" panose="020B0503020204020204" pitchFamily="34" charset="-122"/>
                          <a:ea typeface="微软雅黑" panose="020B0503020204020204" pitchFamily="34" charset="-122"/>
                          <a:sym typeface="+mn-ea"/>
                        </a:rPr>
                        <a:t>实操培训：</a:t>
                      </a:r>
                      <a:r>
                        <a:rPr lang="zh-CN" altLang="en-US" sz="1200" dirty="0">
                          <a:solidFill>
                            <a:schemeClr val="tx1"/>
                          </a:solidFill>
                          <a:latin typeface="微软雅黑" panose="020B0503020204020204" pitchFamily="34" charset="-122"/>
                          <a:ea typeface="微软雅黑" panose="020B0503020204020204" pitchFamily="34" charset="-122"/>
                          <a:sym typeface="+mn-ea"/>
                        </a:rPr>
                        <a:t>物业部对</a:t>
                      </a:r>
                      <a:r>
                        <a:rPr lang="zh-CN" altLang="en-US" sz="1200" b="0" dirty="0">
                          <a:solidFill>
                            <a:schemeClr val="tx1"/>
                          </a:solidFill>
                          <a:latin typeface="微软雅黑" panose="020B0503020204020204" pitchFamily="34" charset="-122"/>
                          <a:ea typeface="微软雅黑" panose="020B0503020204020204" pitchFamily="34" charset="-122"/>
                          <a:sym typeface="+mn-ea"/>
                        </a:rPr>
                        <a:t>所有商户员工进行</a:t>
                      </a:r>
                      <a:r>
                        <a:rPr lang="zh-CN" altLang="en-US" sz="1200" b="0" dirty="0">
                          <a:solidFill>
                            <a:srgbClr val="FF0000"/>
                          </a:solidFill>
                          <a:latin typeface="微软雅黑" panose="020B0503020204020204" pitchFamily="34" charset="-122"/>
                          <a:ea typeface="微软雅黑" panose="020B0503020204020204" pitchFamily="34" charset="-122"/>
                          <a:sym typeface="+mn-ea"/>
                        </a:rPr>
                        <a:t>实操培训</a:t>
                      </a:r>
                      <a:r>
                        <a:rPr lang="zh-CN" altLang="en-US" sz="1200" b="0" dirty="0">
                          <a:solidFill>
                            <a:schemeClr val="tx1"/>
                          </a:solidFill>
                          <a:latin typeface="微软雅黑" panose="020B0503020204020204" pitchFamily="34" charset="-122"/>
                          <a:ea typeface="微软雅黑" panose="020B0503020204020204" pitchFamily="34" charset="-122"/>
                          <a:sym typeface="+mn-ea"/>
                        </a:rPr>
                        <a:t>；餐饮商户厨师及店长培训应急锅盖、灭火毯、灭火器、消防软管使用；其他人员至少培训灭火器和消防软管使用；应将培训照片上传系统备案</a:t>
                      </a:r>
                    </a:p>
                    <a:p>
                      <a:pPr marL="542925" marR="0" indent="-180975" algn="l" defTabSz="914400" rtl="0" fontAlgn="auto">
                        <a:lnSpc>
                          <a:spcPct val="130000"/>
                        </a:lnSpc>
                        <a:spcBef>
                          <a:spcPts val="0"/>
                        </a:spcBef>
                        <a:spcAft>
                          <a:spcPts val="0"/>
                        </a:spcAft>
                        <a:buClrTx/>
                        <a:buSzTx/>
                        <a:buFont typeface="+mj-ea"/>
                        <a:buAutoNum type="circleNumDbPlain"/>
                        <a:tabLst>
                          <a:tab pos="361950" algn="l"/>
                          <a:tab pos="542925" algn="l"/>
                        </a:tabLst>
                      </a:pPr>
                      <a:r>
                        <a:rPr lang="zh-CN" altLang="en-US" sz="1200" b="1" dirty="0">
                          <a:solidFill>
                            <a:schemeClr val="tx1"/>
                          </a:solidFill>
                          <a:latin typeface="微软雅黑" panose="020B0503020204020204" pitchFamily="34" charset="-122"/>
                          <a:ea typeface="微软雅黑" panose="020B0503020204020204" pitchFamily="34" charset="-122"/>
                          <a:sym typeface="+mn-ea"/>
                        </a:rPr>
                        <a:t>监督检查：</a:t>
                      </a:r>
                      <a:r>
                        <a:rPr lang="zh-CN" altLang="en-US" sz="1200" b="0" dirty="0">
                          <a:solidFill>
                            <a:schemeClr val="tx1"/>
                          </a:solidFill>
                          <a:latin typeface="微软雅黑" panose="020B0503020204020204" pitchFamily="34" charset="-122"/>
                          <a:ea typeface="微软雅黑" panose="020B0503020204020204" pitchFamily="34" charset="-122"/>
                          <a:sym typeface="+mn-ea"/>
                        </a:rPr>
                        <a:t>物业部在</a:t>
                      </a:r>
                      <a:r>
                        <a:rPr lang="zh-CN" altLang="en-US" sz="1200" b="0" kern="1200" dirty="0">
                          <a:solidFill>
                            <a:srgbClr val="FF0000"/>
                          </a:solidFill>
                          <a:latin typeface="微软雅黑" panose="020B0503020204020204" pitchFamily="34" charset="-122"/>
                          <a:ea typeface="微软雅黑" panose="020B0503020204020204" pitchFamily="34" charset="-122"/>
                          <a:cs typeface="+mn-cs"/>
                          <a:sym typeface="+mn-ea"/>
                        </a:rPr>
                        <a:t>员工通道</a:t>
                      </a:r>
                      <a:r>
                        <a:rPr lang="zh-CN" altLang="en-US" sz="1200" b="0" dirty="0">
                          <a:solidFill>
                            <a:schemeClr val="tx1"/>
                          </a:solidFill>
                          <a:latin typeface="微软雅黑" panose="020B0503020204020204" pitchFamily="34" charset="-122"/>
                          <a:ea typeface="微软雅黑" panose="020B0503020204020204" pitchFamily="34" charset="-122"/>
                          <a:sym typeface="+mn-ea"/>
                        </a:rPr>
                        <a:t>每日检查</a:t>
                      </a:r>
                      <a:r>
                        <a:rPr lang="zh-CN" altLang="en-US" sz="1200" b="0" kern="1200" dirty="0">
                          <a:solidFill>
                            <a:schemeClr val="tx1"/>
                          </a:solidFill>
                          <a:latin typeface="微软雅黑" panose="020B0503020204020204" pitchFamily="34" charset="-122"/>
                          <a:ea typeface="微软雅黑" panose="020B0503020204020204" pitchFamily="34" charset="-122"/>
                          <a:cs typeface="+mn-cs"/>
                          <a:sym typeface="+mn-ea"/>
                        </a:rPr>
                        <a:t>商户员工</a:t>
                      </a:r>
                      <a:r>
                        <a:rPr lang="zh-CN" altLang="en-US" sz="1200" b="0" kern="1200" dirty="0">
                          <a:solidFill>
                            <a:srgbClr val="FF0000"/>
                          </a:solidFill>
                          <a:latin typeface="微软雅黑" panose="020B0503020204020204" pitchFamily="34" charset="-122"/>
                          <a:ea typeface="微软雅黑" panose="020B0503020204020204" pitchFamily="34" charset="-122"/>
                          <a:cs typeface="+mn-cs"/>
                          <a:sym typeface="+mn-ea"/>
                        </a:rPr>
                        <a:t>“电子员工证”</a:t>
                      </a:r>
                      <a:r>
                        <a:rPr lang="zh-CN" altLang="en-US" sz="1200" b="0" kern="1200" dirty="0">
                          <a:solidFill>
                            <a:schemeClr val="tx1"/>
                          </a:solidFill>
                          <a:latin typeface="微软雅黑" panose="020B0503020204020204" pitchFamily="34" charset="-122"/>
                          <a:ea typeface="微软雅黑" panose="020B0503020204020204" pitchFamily="34" charset="-122"/>
                          <a:cs typeface="+mn-cs"/>
                          <a:sym typeface="+mn-ea"/>
                        </a:rPr>
                        <a:t>（万安全微信小程序）   </a:t>
                      </a:r>
                      <a:endParaRPr lang="en-US" altLang="zh-CN" sz="1200" b="0" kern="1200" dirty="0">
                        <a:solidFill>
                          <a:schemeClr val="tx1"/>
                        </a:solidFill>
                        <a:latin typeface="微软雅黑" panose="020B0503020204020204" pitchFamily="34" charset="-122"/>
                        <a:ea typeface="微软雅黑" panose="020B0503020204020204" pitchFamily="34" charset="-122"/>
                        <a:cs typeface="+mn-cs"/>
                        <a:sym typeface="+mn-ea"/>
                      </a:endParaRPr>
                    </a:p>
                    <a:p>
                      <a:pPr marL="361950" marR="0" indent="0" algn="l" defTabSz="914400" rtl="0" fontAlgn="auto">
                        <a:lnSpc>
                          <a:spcPct val="130000"/>
                        </a:lnSpc>
                        <a:spcBef>
                          <a:spcPts val="0"/>
                        </a:spcBef>
                        <a:spcAft>
                          <a:spcPts val="0"/>
                        </a:spcAft>
                        <a:buClrTx/>
                        <a:buSzTx/>
                        <a:buFont typeface="+mj-ea"/>
                        <a:buNone/>
                        <a:tabLst>
                          <a:tab pos="361950" algn="l"/>
                          <a:tab pos="542925" algn="l"/>
                        </a:tabLst>
                      </a:pPr>
                      <a:endParaRPr lang="en-US" altLang="zh-CN" sz="1200" b="0" dirty="0">
                        <a:solidFill>
                          <a:schemeClr val="tx1"/>
                        </a:solidFill>
                        <a:latin typeface="微软雅黑" panose="020B0503020204020204" pitchFamily="34" charset="-122"/>
                        <a:ea typeface="微软雅黑" panose="020B0503020204020204" pitchFamily="34" charset="-122"/>
                        <a:sym typeface="+mn-ea"/>
                      </a:endParaRPr>
                    </a:p>
                    <a:p>
                      <a:pPr marL="22860" marR="0" indent="0" algn="l" defTabSz="914400" rtl="0" fontAlgn="auto">
                        <a:lnSpc>
                          <a:spcPct val="130000"/>
                        </a:lnSpc>
                        <a:spcBef>
                          <a:spcPts val="0"/>
                        </a:spcBef>
                        <a:spcAft>
                          <a:spcPts val="0"/>
                        </a:spcAft>
                        <a:buClrTx/>
                        <a:buSzTx/>
                        <a:buFont typeface="+mj-ea"/>
                        <a:buNone/>
                        <a:tabLst>
                          <a:tab pos="447675" algn="l"/>
                        </a:tabLst>
                      </a:pPr>
                      <a:r>
                        <a:rPr lang="zh-CN" altLang="en-US" sz="1200" b="0" dirty="0">
                          <a:solidFill>
                            <a:schemeClr val="tx1"/>
                          </a:solidFill>
                          <a:latin typeface="微软雅黑" panose="020B0503020204020204" pitchFamily="34" charset="-122"/>
                          <a:ea typeface="微软雅黑" panose="020B0503020204020204" pitchFamily="34" charset="-122"/>
                          <a:sym typeface="+mn-ea"/>
                        </a:rPr>
                        <a:t>     非万员工培训</a:t>
                      </a:r>
                      <a:r>
                        <a:rPr lang="zh-CN" altLang="en-US" sz="1200" dirty="0">
                          <a:latin typeface="微软雅黑" panose="020B0503020204020204" pitchFamily="34" charset="-122"/>
                          <a:ea typeface="微软雅黑" panose="020B0503020204020204" pitchFamily="34" charset="-122"/>
                          <a:sym typeface="+mn-ea"/>
                        </a:rPr>
                        <a:t>详见培训课件</a:t>
                      </a:r>
                      <a:r>
                        <a:rPr lang="en-US" altLang="zh-CN" sz="1200" dirty="0">
                          <a:latin typeface="微软雅黑" panose="020B0503020204020204" pitchFamily="34" charset="-122"/>
                          <a:ea typeface="微软雅黑" panose="020B0503020204020204" pitchFamily="34" charset="-122"/>
                          <a:sym typeface="+mn-ea"/>
                        </a:rPr>
                        <a:t>“广场非万员工培训考试系统操作手册（V3.0） ”</a:t>
                      </a:r>
                      <a:r>
                        <a:rPr lang="zh-CN" altLang="en-US" sz="1200" dirty="0">
                          <a:latin typeface="微软雅黑" panose="020B0503020204020204" pitchFamily="34" charset="-122"/>
                          <a:ea typeface="微软雅黑" panose="020B0503020204020204" pitchFamily="34" charset="-122"/>
                          <a:sym typeface="+mn-ea"/>
                        </a:rPr>
                        <a:t>、</a:t>
                      </a:r>
                      <a:r>
                        <a:rPr lang="en-US" altLang="zh-CN" sz="1200" dirty="0">
                          <a:latin typeface="微软雅黑" panose="020B0503020204020204" pitchFamily="34" charset="-122"/>
                          <a:ea typeface="微软雅黑" panose="020B0503020204020204" pitchFamily="34" charset="-122"/>
                          <a:sym typeface="+mn-ea"/>
                        </a:rPr>
                        <a:t>“非万商户新员工录入安全系统工作指引”</a:t>
                      </a:r>
                      <a:r>
                        <a:rPr lang="zh-CN" altLang="en-US" sz="1200" dirty="0">
                          <a:latin typeface="微软雅黑" panose="020B0503020204020204" pitchFamily="34" charset="-122"/>
                          <a:ea typeface="微软雅黑" panose="020B0503020204020204" pitchFamily="34" charset="-122"/>
                          <a:sym typeface="+mn-ea"/>
                        </a:rPr>
                        <a:t>、</a:t>
                      </a:r>
                      <a:r>
                        <a:rPr lang="en-US" altLang="zh-CN" sz="1200" dirty="0">
                          <a:latin typeface="微软雅黑" panose="020B0503020204020204" pitchFamily="34" charset="-122"/>
                          <a:ea typeface="微软雅黑" panose="020B0503020204020204" pitchFamily="34" charset="-122"/>
                          <a:sym typeface="+mn-ea"/>
                        </a:rPr>
                        <a:t>“万安全微信小程序使用手册”</a:t>
                      </a:r>
                      <a:endParaRPr lang="en-US" altLang="zh-CN" sz="1200" b="0" dirty="0">
                        <a:solidFill>
                          <a:schemeClr val="tx1"/>
                        </a:solidFill>
                        <a:latin typeface="微软雅黑" panose="020B0503020204020204" pitchFamily="34" charset="-122"/>
                        <a:ea typeface="微软雅黑" panose="020B0503020204020204" pitchFamily="34" charset="-122"/>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indent="0" fontAlgn="auto">
                        <a:lnSpc>
                          <a:spcPct val="130000"/>
                        </a:lnSpc>
                        <a:spcBef>
                          <a:spcPts val="0"/>
                        </a:spcBef>
                        <a:spcAft>
                          <a:spcPts val="0"/>
                        </a:spcAft>
                      </a:pPr>
                      <a:r>
                        <a:rPr lang="zh-CN" altLang="en-US" sz="1200" dirty="0">
                          <a:latin typeface="微软雅黑" panose="020B0503020204020204" pitchFamily="34" charset="-122"/>
                          <a:ea typeface="微软雅黑" panose="020B0503020204020204" pitchFamily="34" charset="-122"/>
                          <a:sym typeface="+mn-ea"/>
                        </a:rPr>
                        <a:t>非万员工不安全行为是三大安全隐患之一。为提升各广场非万员工安全培训效率和效果，安监中心开发了“</a:t>
                      </a:r>
                      <a:r>
                        <a:rPr lang="zh-CN" altLang="en-US" sz="1200" dirty="0">
                          <a:solidFill>
                            <a:srgbClr val="FF0000"/>
                          </a:solidFill>
                          <a:latin typeface="微软雅黑" panose="020B0503020204020204" pitchFamily="34" charset="-122"/>
                          <a:ea typeface="微软雅黑" panose="020B0503020204020204" pitchFamily="34" charset="-122"/>
                          <a:sym typeface="+mn-ea"/>
                        </a:rPr>
                        <a:t>非万员工安全培训考试系统</a:t>
                      </a:r>
                      <a:r>
                        <a:rPr lang="zh-CN" altLang="en-US" sz="1200" dirty="0">
                          <a:latin typeface="微软雅黑" panose="020B0503020204020204" pitchFamily="34" charset="-122"/>
                          <a:ea typeface="微软雅黑" panose="020B0503020204020204" pitchFamily="34" charset="-122"/>
                          <a:sym typeface="+mn-ea"/>
                        </a:rPr>
                        <a:t>”和</a:t>
                      </a:r>
                      <a:r>
                        <a:rPr lang="en-US" altLang="zh-CN" sz="1200" dirty="0">
                          <a:latin typeface="微软雅黑" panose="020B0503020204020204" pitchFamily="34" charset="-122"/>
                          <a:ea typeface="微软雅黑" panose="020B0503020204020204" pitchFamily="34" charset="-122"/>
                          <a:sym typeface="+mn-ea"/>
                        </a:rPr>
                        <a:t>“</a:t>
                      </a:r>
                      <a:r>
                        <a:rPr lang="zh-CN" altLang="en-US" sz="1200" dirty="0">
                          <a:latin typeface="微软雅黑" panose="020B0503020204020204" pitchFamily="34" charset="-122"/>
                          <a:ea typeface="微软雅黑" panose="020B0503020204020204" pitchFamily="34" charset="-122"/>
                          <a:sym typeface="+mn-ea"/>
                        </a:rPr>
                        <a:t>万安全微信小程序</a:t>
                      </a:r>
                      <a:r>
                        <a:rPr lang="en-US" altLang="zh-CN" sz="1200" dirty="0">
                          <a:latin typeface="微软雅黑" panose="020B0503020204020204" pitchFamily="34" charset="-122"/>
                          <a:ea typeface="微软雅黑" panose="020B0503020204020204" pitchFamily="34" charset="-122"/>
                          <a:sym typeface="+mn-ea"/>
                        </a:rPr>
                        <a:t>”</a:t>
                      </a:r>
                      <a:r>
                        <a:rPr lang="zh-CN" altLang="en-US" sz="1200" dirty="0">
                          <a:latin typeface="微软雅黑" panose="020B0503020204020204" pitchFamily="34" charset="-122"/>
                          <a:ea typeface="微软雅黑" panose="020B0503020204020204" pitchFamily="34" charset="-122"/>
                          <a:sym typeface="+mn-ea"/>
                        </a:rPr>
                        <a:t>（手机版），实现了地方公司非万员工的安全培训和考试的线上自动化进行</a:t>
                      </a:r>
                    </a:p>
                    <a:p>
                      <a:pPr indent="0" fontAlgn="auto">
                        <a:lnSpc>
                          <a:spcPct val="130000"/>
                        </a:lnSpc>
                        <a:spcBef>
                          <a:spcPts val="600"/>
                        </a:spcBef>
                        <a:spcAft>
                          <a:spcPts val="0"/>
                        </a:spcAft>
                      </a:pPr>
                      <a:r>
                        <a:rPr lang="zh-CN" altLang="en-US" sz="1200" dirty="0">
                          <a:latin typeface="微软雅黑" panose="020B0503020204020204" pitchFamily="34" charset="-122"/>
                          <a:ea typeface="微软雅黑" panose="020B0503020204020204" pitchFamily="34" charset="-122"/>
                          <a:sym typeface="+mn-ea"/>
                        </a:rPr>
                        <a:t>    目的是将非万员工这类</a:t>
                      </a:r>
                      <a:r>
                        <a:rPr lang="zh-CN" altLang="en-US" sz="1200" b="1" dirty="0">
                          <a:solidFill>
                            <a:srgbClr val="FF0000"/>
                          </a:solidFill>
                          <a:latin typeface="微软雅黑" panose="020B0503020204020204" pitchFamily="34" charset="-122"/>
                          <a:ea typeface="微软雅黑" panose="020B0503020204020204" pitchFamily="34" charset="-122"/>
                          <a:sym typeface="+mn-ea"/>
                        </a:rPr>
                        <a:t>“隐患制造者”变成“问题解决人”</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20000"/>
                        </a:lnSpc>
                        <a:buNone/>
                      </a:pPr>
                      <a:r>
                        <a:rPr lang="zh-CN" altLang="en-US" sz="1200" dirty="0">
                          <a:latin typeface="微软雅黑" panose="020B0503020204020204" pitchFamily="34" charset="-122"/>
                          <a:ea typeface="微软雅黑" panose="020B0503020204020204" pitchFamily="34" charset="-122"/>
                          <a:sym typeface="+mn-ea"/>
                        </a:rPr>
                        <a:t>非万员工始终是</a:t>
                      </a:r>
                      <a:r>
                        <a:rPr lang="zh-CN" altLang="en-US" sz="1200" b="1" dirty="0">
                          <a:solidFill>
                            <a:srgbClr val="FF0000"/>
                          </a:solidFill>
                          <a:latin typeface="微软雅黑" panose="020B0503020204020204" pitchFamily="34" charset="-122"/>
                          <a:ea typeface="微软雅黑" panose="020B0503020204020204" pitchFamily="34" charset="-122"/>
                          <a:sym typeface="+mn-ea"/>
                        </a:rPr>
                        <a:t>“隐患制造者”</a:t>
                      </a:r>
                      <a:r>
                        <a:rPr lang="zh-CN" altLang="en-US" sz="1200" dirty="0">
                          <a:latin typeface="微软雅黑" panose="020B0503020204020204" pitchFamily="34" charset="-122"/>
                          <a:ea typeface="微软雅黑" panose="020B0503020204020204" pitchFamily="34" charset="-122"/>
                          <a:sym typeface="+mn-ea"/>
                        </a:rPr>
                        <a:t>，各类违规操作</a:t>
                      </a:r>
                      <a:r>
                        <a:rPr lang="zh-CN" altLang="en-US" sz="1200" dirty="0">
                          <a:solidFill>
                            <a:srgbClr val="FF0000"/>
                          </a:solidFill>
                          <a:latin typeface="微软雅黑" panose="020B0503020204020204" pitchFamily="34" charset="-122"/>
                          <a:ea typeface="微软雅黑" panose="020B0503020204020204" pitchFamily="34" charset="-122"/>
                          <a:sym typeface="+mn-ea"/>
                        </a:rPr>
                        <a:t>层出不穷</a:t>
                      </a:r>
                      <a:r>
                        <a:rPr lang="zh-CN" altLang="en-US" sz="1200" dirty="0">
                          <a:latin typeface="微软雅黑" panose="020B0503020204020204" pitchFamily="34" charset="-122"/>
                          <a:ea typeface="微软雅黑" panose="020B0503020204020204" pitchFamily="34" charset="-122"/>
                          <a:sym typeface="+mn-ea"/>
                        </a:rPr>
                        <a:t>，为广场安全带来巨大隐患</a:t>
                      </a:r>
                      <a:endParaRPr lang="zh-CN" altLang="en-US" sz="1200" dirty="0">
                        <a:latin typeface="微软雅黑" panose="020B0503020204020204" pitchFamily="34" charset="-122"/>
                        <a:ea typeface="微软雅黑" panose="020B0503020204020204" pitchFamily="34" charset="-122"/>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0" name="矩形 9"/>
          <p:cNvSpPr/>
          <p:nvPr/>
        </p:nvSpPr>
        <p:spPr>
          <a:xfrm>
            <a:off x="353002" y="1731009"/>
            <a:ext cx="462280" cy="197421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非万员工培训</a:t>
            </a:r>
          </a:p>
        </p:txBody>
      </p:sp>
      <p:sp>
        <p:nvSpPr>
          <p:cNvPr id="11" name="矩形 10"/>
          <p:cNvSpPr/>
          <p:nvPr/>
        </p:nvSpPr>
        <p:spPr>
          <a:xfrm>
            <a:off x="353002" y="3705224"/>
            <a:ext cx="462280" cy="1974215"/>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涉油作业管控</a:t>
            </a:r>
          </a:p>
        </p:txBody>
      </p:sp>
      <p:sp>
        <p:nvSpPr>
          <p:cNvPr id="12"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23</a:t>
            </a:fld>
            <a:endParaRPr lang="zh-CN" altLang="en-US" b="1" dirty="0">
              <a:solidFill>
                <a:schemeClr val="bg1"/>
              </a:solidFill>
            </a:endParaRPr>
          </a:p>
        </p:txBody>
      </p:sp>
      <p:sp>
        <p:nvSpPr>
          <p:cNvPr id="13"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17"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25</a:t>
            </a:r>
            <a:endParaRPr lang="zh-CN" altLang="en-US" b="1" dirty="0">
              <a:solidFill>
                <a:srgbClr val="0081C8"/>
              </a:solidFill>
            </a:endParaRPr>
          </a:p>
        </p:txBody>
      </p:sp>
      <p:cxnSp>
        <p:nvCxnSpPr>
          <p:cNvPr id="19"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0"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
        <p:nvSpPr>
          <p:cNvPr id="21" name="矩形 20"/>
          <p:cNvSpPr/>
          <p:nvPr/>
        </p:nvSpPr>
        <p:spPr bwMode="auto">
          <a:xfrm>
            <a:off x="9456691" y="855297"/>
            <a:ext cx="2724778"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检查及验收</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矩形 13"/>
          <p:cNvSpPr/>
          <p:nvPr/>
        </p:nvSpPr>
        <p:spPr bwMode="auto">
          <a:xfrm>
            <a:off x="816524" y="867401"/>
            <a:ext cx="2991929"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10000"/>
              </a:lnSpc>
              <a:buClrTx/>
              <a:buSzTx/>
              <a:buFontTx/>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火源与可燃物管控</a:t>
            </a:r>
          </a:p>
        </p:txBody>
      </p:sp>
      <p:sp>
        <p:nvSpPr>
          <p:cNvPr id="18" name="标题 1"/>
          <p:cNvSpPr txBox="1"/>
          <p:nvPr/>
        </p:nvSpPr>
        <p:spPr>
          <a:xfrm>
            <a:off x="354300" y="185050"/>
            <a:ext cx="7926518"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二、餐饮后厨管理要求</a:t>
            </a:r>
          </a:p>
        </p:txBody>
      </p:sp>
      <p:sp>
        <p:nvSpPr>
          <p:cNvPr id="15" name="矩形 14"/>
          <p:cNvSpPr/>
          <p:nvPr/>
        </p:nvSpPr>
        <p:spPr bwMode="auto">
          <a:xfrm>
            <a:off x="3852521" y="867401"/>
            <a:ext cx="2767097"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10000"/>
              </a:lnSpc>
              <a:buClrTx/>
              <a:buSzTx/>
              <a:buFontTx/>
            </a:pPr>
            <a:r>
              <a:rPr lang="zh-CN" altLang="en-US" sz="2000" dirty="0">
                <a:solidFill>
                  <a:schemeClr val="bg1"/>
                </a:solidFill>
                <a:latin typeface="微软雅黑" panose="020B0503020204020204" pitchFamily="34" charset="-122"/>
                <a:ea typeface="微软雅黑" panose="020B0503020204020204" pitchFamily="34" charset="-122"/>
                <a:sym typeface="+mn-ea"/>
              </a:rPr>
              <a:t>人的行为管控</a:t>
            </a:r>
          </a:p>
        </p:txBody>
      </p:sp>
      <p:sp>
        <p:nvSpPr>
          <p:cNvPr id="3" name="矩形 2"/>
          <p:cNvSpPr/>
          <p:nvPr/>
        </p:nvSpPr>
        <p:spPr bwMode="auto">
          <a:xfrm>
            <a:off x="6663031" y="867401"/>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消防设备设施管控</a:t>
            </a:r>
          </a:p>
        </p:txBody>
      </p:sp>
      <p:graphicFrame>
        <p:nvGraphicFramePr>
          <p:cNvPr id="26" name="表格 25"/>
          <p:cNvGraphicFramePr>
            <a:graphicFrameLocks noGrp="1"/>
          </p:cNvGraphicFramePr>
          <p:nvPr>
            <p:custDataLst>
              <p:tags r:id="rId1"/>
            </p:custDataLst>
          </p:nvPr>
        </p:nvGraphicFramePr>
        <p:xfrm>
          <a:off x="1018910" y="1497109"/>
          <a:ext cx="10914909" cy="5139078"/>
        </p:xfrm>
        <a:graphic>
          <a:graphicData uri="http://schemas.openxmlformats.org/drawingml/2006/table">
            <a:tbl>
              <a:tblPr firstRow="1" bandRow="1">
                <a:tableStyleId>{5940675A-B579-460E-94D1-54222C63F5DA}</a:tableStyleId>
              </a:tblPr>
              <a:tblGrid>
                <a:gridCol w="692299">
                  <a:extLst>
                    <a:ext uri="{9D8B030D-6E8A-4147-A177-3AD203B41FA5}">
                      <a16:colId xmlns:a16="http://schemas.microsoft.com/office/drawing/2014/main" val="20000"/>
                    </a:ext>
                  </a:extLst>
                </a:gridCol>
                <a:gridCol w="955791">
                  <a:extLst>
                    <a:ext uri="{9D8B030D-6E8A-4147-A177-3AD203B41FA5}">
                      <a16:colId xmlns:a16="http://schemas.microsoft.com/office/drawing/2014/main" val="20001"/>
                    </a:ext>
                  </a:extLst>
                </a:gridCol>
                <a:gridCol w="5229225">
                  <a:extLst>
                    <a:ext uri="{9D8B030D-6E8A-4147-A177-3AD203B41FA5}">
                      <a16:colId xmlns:a16="http://schemas.microsoft.com/office/drawing/2014/main" val="20002"/>
                    </a:ext>
                  </a:extLst>
                </a:gridCol>
                <a:gridCol w="2667000">
                  <a:extLst>
                    <a:ext uri="{9D8B030D-6E8A-4147-A177-3AD203B41FA5}">
                      <a16:colId xmlns:a16="http://schemas.microsoft.com/office/drawing/2014/main" val="20003"/>
                    </a:ext>
                  </a:extLst>
                </a:gridCol>
                <a:gridCol w="1370594">
                  <a:extLst>
                    <a:ext uri="{9D8B030D-6E8A-4147-A177-3AD203B41FA5}">
                      <a16:colId xmlns:a16="http://schemas.microsoft.com/office/drawing/2014/main" val="20004"/>
                    </a:ext>
                  </a:extLst>
                </a:gridCol>
              </a:tblGrid>
              <a:tr h="571328">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事项</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要求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目的和作用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buNone/>
                      </a:pPr>
                      <a:r>
                        <a:rPr lang="zh-CN" altLang="en-US" sz="1600" dirty="0">
                          <a:solidFill>
                            <a:schemeClr val="bg1"/>
                          </a:solidFill>
                          <a:latin typeface="微软雅黑" panose="020B0503020204020204" pitchFamily="34" charset="-122"/>
                          <a:ea typeface="微软雅黑" panose="020B0503020204020204" pitchFamily="34" charset="-122"/>
                        </a:rPr>
                        <a:t>违反的危害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529502">
                <a:tc rowSpan="2">
                  <a:txBody>
                    <a:bodyPr/>
                    <a:lstStyle/>
                    <a:p>
                      <a:pPr algn="ctr">
                        <a:lnSpc>
                          <a:spcPct val="120000"/>
                        </a:lnSpc>
                      </a:pPr>
                      <a:r>
                        <a:rPr lang="en-US" altLang="zh-CN" sz="1200" kern="1200" dirty="0">
                          <a:solidFill>
                            <a:schemeClr val="tx1"/>
                          </a:solidFill>
                          <a:latin typeface="微软雅黑" panose="020B0503020204020204" pitchFamily="34" charset="-122"/>
                          <a:ea typeface="微软雅黑" panose="020B0503020204020204" pitchFamily="34" charset="-122"/>
                          <a:cs typeface="+mn-cs"/>
                        </a:rPr>
                        <a:t>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2">
                  <a:txBody>
                    <a:bodyPr/>
                    <a:lstStyle/>
                    <a:p>
                      <a:pPr algn="ctr">
                        <a:lnSpc>
                          <a:spcPct val="120000"/>
                        </a:lnSpc>
                      </a:pPr>
                      <a:r>
                        <a:rPr lang="zh-CN" altLang="zh-CN" sz="1200" kern="1200" dirty="0">
                          <a:solidFill>
                            <a:schemeClr val="tx1"/>
                          </a:solidFill>
                          <a:latin typeface="微软雅黑" panose="020B0503020204020204" pitchFamily="34" charset="-122"/>
                          <a:ea typeface="微软雅黑" panose="020B0503020204020204" pitchFamily="34" charset="-122"/>
                          <a:cs typeface="+mn-cs"/>
                        </a:rPr>
                        <a:t>厨房动火</a:t>
                      </a:r>
                      <a:r>
                        <a:rPr lang="zh-CN" altLang="en-US" sz="1200" kern="1200" dirty="0">
                          <a:solidFill>
                            <a:schemeClr val="tx1"/>
                          </a:solidFill>
                          <a:latin typeface="微软雅黑" panose="020B0503020204020204" pitchFamily="34" charset="-122"/>
                          <a:ea typeface="微软雅黑" panose="020B0503020204020204" pitchFamily="34" charset="-122"/>
                          <a:cs typeface="+mn-cs"/>
                        </a:rPr>
                        <a:t>专项</a:t>
                      </a:r>
                      <a:r>
                        <a:rPr lang="zh-CN" altLang="zh-CN" sz="1200" kern="1200" dirty="0">
                          <a:solidFill>
                            <a:schemeClr val="tx1"/>
                          </a:solidFill>
                          <a:latin typeface="微软雅黑" panose="020B0503020204020204" pitchFamily="34" charset="-122"/>
                          <a:ea typeface="微软雅黑" panose="020B0503020204020204" pitchFamily="34" charset="-122"/>
                          <a:cs typeface="+mn-cs"/>
                        </a:rPr>
                        <a:t>管控</a:t>
                      </a:r>
                      <a:endPar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lvl="0"/>
                      <a:r>
                        <a:rPr lang="zh-CN" altLang="zh-CN" sz="1200" kern="1200" dirty="0">
                          <a:solidFill>
                            <a:schemeClr val="tx1"/>
                          </a:solidFill>
                          <a:latin typeface="微软雅黑" panose="020B0503020204020204" pitchFamily="34" charset="-122"/>
                          <a:ea typeface="微软雅黑" panose="020B0503020204020204" pitchFamily="34" charset="-122"/>
                          <a:cs typeface="+mn-cs"/>
                        </a:rPr>
                        <a:t>厨房动火时厨师须严格值守，</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不允许擅自离岗</a:t>
                      </a:r>
                      <a:r>
                        <a:rPr lang="zh-CN" altLang="zh-CN" sz="1200" kern="1200" dirty="0">
                          <a:solidFill>
                            <a:schemeClr val="tx1"/>
                          </a:solidFill>
                          <a:latin typeface="微软雅黑" panose="020B0503020204020204" pitchFamily="34" charset="-122"/>
                          <a:ea typeface="微软雅黑" panose="020B0503020204020204" pitchFamily="34" charset="-122"/>
                          <a:cs typeface="+mn-cs"/>
                        </a:rPr>
                        <a:t>，且值守人员必须为厨房厨师</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2">
                  <a:txBody>
                    <a:bodyPr/>
                    <a:lstStyle/>
                    <a:p>
                      <a:pPr indent="0" fontAlgn="auto">
                        <a:lnSpc>
                          <a:spcPct val="100000"/>
                        </a:lnSpc>
                        <a:spcBef>
                          <a:spcPts val="0"/>
                        </a:spcBef>
                        <a:spcAft>
                          <a:spcPts val="0"/>
                        </a:spcAft>
                      </a:pP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厨师动火作业时离岗是造成后厨火情的重要原因，本要求目的是要求厨师在动火作业时</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坚决不可离岗</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2">
                  <a:txBody>
                    <a:bodyPr/>
                    <a:lstStyle/>
                    <a:p>
                      <a:pPr algn="ctr">
                        <a:lnSpc>
                          <a:spcPct val="100000"/>
                        </a:lnSpc>
                        <a:buNone/>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厨师动火时离岗容易导致</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油锅过热着火</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29502">
                <a:tc vMerge="1">
                  <a:txBody>
                    <a:bodyPr/>
                    <a:lstStyle/>
                    <a:p>
                      <a:endParaRPr lang="zh-CN"/>
                    </a:p>
                  </a:txBody>
                  <a:tcPr anchor="ctr">
                    <a:solidFill>
                      <a:schemeClr val="bg1"/>
                    </a:solidFill>
                  </a:tcPr>
                </a:tc>
                <a:tc vMerge="1">
                  <a:txBody>
                    <a:bodyPr/>
                    <a:lstStyle/>
                    <a:p>
                      <a:endParaRPr lang="zh-CN"/>
                    </a:p>
                  </a:txBody>
                  <a:tcPr anchor="ctr">
                    <a:solidFill>
                      <a:schemeClr val="bg1"/>
                    </a:solidFill>
                  </a:tcPr>
                </a:tc>
                <a:tc>
                  <a:txBody>
                    <a:bodyPr/>
                    <a:lstStyle/>
                    <a:p>
                      <a:pPr lvl="0"/>
                      <a:r>
                        <a:rPr lang="zh-CN" altLang="zh-CN" sz="1200" kern="1200" dirty="0">
                          <a:solidFill>
                            <a:schemeClr val="tx1"/>
                          </a:solidFill>
                          <a:latin typeface="微软雅黑" panose="020B0503020204020204" pitchFamily="34" charset="-122"/>
                          <a:ea typeface="微软雅黑" panose="020B0503020204020204" pitchFamily="34" charset="-122"/>
                          <a:cs typeface="+mn-cs"/>
                        </a:rPr>
                        <a:t>人员</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离开厨房</a:t>
                      </a:r>
                      <a:r>
                        <a:rPr lang="zh-CN" altLang="zh-CN" sz="1200" kern="1200" dirty="0">
                          <a:solidFill>
                            <a:schemeClr val="tx1"/>
                          </a:solidFill>
                          <a:latin typeface="微软雅黑" panose="020B0503020204020204" pitchFamily="34" charset="-122"/>
                          <a:ea typeface="微软雅黑" panose="020B0503020204020204" pitchFamily="34" charset="-122"/>
                          <a:cs typeface="+mn-cs"/>
                        </a:rPr>
                        <a:t>时必须检查所有</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燃气阀关闭、无动火灶台</a:t>
                      </a:r>
                      <a:endPar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29502">
                <a:tc rowSpan="5">
                  <a:txBody>
                    <a:bodyPr/>
                    <a:lstStyle/>
                    <a:p>
                      <a:pPr algn="ctr">
                        <a:lnSpc>
                          <a:spcPct val="120000"/>
                        </a:lnSpc>
                      </a:pPr>
                      <a:r>
                        <a:rPr lang="en-US" altLang="zh-CN" sz="1200" kern="1200" dirty="0">
                          <a:solidFill>
                            <a:schemeClr val="tx1"/>
                          </a:solidFill>
                          <a:latin typeface="微软雅黑" panose="020B0503020204020204" pitchFamily="34" charset="-122"/>
                          <a:ea typeface="微软雅黑" panose="020B0503020204020204" pitchFamily="34" charset="-122"/>
                          <a:cs typeface="+mn-cs"/>
                        </a:rPr>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5">
                  <a:txBody>
                    <a:bodyPr/>
                    <a:lstStyle/>
                    <a:p>
                      <a:pPr algn="ctr">
                        <a:lnSpc>
                          <a:spcPct val="120000"/>
                        </a:lnSpc>
                      </a:pP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涉油作业</a:t>
                      </a:r>
                      <a:endParaRPr lang="en-US" altLang="zh-CN" sz="1200" kern="1200" dirty="0">
                        <a:solidFill>
                          <a:schemeClr val="tx1"/>
                        </a:solidFill>
                        <a:latin typeface="微软雅黑" panose="020B0503020204020204" pitchFamily="34" charset="-122"/>
                        <a:ea typeface="微软雅黑" panose="020B0503020204020204" pitchFamily="34" charset="-122"/>
                        <a:cs typeface="+mn-cs"/>
                        <a:sym typeface="+mn-ea"/>
                      </a:endParaRPr>
                    </a:p>
                    <a:p>
                      <a:pPr algn="ctr">
                        <a:lnSpc>
                          <a:spcPct val="120000"/>
                        </a:lnSpc>
                      </a:pP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管控</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R="0" algn="l" defTabSz="914400" rtl="0" fontAlgn="auto">
                        <a:lnSpc>
                          <a:spcPct val="120000"/>
                        </a:lnSpc>
                        <a:spcBef>
                          <a:spcPts val="0"/>
                        </a:spcBef>
                        <a:buClrTx/>
                        <a:buSzTx/>
                        <a:buFontTx/>
                      </a:pPr>
                      <a:r>
                        <a:rPr lang="zh-CN" altLang="en-US" sz="1200" dirty="0">
                          <a:latin typeface="微软雅黑" panose="020B0503020204020204" pitchFamily="34" charset="-122"/>
                          <a:ea typeface="微软雅黑" panose="020B0503020204020204" pitchFamily="34" charset="-122"/>
                          <a:sym typeface="+mn-ea"/>
                        </a:rPr>
                        <a:t>每口油锅要有1人负责操作，并坚守岗位，油炸作业操作时</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严禁离岗</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indent="0" fontAlgn="auto">
                        <a:lnSpc>
                          <a:spcPct val="100000"/>
                        </a:lnSpc>
                        <a:spcBef>
                          <a:spcPts val="0"/>
                        </a:spcBef>
                        <a:spcAft>
                          <a:spcPts val="0"/>
                        </a:spcAft>
                      </a:pP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防止</a:t>
                      </a: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无人值守油锅温度过高着火</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buNone/>
                      </a:pPr>
                      <a:r>
                        <a:rPr lang="zh-CN" altLang="en-US" sz="1200" dirty="0">
                          <a:latin typeface="微软雅黑" panose="020B0503020204020204" pitchFamily="34" charset="-122"/>
                          <a:ea typeface="微软雅黑" panose="020B0503020204020204" pitchFamily="34" charset="-122"/>
                        </a:rPr>
                        <a:t>油锅超温</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起火</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29502">
                <a:tc vMerge="1">
                  <a:txBody>
                    <a:bodyPr/>
                    <a:lstStyle/>
                    <a:p>
                      <a:endParaRPr lang="zh-CN"/>
                    </a:p>
                  </a:txBody>
                  <a:tcPr anchor="ctr">
                    <a:solidFill>
                      <a:schemeClr val="bg1"/>
                    </a:solidFill>
                  </a:tcPr>
                </a:tc>
                <a:tc vMerge="1">
                  <a:txBody>
                    <a:bodyPr/>
                    <a:lstStyle/>
                    <a:p>
                      <a:endParaRPr lang="zh-CN"/>
                    </a:p>
                  </a:txBody>
                  <a:tcPr/>
                </a:tc>
                <a:tc>
                  <a:txBody>
                    <a:bodyPr/>
                    <a:lstStyle/>
                    <a:p>
                      <a:pPr algn="l">
                        <a:lnSpc>
                          <a:spcPct val="120000"/>
                        </a:lnSpc>
                        <a:spcBef>
                          <a:spcPts val="0"/>
                        </a:spcBef>
                        <a:buClrTx/>
                        <a:buSzTx/>
                        <a:buFontTx/>
                      </a:pPr>
                      <a:r>
                        <a:rPr lang="zh-CN" altLang="en-US" sz="1200" dirty="0">
                          <a:latin typeface="微软雅黑" panose="020B0503020204020204" pitchFamily="34" charset="-122"/>
                          <a:ea typeface="微软雅黑" panose="020B0503020204020204" pitchFamily="34" charset="-122"/>
                          <a:sym typeface="+mn-ea"/>
                        </a:rPr>
                        <a:t>锅内放油量不能超过油锅总容量</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1/2</a:t>
                      </a:r>
                      <a:r>
                        <a:rPr lang="zh-CN" altLang="en-US" sz="1200" dirty="0">
                          <a:latin typeface="微软雅黑" panose="020B0503020204020204" pitchFamily="34" charset="-122"/>
                          <a:ea typeface="微软雅黑" panose="020B0503020204020204" pitchFamily="34" charset="-122"/>
                          <a:sym typeface="+mn-ea"/>
                        </a:rPr>
                        <a:t>，投入食物后不超过油锅容积</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3/5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indent="0" fontAlgn="auto">
                        <a:lnSpc>
                          <a:spcPct val="100000"/>
                        </a:lnSpc>
                        <a:spcBef>
                          <a:spcPts val="0"/>
                        </a:spcBef>
                        <a:spcAft>
                          <a:spcPts val="0"/>
                        </a:spcAft>
                      </a:pP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防止</a:t>
                      </a: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热油外溢遇</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明火起火</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buNone/>
                      </a:pPr>
                      <a:r>
                        <a:rPr lang="zh-CN" altLang="en-US" sz="1200" dirty="0">
                          <a:latin typeface="微软雅黑" panose="020B0503020204020204" pitchFamily="34" charset="-122"/>
                          <a:ea typeface="微软雅黑" panose="020B0503020204020204" pitchFamily="34" charset="-122"/>
                        </a:rPr>
                        <a:t>热油外溢</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起火</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29502">
                <a:tc vMerge="1">
                  <a:txBody>
                    <a:bodyPr/>
                    <a:lstStyle/>
                    <a:p>
                      <a:endParaRPr lang="zh-CN"/>
                    </a:p>
                  </a:txBody>
                  <a:tcPr anchor="ctr">
                    <a:solidFill>
                      <a:schemeClr val="bg1"/>
                    </a:solidFill>
                  </a:tcPr>
                </a:tc>
                <a:tc vMerge="1">
                  <a:txBody>
                    <a:bodyPr/>
                    <a:lstStyle/>
                    <a:p>
                      <a:endParaRPr lang="zh-CN"/>
                    </a:p>
                  </a:txBody>
                  <a:tcPr/>
                </a:tc>
                <a:tc>
                  <a:txBody>
                    <a:bodyPr/>
                    <a:lstStyle/>
                    <a:p>
                      <a:pPr algn="l">
                        <a:lnSpc>
                          <a:spcPct val="120000"/>
                        </a:lnSpc>
                        <a:spcBef>
                          <a:spcPts val="0"/>
                        </a:spcBef>
                        <a:buClrTx/>
                        <a:buSzTx/>
                        <a:buFontTx/>
                        <a:buNone/>
                      </a:pPr>
                      <a:r>
                        <a:rPr lang="zh-CN" altLang="en-US" sz="1200" dirty="0">
                          <a:latin typeface="微软雅黑" panose="020B0503020204020204" pitchFamily="34" charset="-122"/>
                          <a:ea typeface="微软雅黑" panose="020B0503020204020204" pitchFamily="34" charset="-122"/>
                          <a:sym typeface="+mn-ea"/>
                        </a:rPr>
                        <a:t>严禁将油锅作为炸炉使用；油锅温度控制在</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150-180℃</a:t>
                      </a:r>
                      <a:endParaRPr lang="zh-CN" altLang="en-US" sz="1200" kern="1200" dirty="0">
                        <a:solidFill>
                          <a:srgbClr val="FF0000"/>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indent="0" fontAlgn="auto">
                        <a:lnSpc>
                          <a:spcPct val="100000"/>
                        </a:lnSpc>
                        <a:spcBef>
                          <a:spcPts val="0"/>
                        </a:spcBef>
                        <a:spcAft>
                          <a:spcPts val="0"/>
                        </a:spcAft>
                      </a:pP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普通油锅无温控功能；严控油温是防止</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超过</a:t>
                      </a: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植物油</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燃点</a:t>
                      </a: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起火</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buNone/>
                      </a:pPr>
                      <a:r>
                        <a:rPr lang="zh-CN" altLang="en-US" sz="1200" dirty="0">
                          <a:latin typeface="微软雅黑" panose="020B0503020204020204" pitchFamily="34" charset="-122"/>
                          <a:ea typeface="微软雅黑" panose="020B0503020204020204" pitchFamily="34" charset="-122"/>
                        </a:rPr>
                        <a:t>油锅温度</a:t>
                      </a:r>
                      <a:r>
                        <a:rPr lang="zh-CN" altLang="en-US" sz="1200" dirty="0">
                          <a:solidFill>
                            <a:srgbClr val="FF0000"/>
                          </a:solidFill>
                          <a:latin typeface="微软雅黑" panose="020B0503020204020204" pitchFamily="34" charset="-122"/>
                          <a:ea typeface="微软雅黑" panose="020B0503020204020204" pitchFamily="34" charset="-122"/>
                        </a:rPr>
                        <a:t>超</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过</a:t>
                      </a:r>
                      <a:r>
                        <a:rPr lang="zh-CN" altLang="en-US" sz="1200" dirty="0">
                          <a:latin typeface="微软雅黑" panose="020B0503020204020204" pitchFamily="34" charset="-122"/>
                          <a:ea typeface="微软雅黑" panose="020B0503020204020204" pitchFamily="34" charset="-122"/>
                        </a:rPr>
                        <a:t>植物油</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燃点起火</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31468">
                <a:tc vMerge="1">
                  <a:txBody>
                    <a:bodyPr/>
                    <a:lstStyle/>
                    <a:p>
                      <a:endParaRPr lang="zh-CN"/>
                    </a:p>
                  </a:txBody>
                  <a:tcPr/>
                </a:tc>
                <a:tc vMerge="1">
                  <a:txBody>
                    <a:bodyPr/>
                    <a:lstStyle/>
                    <a:p>
                      <a:endParaRPr lang="zh-CN"/>
                    </a:p>
                  </a:txBody>
                  <a:tcPr/>
                </a:tc>
                <a:tc>
                  <a:txBody>
                    <a:bodyPr/>
                    <a:lstStyle/>
                    <a:p>
                      <a:pPr marL="0" marR="0" indent="0" algn="l" defTabSz="914400" rtl="0" eaLnBrk="1" fontAlgn="auto" latinLnBrk="0" hangingPunct="1">
                        <a:lnSpc>
                          <a:spcPct val="120000"/>
                        </a:lnSpc>
                        <a:spcBef>
                          <a:spcPts val="0"/>
                        </a:spcBef>
                        <a:spcAft>
                          <a:spcPts val="0"/>
                        </a:spcAft>
                        <a:buClrTx/>
                        <a:buSzTx/>
                        <a:buFontTx/>
                        <a:buNone/>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油炸操作时必须打开排烟设备，确保排油烟管道内</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无积油</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后，再开始操作</a:t>
                      </a:r>
                      <a:endParaRPr lang="zh-CN" altLang="en-US" sz="1200" dirty="0">
                        <a:latin typeface="微软雅黑" panose="020B0503020204020204" pitchFamily="34" charset="-122"/>
                        <a:ea typeface="微软雅黑" panose="020B0503020204020204" pitchFamily="34" charset="-122"/>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indent="0" fontAlgn="auto">
                        <a:lnSpc>
                          <a:spcPct val="100000"/>
                        </a:lnSpc>
                        <a:spcBef>
                          <a:spcPts val="0"/>
                        </a:spcBef>
                        <a:spcAft>
                          <a:spcPts val="0"/>
                        </a:spcAft>
                      </a:pP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排烟设备启动后动火离人系统才能正常工作；油炸属高风险动火作业，需</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确保管道无积油</a:t>
                      </a: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方可作业</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buNone/>
                      </a:pPr>
                      <a:r>
                        <a:rPr lang="zh-CN" altLang="en-US" sz="1200" dirty="0">
                          <a:latin typeface="微软雅黑" panose="020B0503020204020204" pitchFamily="34" charset="-122"/>
                          <a:ea typeface="微软雅黑" panose="020B0503020204020204" pitchFamily="34" charset="-122"/>
                        </a:rPr>
                        <a:t>动火离人系统不启动或管道</a:t>
                      </a:r>
                      <a:r>
                        <a:rPr lang="zh-CN" altLang="en-US" sz="1200" dirty="0">
                          <a:solidFill>
                            <a:srgbClr val="FF0000"/>
                          </a:solidFill>
                          <a:latin typeface="微软雅黑" panose="020B0503020204020204" pitchFamily="34" charset="-122"/>
                          <a:ea typeface="微软雅黑" panose="020B0503020204020204" pitchFamily="34" charset="-122"/>
                        </a:rPr>
                        <a:t>内积油起火燃烧</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631468">
                <a:tc vMerge="1">
                  <a:txBody>
                    <a:bodyPr/>
                    <a:lstStyle/>
                    <a:p>
                      <a:endParaRPr lang="zh-CN"/>
                    </a:p>
                  </a:txBody>
                  <a:tcPr anchor="ctr">
                    <a:solidFill>
                      <a:schemeClr val="bg1"/>
                    </a:solidFill>
                  </a:tcPr>
                </a:tc>
                <a:tc vMerge="1">
                  <a:txBody>
                    <a:bodyPr/>
                    <a:lstStyle/>
                    <a:p>
                      <a:endParaRPr lang="zh-CN"/>
                    </a:p>
                  </a:txBody>
                  <a:tcPr/>
                </a:tc>
                <a:tc>
                  <a:txBody>
                    <a:bodyPr/>
                    <a:lstStyle/>
                    <a:p>
                      <a:pPr algn="l">
                        <a:lnSpc>
                          <a:spcPct val="120000"/>
                        </a:lnSpc>
                        <a:spcBef>
                          <a:spcPts val="0"/>
                        </a:spcBef>
                        <a:buClrTx/>
                        <a:buSzTx/>
                        <a:buFontTx/>
                        <a:buNone/>
                      </a:pPr>
                      <a:r>
                        <a:rPr lang="zh-CN" altLang="en-US" sz="1200" kern="1200" dirty="0">
                          <a:solidFill>
                            <a:srgbClr val="FF0000"/>
                          </a:solidFill>
                          <a:latin typeface="微软雅黑" panose="020B0503020204020204" pitchFamily="34" charset="-122"/>
                          <a:ea typeface="微软雅黑" panose="020B0503020204020204" pitchFamily="34" charset="-122"/>
                          <a:cs typeface="+mn-cs"/>
                        </a:rPr>
                        <a:t>油炸炉</a:t>
                      </a:r>
                      <a:r>
                        <a:rPr lang="zh-CN" altLang="en-US" sz="1200" dirty="0">
                          <a:latin typeface="微软雅黑" panose="020B0503020204020204" pitchFamily="34" charset="-122"/>
                          <a:ea typeface="微软雅黑" panose="020B0503020204020204" pitchFamily="34" charset="-122"/>
                        </a:rPr>
                        <a:t>必须在</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厨自灭和喷淋保护范围</a:t>
                      </a:r>
                      <a:r>
                        <a:rPr lang="zh-CN" altLang="en-US" sz="1200" dirty="0">
                          <a:latin typeface="微软雅黑" panose="020B0503020204020204" pitchFamily="34" charset="-122"/>
                          <a:ea typeface="微软雅黑" panose="020B0503020204020204" pitchFamily="34" charset="-122"/>
                        </a:rPr>
                        <a:t>之内</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indent="0" fontAlgn="auto">
                        <a:lnSpc>
                          <a:spcPct val="100000"/>
                        </a:lnSpc>
                        <a:spcBef>
                          <a:spcPts val="0"/>
                        </a:spcBef>
                        <a:spcAft>
                          <a:spcPts val="0"/>
                        </a:spcAft>
                      </a:pP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确保在油炸炉着火的情况下，能够被</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自动灭火系统快速扑灭</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buNone/>
                      </a:pPr>
                      <a:r>
                        <a:rPr lang="zh-CN" altLang="en-US" sz="1200" kern="1200" dirty="0">
                          <a:solidFill>
                            <a:schemeClr val="tx1"/>
                          </a:solidFill>
                          <a:latin typeface="微软雅黑" panose="020B0503020204020204" pitchFamily="34" charset="-122"/>
                          <a:ea typeface="微软雅黑" panose="020B0503020204020204" pitchFamily="34" charset="-122"/>
                          <a:cs typeface="+mn-cs"/>
                        </a:rPr>
                        <a:t>油炸炉起火无自动灭火设施保护，造成</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较大火情</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631468">
                <a:tc>
                  <a:txBody>
                    <a:bodyPr/>
                    <a:lstStyle/>
                    <a:p>
                      <a:pPr algn="ctr">
                        <a:lnSpc>
                          <a:spcPct val="120000"/>
                        </a:lnSpc>
                      </a:pPr>
                      <a:r>
                        <a:rPr lang="en-US" altLang="zh-CN" sz="1200" kern="1200" dirty="0">
                          <a:solidFill>
                            <a:schemeClr val="tx1"/>
                          </a:solidFill>
                          <a:latin typeface="微软雅黑" panose="020B0503020204020204" pitchFamily="34" charset="-122"/>
                          <a:ea typeface="微软雅黑" panose="020B0503020204020204" pitchFamily="34" charset="-122"/>
                          <a:cs typeface="+mn-cs"/>
                        </a:rPr>
                        <a:t>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闭店管控</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20000"/>
                        </a:lnSpc>
                        <a:spcBef>
                          <a:spcPts val="0"/>
                        </a:spcBef>
                        <a:spcAft>
                          <a:spcPts val="0"/>
                        </a:spcAft>
                        <a:buClrTx/>
                        <a:buSzTx/>
                        <a:buFontTx/>
                        <a:buNone/>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rPr>
                        <a:t>闭店严格执行三关一锁要求，闭店后，</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关水、关气、关电，锁门</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，具体要求见</a:t>
                      </a:r>
                      <a:r>
                        <a:rPr lang="en-US" altLang="zh-CN" sz="120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kern="1200" dirty="0">
                          <a:solidFill>
                            <a:schemeClr val="tx1"/>
                          </a:solidFill>
                          <a:latin typeface="微软雅黑" panose="020B0503020204020204" pitchFamily="34" charset="-122"/>
                          <a:ea typeface="微软雅黑" panose="020B0503020204020204" pitchFamily="34" charset="-122"/>
                          <a:cs typeface="+mn-cs"/>
                        </a:rPr>
                        <a:t>三关一锁闭店管控规范</a:t>
                      </a:r>
                      <a:r>
                        <a:rPr lang="en-US" altLang="zh-CN" sz="1200" kern="1200" dirty="0">
                          <a:solidFill>
                            <a:schemeClr val="tx1"/>
                          </a:solidFill>
                          <a:latin typeface="微软雅黑" panose="020B0503020204020204" pitchFamily="34" charset="-122"/>
                          <a:ea typeface="微软雅黑" panose="020B0503020204020204" pitchFamily="34" charset="-122"/>
                          <a:cs typeface="+mn-cs"/>
                        </a:rPr>
                        <a:t>》</a:t>
                      </a:r>
                      <a:endParaRPr lang="zh-CN" altLang="en-US" sz="120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0000"/>
                        </a:lnSpc>
                        <a:buNone/>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关水、关气、关电，锁门，</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防止发生相关安全事件</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buNone/>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发生</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燃气泄漏</a:t>
                      </a:r>
                      <a:r>
                        <a:rPr lang="zh-CN" altLang="en-US" sz="1200" kern="1200" dirty="0">
                          <a:solidFill>
                            <a:schemeClr val="tx1"/>
                          </a:solidFill>
                          <a:latin typeface="微软雅黑" panose="020B0503020204020204" pitchFamily="34" charset="-122"/>
                          <a:ea typeface="微软雅黑" panose="020B0503020204020204" pitchFamily="34" charset="-122"/>
                          <a:cs typeface="+mn-cs"/>
                        </a:rPr>
                        <a:t>、电气</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火灾</a:t>
                      </a:r>
                      <a:r>
                        <a:rPr lang="zh-CN" altLang="en-US" sz="1200" kern="1200" dirty="0">
                          <a:solidFill>
                            <a:schemeClr val="tx1"/>
                          </a:solidFill>
                          <a:latin typeface="微软雅黑" panose="020B0503020204020204" pitchFamily="34" charset="-122"/>
                          <a:ea typeface="微软雅黑" panose="020B0503020204020204" pitchFamily="34" charset="-122"/>
                          <a:cs typeface="+mn-cs"/>
                        </a:rPr>
                        <a:t>或</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跑水</a:t>
                      </a:r>
                      <a:r>
                        <a:rPr lang="zh-CN" altLang="en-US" sz="1200" kern="1200" dirty="0">
                          <a:solidFill>
                            <a:schemeClr val="tx1"/>
                          </a:solidFill>
                          <a:latin typeface="微软雅黑" panose="020B0503020204020204" pitchFamily="34" charset="-122"/>
                          <a:ea typeface="微软雅黑" panose="020B0503020204020204" pitchFamily="34" charset="-122"/>
                          <a:cs typeface="+mn-cs"/>
                        </a:rPr>
                        <a:t>等事件</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风险高</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10" name="矩形 9"/>
          <p:cNvSpPr/>
          <p:nvPr/>
        </p:nvSpPr>
        <p:spPr>
          <a:xfrm>
            <a:off x="353002" y="1731009"/>
            <a:ext cx="462280" cy="1974215"/>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非万员工培训</a:t>
            </a:r>
          </a:p>
        </p:txBody>
      </p:sp>
      <p:sp>
        <p:nvSpPr>
          <p:cNvPr id="11" name="矩形 10"/>
          <p:cNvSpPr/>
          <p:nvPr/>
        </p:nvSpPr>
        <p:spPr>
          <a:xfrm>
            <a:off x="353002" y="3705224"/>
            <a:ext cx="462280" cy="197421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涉油作业管控</a:t>
            </a:r>
          </a:p>
        </p:txBody>
      </p:sp>
      <p:sp>
        <p:nvSpPr>
          <p:cNvPr id="12" name="灯片编号占位符 1"/>
          <p:cNvSpPr txBox="1"/>
          <p:nvPr/>
        </p:nvSpPr>
        <p:spPr>
          <a:xfrm>
            <a:off x="11524473"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24</a:t>
            </a:fld>
            <a:endParaRPr lang="zh-CN" altLang="en-US" b="1" dirty="0">
              <a:solidFill>
                <a:schemeClr val="bg1"/>
              </a:solidFill>
            </a:endParaRPr>
          </a:p>
        </p:txBody>
      </p:sp>
      <p:sp>
        <p:nvSpPr>
          <p:cNvPr id="13" name="六边形 7"/>
          <p:cNvSpPr/>
          <p:nvPr/>
        </p:nvSpPr>
        <p:spPr>
          <a:xfrm rot="16200000">
            <a:off x="11726234"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17" name="灯片编号占位符 1"/>
          <p:cNvSpPr txBox="1"/>
          <p:nvPr/>
        </p:nvSpPr>
        <p:spPr>
          <a:xfrm>
            <a:off x="11576861"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26</a:t>
            </a:r>
            <a:endParaRPr lang="zh-CN" altLang="en-US" b="1" dirty="0">
              <a:solidFill>
                <a:srgbClr val="0081C8"/>
              </a:solidFill>
            </a:endParaRPr>
          </a:p>
        </p:txBody>
      </p:sp>
      <p:cxnSp>
        <p:nvCxnSpPr>
          <p:cNvPr id="19" name="直接连接符 2"/>
          <p:cNvCxnSpPr/>
          <p:nvPr/>
        </p:nvCxnSpPr>
        <p:spPr bwMode="auto">
          <a:xfrm flipV="1">
            <a:off x="11721323" y="6436447"/>
            <a:ext cx="479425" cy="234950"/>
          </a:xfrm>
          <a:prstGeom prst="line">
            <a:avLst/>
          </a:prstGeom>
          <a:noFill/>
          <a:ln w="9525" algn="ctr">
            <a:solidFill>
              <a:srgbClr val="0081C8"/>
            </a:solidFill>
            <a:round/>
          </a:ln>
        </p:spPr>
      </p:cxnSp>
      <p:sp>
        <p:nvSpPr>
          <p:cNvPr id="20" name="文本框 15"/>
          <p:cNvSpPr txBox="1"/>
          <p:nvPr/>
        </p:nvSpPr>
        <p:spPr>
          <a:xfrm>
            <a:off x="11862611"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
        <p:nvSpPr>
          <p:cNvPr id="21" name="矩形 20"/>
          <p:cNvSpPr/>
          <p:nvPr/>
        </p:nvSpPr>
        <p:spPr bwMode="auto">
          <a:xfrm>
            <a:off x="9456691" y="855297"/>
            <a:ext cx="2724778"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检查及验收</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矩形 13"/>
          <p:cNvSpPr/>
          <p:nvPr/>
        </p:nvSpPr>
        <p:spPr bwMode="auto">
          <a:xfrm>
            <a:off x="815254" y="867401"/>
            <a:ext cx="2991929"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10000"/>
              </a:lnSpc>
              <a:buClrTx/>
              <a:buSzTx/>
              <a:buFontTx/>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火源与可燃物管控</a:t>
            </a:r>
          </a:p>
        </p:txBody>
      </p:sp>
      <p:sp>
        <p:nvSpPr>
          <p:cNvPr id="18" name="标题 1"/>
          <p:cNvSpPr txBox="1"/>
          <p:nvPr/>
        </p:nvSpPr>
        <p:spPr>
          <a:xfrm>
            <a:off x="354300" y="185050"/>
            <a:ext cx="7926518"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二、餐饮后厨管理要求</a:t>
            </a:r>
          </a:p>
        </p:txBody>
      </p:sp>
      <p:sp>
        <p:nvSpPr>
          <p:cNvPr id="15" name="矩形 14"/>
          <p:cNvSpPr/>
          <p:nvPr/>
        </p:nvSpPr>
        <p:spPr bwMode="auto">
          <a:xfrm>
            <a:off x="3852521" y="867401"/>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10000"/>
              </a:lnSpc>
              <a:buClrTx/>
              <a:buSzTx/>
              <a:buFontTx/>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人的行为管控</a:t>
            </a:r>
          </a:p>
        </p:txBody>
      </p:sp>
      <p:sp>
        <p:nvSpPr>
          <p:cNvPr id="3" name="矩形 2"/>
          <p:cNvSpPr/>
          <p:nvPr/>
        </p:nvSpPr>
        <p:spPr bwMode="auto">
          <a:xfrm>
            <a:off x="6663031" y="867401"/>
            <a:ext cx="2767097"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10000"/>
              </a:lnSpc>
              <a:buClrTx/>
              <a:buSzTx/>
              <a:buFontTx/>
            </a:pPr>
            <a:r>
              <a:rPr lang="zh-CN" altLang="en-US" sz="2000" dirty="0">
                <a:solidFill>
                  <a:schemeClr val="bg1"/>
                </a:solidFill>
                <a:latin typeface="微软雅黑" panose="020B0503020204020204" pitchFamily="34" charset="-122"/>
                <a:ea typeface="微软雅黑" panose="020B0503020204020204" pitchFamily="34" charset="-122"/>
                <a:sym typeface="+mn-ea"/>
              </a:rPr>
              <a:t>消防设备设施管控</a:t>
            </a:r>
          </a:p>
        </p:txBody>
      </p:sp>
      <p:sp>
        <p:nvSpPr>
          <p:cNvPr id="27" name="矩形 26"/>
          <p:cNvSpPr/>
          <p:nvPr/>
        </p:nvSpPr>
        <p:spPr>
          <a:xfrm>
            <a:off x="353002" y="1731010"/>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探测设备</a:t>
            </a:r>
          </a:p>
        </p:txBody>
      </p:sp>
      <p:sp>
        <p:nvSpPr>
          <p:cNvPr id="28" name="矩形 27"/>
          <p:cNvSpPr/>
          <p:nvPr/>
        </p:nvSpPr>
        <p:spPr>
          <a:xfrm>
            <a:off x="353002" y="320302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灭火设备</a:t>
            </a:r>
          </a:p>
        </p:txBody>
      </p:sp>
      <p:graphicFrame>
        <p:nvGraphicFramePr>
          <p:cNvPr id="9" name="表格 8"/>
          <p:cNvGraphicFramePr>
            <a:graphicFrameLocks noGrp="1"/>
          </p:cNvGraphicFramePr>
          <p:nvPr>
            <p:custDataLst>
              <p:tags r:id="rId1"/>
            </p:custDataLst>
          </p:nvPr>
        </p:nvGraphicFramePr>
        <p:xfrm>
          <a:off x="1018910" y="1572634"/>
          <a:ext cx="10832465" cy="3472441"/>
        </p:xfrm>
        <a:graphic>
          <a:graphicData uri="http://schemas.openxmlformats.org/drawingml/2006/table">
            <a:tbl>
              <a:tblPr firstRow="1" bandRow="1">
                <a:tableStyleId>{5940675A-B579-460E-94D1-54222C63F5DA}</a:tableStyleId>
              </a:tblPr>
              <a:tblGrid>
                <a:gridCol w="687070">
                  <a:extLst>
                    <a:ext uri="{9D8B030D-6E8A-4147-A177-3AD203B41FA5}">
                      <a16:colId xmlns:a16="http://schemas.microsoft.com/office/drawing/2014/main" val="20000"/>
                    </a:ext>
                  </a:extLst>
                </a:gridCol>
                <a:gridCol w="1084845">
                  <a:extLst>
                    <a:ext uri="{9D8B030D-6E8A-4147-A177-3AD203B41FA5}">
                      <a16:colId xmlns:a16="http://schemas.microsoft.com/office/drawing/2014/main" val="20001"/>
                    </a:ext>
                  </a:extLst>
                </a:gridCol>
                <a:gridCol w="6251575">
                  <a:extLst>
                    <a:ext uri="{9D8B030D-6E8A-4147-A177-3AD203B41FA5}">
                      <a16:colId xmlns:a16="http://schemas.microsoft.com/office/drawing/2014/main" val="20002"/>
                    </a:ext>
                  </a:extLst>
                </a:gridCol>
                <a:gridCol w="1591733">
                  <a:extLst>
                    <a:ext uri="{9D8B030D-6E8A-4147-A177-3AD203B41FA5}">
                      <a16:colId xmlns:a16="http://schemas.microsoft.com/office/drawing/2014/main" val="20003"/>
                    </a:ext>
                  </a:extLst>
                </a:gridCol>
                <a:gridCol w="1217242">
                  <a:extLst>
                    <a:ext uri="{9D8B030D-6E8A-4147-A177-3AD203B41FA5}">
                      <a16:colId xmlns:a16="http://schemas.microsoft.com/office/drawing/2014/main" val="20004"/>
                    </a:ext>
                  </a:extLst>
                </a:gridCol>
              </a:tblGrid>
              <a:tr h="579120">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设备设施</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要求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目的和作用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buNone/>
                      </a:pPr>
                      <a:r>
                        <a:rPr lang="zh-CN" altLang="en-US" sz="1600" dirty="0">
                          <a:solidFill>
                            <a:schemeClr val="bg1"/>
                          </a:solidFill>
                          <a:latin typeface="微软雅黑" panose="020B0503020204020204" pitchFamily="34" charset="-122"/>
                          <a:ea typeface="微软雅黑" panose="020B0503020204020204" pitchFamily="34" charset="-122"/>
                        </a:rPr>
                        <a:t>违反的危害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039121">
                <a:tc>
                  <a:txBody>
                    <a:bodyPr/>
                    <a:lstStyle/>
                    <a:p>
                      <a:pPr algn="ctr">
                        <a:lnSpc>
                          <a:spcPct val="120000"/>
                        </a:lnSpc>
                        <a:buNone/>
                      </a:pPr>
                      <a:r>
                        <a:rPr lang="en-US" altLang="zh-CN" sz="1200" kern="1200" dirty="0">
                          <a:solidFill>
                            <a:schemeClr val="tx1"/>
                          </a:solidFill>
                          <a:latin typeface="微软雅黑" panose="020B0503020204020204" pitchFamily="34" charset="-122"/>
                          <a:ea typeface="微软雅黑" panose="020B0503020204020204" pitchFamily="34" charset="-122"/>
                          <a:cs typeface="+mn-cs"/>
                        </a:rPr>
                        <a:t>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buClrTx/>
                        <a:buSzTx/>
                        <a:buFontTx/>
                        <a:buNone/>
                      </a:pPr>
                      <a:r>
                        <a:rPr lang="zh-CN" altLang="en-US" sz="1200" dirty="0">
                          <a:latin typeface="微软雅黑" panose="020B0503020204020204" pitchFamily="34" charset="-122"/>
                          <a:ea typeface="微软雅黑" panose="020B0503020204020204" pitchFamily="34" charset="-122"/>
                        </a:rPr>
                        <a:t>火灾探测器</a:t>
                      </a:r>
                      <a:endParaRPr lang="en-US" altLang="zh-CN" sz="1200" dirty="0">
                        <a:latin typeface="微软雅黑" panose="020B0503020204020204" pitchFamily="34" charset="-122"/>
                        <a:ea typeface="微软雅黑" panose="020B0503020204020204" pitchFamily="34" charset="-122"/>
                      </a:endParaRPr>
                    </a:p>
                    <a:p>
                      <a:pPr algn="ctr">
                        <a:lnSpc>
                          <a:spcPct val="120000"/>
                        </a:lnSpc>
                        <a:buClrTx/>
                        <a:buSzTx/>
                        <a:buFontTx/>
                        <a:buNone/>
                      </a:pPr>
                      <a:r>
                        <a:rPr lang="zh-CN" altLang="en-US" sz="1200" dirty="0">
                          <a:latin typeface="微软雅黑" panose="020B0503020204020204" pitchFamily="34" charset="-122"/>
                          <a:ea typeface="微软雅黑" panose="020B0503020204020204" pitchFamily="34" charset="-122"/>
                        </a:rPr>
                        <a:t>（烟感温感）</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228600" indent="-228600" algn="l">
                        <a:lnSpc>
                          <a:spcPct val="120000"/>
                        </a:lnSpc>
                        <a:spcBef>
                          <a:spcPts val="0"/>
                        </a:spcBef>
                        <a:buClrTx/>
                        <a:buSzTx/>
                        <a:buFont typeface="+mj-ea"/>
                        <a:buAutoNum type="circleNumDbPlain"/>
                      </a:pPr>
                      <a:r>
                        <a:rPr lang="zh-CN" altLang="en-US" sz="1200" b="1" dirty="0">
                          <a:latin typeface="微软雅黑" panose="020B0503020204020204" pitchFamily="34" charset="-122"/>
                          <a:ea typeface="微软雅黑" panose="020B0503020204020204" pitchFamily="34" charset="-122"/>
                          <a:sym typeface="+mn-ea"/>
                        </a:rPr>
                        <a:t>设置要求：</a:t>
                      </a:r>
                      <a:r>
                        <a:rPr lang="zh-CN" altLang="en-US" sz="1200" dirty="0">
                          <a:latin typeface="微软雅黑" panose="020B0503020204020204" pitchFamily="34" charset="-122"/>
                          <a:ea typeface="微软雅黑" panose="020B0503020204020204" pitchFamily="34" charset="-122"/>
                          <a:sym typeface="+mn-ea"/>
                        </a:rPr>
                        <a:t>厨房内热加工操作区安装</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感</a:t>
                      </a:r>
                      <a:r>
                        <a:rPr lang="zh-CN" altLang="en-US" sz="1200" dirty="0">
                          <a:solidFill>
                            <a:srgbClr val="FF0000"/>
                          </a:solidFill>
                          <a:latin typeface="微软雅黑" panose="020B0503020204020204" pitchFamily="34" charset="-122"/>
                          <a:ea typeface="微软雅黑" panose="020B0503020204020204" pitchFamily="34" charset="-122"/>
                          <a:sym typeface="+mn-ea"/>
                        </a:rPr>
                        <a:t>温</a:t>
                      </a:r>
                      <a:r>
                        <a:rPr lang="zh-CN" altLang="en-US" sz="1200" dirty="0">
                          <a:latin typeface="微软雅黑" panose="020B0503020204020204" pitchFamily="34" charset="-122"/>
                          <a:ea typeface="微软雅黑" panose="020B0503020204020204" pitchFamily="34" charset="-122"/>
                          <a:sym typeface="+mn-ea"/>
                        </a:rPr>
                        <a:t>探测器，其他独立封闭空间安装</a:t>
                      </a:r>
                      <a:r>
                        <a:rPr lang="zh-CN" altLang="en-US" sz="1200" dirty="0">
                          <a:solidFill>
                            <a:srgbClr val="FF0000"/>
                          </a:solidFill>
                          <a:latin typeface="微软雅黑" panose="020B0503020204020204" pitchFamily="34" charset="-122"/>
                          <a:ea typeface="微软雅黑" panose="020B0503020204020204" pitchFamily="34" charset="-122"/>
                          <a:sym typeface="+mn-ea"/>
                        </a:rPr>
                        <a:t>感烟</a:t>
                      </a:r>
                      <a:r>
                        <a:rPr lang="zh-CN" altLang="en-US" sz="1200" dirty="0">
                          <a:latin typeface="微软雅黑" panose="020B0503020204020204" pitchFamily="34" charset="-122"/>
                          <a:ea typeface="微软雅黑" panose="020B0503020204020204" pitchFamily="34" charset="-122"/>
                          <a:sym typeface="+mn-ea"/>
                        </a:rPr>
                        <a:t>探测器</a:t>
                      </a:r>
                      <a:endParaRPr lang="en-US" altLang="zh-CN" sz="1200" dirty="0">
                        <a:latin typeface="微软雅黑" panose="020B0503020204020204" pitchFamily="34" charset="-122"/>
                        <a:ea typeface="微软雅黑" panose="020B0503020204020204" pitchFamily="34" charset="-122"/>
                        <a:sym typeface="+mn-ea"/>
                      </a:endParaRPr>
                    </a:p>
                    <a:p>
                      <a:pPr marL="228600" indent="-228600" algn="l">
                        <a:lnSpc>
                          <a:spcPct val="120000"/>
                        </a:lnSpc>
                        <a:spcBef>
                          <a:spcPts val="0"/>
                        </a:spcBef>
                        <a:buClrTx/>
                        <a:buSzTx/>
                        <a:buFont typeface="+mj-ea"/>
                        <a:buAutoNum type="circleNumDbPlain"/>
                      </a:pPr>
                      <a:r>
                        <a:rPr lang="zh-CN" altLang="en-US" sz="1200" b="1" kern="1200" dirty="0">
                          <a:solidFill>
                            <a:schemeClr val="tx1"/>
                          </a:solidFill>
                          <a:latin typeface="微软雅黑" panose="020B0503020204020204" pitchFamily="34" charset="-122"/>
                          <a:ea typeface="微软雅黑" panose="020B0503020204020204" pitchFamily="34" charset="-122"/>
                          <a:cs typeface="+mn-cs"/>
                          <a:sym typeface="+mn-ea"/>
                        </a:rPr>
                        <a:t>功能要求</a:t>
                      </a: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：消防主机、</a:t>
                      </a:r>
                      <a:r>
                        <a:rPr lang="en-US" altLang="zh-CN" sz="1200" kern="1200" dirty="0">
                          <a:solidFill>
                            <a:schemeClr val="tx1"/>
                          </a:solidFill>
                          <a:latin typeface="微软雅黑" panose="020B0503020204020204" pitchFamily="34" charset="-122"/>
                          <a:ea typeface="微软雅黑" panose="020B0503020204020204" pitchFamily="34" charset="-122"/>
                          <a:cs typeface="+mn-cs"/>
                          <a:sym typeface="+mn-ea"/>
                        </a:rPr>
                        <a:t>CRT</a:t>
                      </a: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及智慧消防地址码</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准确无误</a:t>
                      </a: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要细化到商户内隔间</a:t>
                      </a:r>
                      <a:r>
                        <a:rPr lang="zh-CN" altLang="en-US" sz="1050" kern="1200" dirty="0">
                          <a:solidFill>
                            <a:schemeClr val="tx1"/>
                          </a:solidFill>
                          <a:latin typeface="微软雅黑" panose="020B0503020204020204" pitchFamily="34" charset="-122"/>
                          <a:ea typeface="微软雅黑" panose="020B0503020204020204" pitchFamily="34" charset="-122"/>
                          <a:cs typeface="+mn-cs"/>
                          <a:sym typeface="+mn-ea"/>
                        </a:rPr>
                        <a:t>（所有</a:t>
                      </a:r>
                      <a:r>
                        <a:rPr lang="zh-CN" altLang="zh-CN" sz="1050" kern="1200" dirty="0">
                          <a:solidFill>
                            <a:schemeClr val="tx1"/>
                          </a:solidFill>
                          <a:latin typeface="微软雅黑" panose="020B0503020204020204" pitchFamily="34" charset="-122"/>
                          <a:ea typeface="微软雅黑" panose="020B0503020204020204" pitchFamily="34" charset="-122"/>
                          <a:cs typeface="+mn-cs"/>
                        </a:rPr>
                        <a:t>功能隔间</a:t>
                      </a:r>
                      <a:r>
                        <a:rPr lang="zh-CN" altLang="en-US" sz="1050" kern="1200" dirty="0">
                          <a:solidFill>
                            <a:schemeClr val="tx1"/>
                          </a:solidFill>
                          <a:latin typeface="微软雅黑" panose="020B0503020204020204" pitchFamily="34" charset="-122"/>
                          <a:ea typeface="微软雅黑" panose="020B0503020204020204" pitchFamily="34" charset="-122"/>
                          <a:cs typeface="+mn-cs"/>
                        </a:rPr>
                        <a:t>均应有</a:t>
                      </a:r>
                      <a:r>
                        <a:rPr lang="zh-CN" altLang="zh-CN" sz="1050" kern="1200" dirty="0">
                          <a:solidFill>
                            <a:schemeClr val="tx1"/>
                          </a:solidFill>
                          <a:latin typeface="微软雅黑" panose="020B0503020204020204" pitchFamily="34" charset="-122"/>
                          <a:ea typeface="微软雅黑" panose="020B0503020204020204" pitchFamily="34" charset="-122"/>
                          <a:cs typeface="+mn-cs"/>
                        </a:rPr>
                        <a:t>门牌标识</a:t>
                      </a:r>
                      <a:r>
                        <a:rPr lang="zh-CN" altLang="en-US" sz="1050" kern="1200" dirty="0">
                          <a:solidFill>
                            <a:schemeClr val="tx1"/>
                          </a:solidFill>
                          <a:latin typeface="微软雅黑" panose="020B0503020204020204" pitchFamily="34" charset="-122"/>
                          <a:ea typeface="微软雅黑" panose="020B0503020204020204" pitchFamily="34" charset="-122"/>
                          <a:cs typeface="+mn-cs"/>
                          <a:sym typeface="+mn-ea"/>
                        </a:rPr>
                        <a:t>）</a:t>
                      </a: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，具体见</a:t>
                      </a:r>
                      <a:r>
                        <a:rPr lang="en-US" altLang="zh-CN" sz="120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kern="1200" dirty="0">
                          <a:solidFill>
                            <a:schemeClr val="tx1"/>
                          </a:solidFill>
                          <a:latin typeface="微软雅黑" panose="020B0503020204020204" pitchFamily="34" charset="-122"/>
                          <a:ea typeface="微软雅黑" panose="020B0503020204020204" pitchFamily="34" charset="-122"/>
                          <a:cs typeface="+mn-cs"/>
                        </a:rPr>
                        <a:t>消防报警点位地址码编制规则</a:t>
                      </a:r>
                      <a:r>
                        <a:rPr lang="en-US" altLang="zh-CN" sz="1200" kern="1200" dirty="0">
                          <a:solidFill>
                            <a:schemeClr val="tx1"/>
                          </a:solidFill>
                          <a:latin typeface="微软雅黑" panose="020B0503020204020204" pitchFamily="34" charset="-122"/>
                          <a:ea typeface="微软雅黑" panose="020B0503020204020204" pitchFamily="34" charset="-122"/>
                          <a:cs typeface="+mn-cs"/>
                        </a:rPr>
                        <a:t>》</a:t>
                      </a:r>
                    </a:p>
                    <a:p>
                      <a:pPr marL="228600" indent="-228600" algn="l">
                        <a:lnSpc>
                          <a:spcPct val="120000"/>
                        </a:lnSpc>
                        <a:spcBef>
                          <a:spcPts val="0"/>
                        </a:spcBef>
                        <a:buClrTx/>
                        <a:buSzTx/>
                        <a:buFont typeface="+mj-ea"/>
                        <a:buAutoNum type="circleNumDbPlain"/>
                      </a:pPr>
                      <a:r>
                        <a:rPr lang="zh-CN" altLang="en-US" sz="1200" b="1" dirty="0">
                          <a:latin typeface="微软雅黑" panose="020B0503020204020204" pitchFamily="34" charset="-122"/>
                          <a:ea typeface="微软雅黑" panose="020B0503020204020204" pitchFamily="34" charset="-122"/>
                        </a:rPr>
                        <a:t>监督巡查：</a:t>
                      </a:r>
                      <a:r>
                        <a:rPr lang="zh-CN" altLang="en-US" sz="1200" dirty="0">
                          <a:latin typeface="微软雅黑" panose="020B0503020204020204" pitchFamily="34" charset="-122"/>
                          <a:ea typeface="微软雅黑" panose="020B0503020204020204" pitchFamily="34" charset="-122"/>
                        </a:rPr>
                        <a:t>物业部负责日常巡查</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buNone/>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及时探测到火灾发生宁反馈消控中心，实现火灾</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“灭早灭小”</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buNone/>
                      </a:pPr>
                      <a:r>
                        <a:rPr lang="zh-CN" altLang="en-US" sz="1200" kern="1200" dirty="0">
                          <a:solidFill>
                            <a:srgbClr val="FF0000"/>
                          </a:solidFill>
                          <a:latin typeface="微软雅黑" panose="020B0503020204020204" pitchFamily="34" charset="-122"/>
                          <a:ea typeface="微软雅黑" panose="020B0503020204020204" pitchFamily="34" charset="-122"/>
                          <a:cs typeface="+mn-cs"/>
                        </a:rPr>
                        <a:t>无法探测</a:t>
                      </a:r>
                      <a:r>
                        <a:rPr lang="zh-CN" altLang="en-US" sz="1200" kern="1200" dirty="0">
                          <a:solidFill>
                            <a:schemeClr val="tx1"/>
                          </a:solidFill>
                          <a:latin typeface="微软雅黑" panose="020B0503020204020204" pitchFamily="34" charset="-122"/>
                          <a:ea typeface="微软雅黑" panose="020B0503020204020204" pitchFamily="34" charset="-122"/>
                          <a:cs typeface="+mn-cs"/>
                        </a:rPr>
                        <a:t>火灾或</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地址错误</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，延误灭火时机</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36625">
                <a:tc>
                  <a:txBody>
                    <a:bodyPr/>
                    <a:lstStyle/>
                    <a:p>
                      <a:pPr algn="ctr">
                        <a:lnSpc>
                          <a:spcPct val="120000"/>
                        </a:lnSpc>
                        <a:buNone/>
                      </a:pPr>
                      <a:r>
                        <a:rPr lang="en-US" altLang="zh-CN" sz="1200" kern="1200" dirty="0">
                          <a:solidFill>
                            <a:schemeClr val="tx1"/>
                          </a:solidFill>
                          <a:latin typeface="微软雅黑" panose="020B0503020204020204" pitchFamily="34" charset="-122"/>
                          <a:ea typeface="微软雅黑" panose="020B0503020204020204" pitchFamily="34" charset="-122"/>
                          <a:cs typeface="+mn-cs"/>
                        </a:rPr>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buClrTx/>
                        <a:buSzTx/>
                        <a:buFontTx/>
                        <a:buNone/>
                      </a:pPr>
                      <a:r>
                        <a:rPr lang="zh-CN" altLang="en-US" sz="1200" dirty="0">
                          <a:latin typeface="微软雅黑" panose="020B0503020204020204" pitchFamily="34" charset="-122"/>
                          <a:ea typeface="微软雅黑" panose="020B0503020204020204" pitchFamily="34" charset="-122"/>
                        </a:rPr>
                        <a:t>可燃气体报警器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228600" indent="-228600" algn="l">
                        <a:lnSpc>
                          <a:spcPct val="120000"/>
                        </a:lnSpc>
                        <a:spcBef>
                          <a:spcPts val="0"/>
                        </a:spcBef>
                        <a:buClrTx/>
                        <a:buSzTx/>
                        <a:buFont typeface="+mj-ea"/>
                        <a:buAutoNum type="circleNumDbPlain"/>
                      </a:pPr>
                      <a:r>
                        <a:rPr lang="zh-CN" altLang="en-US" sz="1200" b="1" dirty="0">
                          <a:latin typeface="微软雅黑" panose="020B0503020204020204" pitchFamily="34" charset="-122"/>
                          <a:ea typeface="微软雅黑" panose="020B0503020204020204" pitchFamily="34" charset="-122"/>
                        </a:rPr>
                        <a:t>设置要求：</a:t>
                      </a:r>
                      <a:r>
                        <a:rPr lang="zh-CN" altLang="en-US" sz="1200" dirty="0">
                          <a:latin typeface="微软雅黑" panose="020B0503020204020204" pitchFamily="34" charset="-122"/>
                          <a:ea typeface="微软雅黑" panose="020B0503020204020204" pitchFamily="34" charset="-122"/>
                        </a:rPr>
                        <a:t>使用燃气的厨房必须安装</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可燃气体报警器</a:t>
                      </a:r>
                    </a:p>
                    <a:p>
                      <a:pPr marL="228600" indent="-228600" algn="l">
                        <a:lnSpc>
                          <a:spcPct val="120000"/>
                        </a:lnSpc>
                        <a:spcBef>
                          <a:spcPts val="0"/>
                        </a:spcBef>
                        <a:buClrTx/>
                        <a:buSzTx/>
                        <a:buFont typeface="+mj-ea"/>
                        <a:buAutoNum type="circleNumDbPlain"/>
                      </a:pPr>
                      <a:r>
                        <a:rPr lang="zh-CN" altLang="en-US" sz="1200" b="1" dirty="0">
                          <a:latin typeface="微软雅黑" panose="020B0503020204020204" pitchFamily="34" charset="-122"/>
                          <a:ea typeface="微软雅黑" panose="020B0503020204020204" pitchFamily="34" charset="-122"/>
                          <a:sym typeface="+mn-ea"/>
                        </a:rPr>
                        <a:t>功能要求：</a:t>
                      </a:r>
                      <a:r>
                        <a:rPr lang="zh-CN" altLang="en-US" sz="1200" dirty="0">
                          <a:latin typeface="微软雅黑" panose="020B0503020204020204" pitchFamily="34" charset="-122"/>
                          <a:ea typeface="微软雅黑" panose="020B0503020204020204" pitchFamily="34" charset="-122"/>
                          <a:sym typeface="+mn-ea"/>
                        </a:rPr>
                        <a:t>探测燃气泄漏后，</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自动切断</a:t>
                      </a:r>
                      <a:r>
                        <a:rPr lang="zh-CN" altLang="en-US" sz="1200" dirty="0">
                          <a:latin typeface="微软雅黑" panose="020B0503020204020204" pitchFamily="34" charset="-122"/>
                          <a:ea typeface="微软雅黑" panose="020B0503020204020204" pitchFamily="34" charset="-122"/>
                          <a:sym typeface="+mn-ea"/>
                        </a:rPr>
                        <a:t>燃气供应，启动事故风机，报警信号反馈中控室</a:t>
                      </a:r>
                    </a:p>
                    <a:p>
                      <a:pPr marL="228600" indent="-228600" algn="l">
                        <a:lnSpc>
                          <a:spcPct val="120000"/>
                        </a:lnSpc>
                        <a:spcBef>
                          <a:spcPts val="0"/>
                        </a:spcBef>
                        <a:buClrTx/>
                        <a:buSzTx/>
                        <a:buFont typeface="+mj-ea"/>
                        <a:buAutoNum type="circleNumDbPlain"/>
                      </a:pPr>
                      <a:r>
                        <a:rPr lang="zh-CN" altLang="en-US" sz="1200" b="1" dirty="0">
                          <a:latin typeface="微软雅黑" panose="020B0503020204020204" pitchFamily="34" charset="-122"/>
                          <a:ea typeface="微软雅黑" panose="020B0503020204020204" pitchFamily="34" charset="-122"/>
                        </a:rPr>
                        <a:t>维保保养：</a:t>
                      </a:r>
                      <a:r>
                        <a:rPr lang="zh-CN" altLang="en-US" sz="1200" dirty="0">
                          <a:latin typeface="微软雅黑" panose="020B0503020204020204" pitchFamily="34" charset="-122"/>
                          <a:ea typeface="微软雅黑" panose="020B0503020204020204" pitchFamily="34" charset="-122"/>
                        </a:rPr>
                        <a:t>工程负责检测和测试，</a:t>
                      </a:r>
                      <a:r>
                        <a:rPr lang="zh-CN" altLang="en-US" sz="1200" dirty="0">
                          <a:latin typeface="微软雅黑" panose="020B0503020204020204" pitchFamily="34" charset="-122"/>
                          <a:ea typeface="微软雅黑" panose="020B0503020204020204" pitchFamily="34" charset="-122"/>
                          <a:sym typeface="+mn-ea"/>
                        </a:rPr>
                        <a:t>每年至少请专业公司完成</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维保1次</a:t>
                      </a:r>
                      <a:endParaRPr lang="zh-CN" altLang="en-US" sz="1200" kern="1200" dirty="0">
                        <a:solidFill>
                          <a:srgbClr val="FF0000"/>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buNone/>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快速</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探测</a:t>
                      </a:r>
                      <a:r>
                        <a:rPr lang="zh-CN" altLang="en-US" sz="1200" kern="1200" dirty="0">
                          <a:solidFill>
                            <a:schemeClr val="tx1"/>
                          </a:solidFill>
                          <a:latin typeface="微软雅黑" panose="020B0503020204020204" pitchFamily="34" charset="-122"/>
                          <a:ea typeface="微软雅黑" panose="020B0503020204020204" pitchFamily="34" charset="-122"/>
                          <a:cs typeface="+mn-cs"/>
                        </a:rPr>
                        <a:t>燃气泄漏，及时</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关闭</a:t>
                      </a:r>
                      <a:r>
                        <a:rPr lang="zh-CN" altLang="en-US" sz="1200" kern="1200" dirty="0">
                          <a:solidFill>
                            <a:schemeClr val="tx1"/>
                          </a:solidFill>
                          <a:latin typeface="微软雅黑" panose="020B0503020204020204" pitchFamily="34" charset="-122"/>
                          <a:ea typeface="微软雅黑" panose="020B0503020204020204" pitchFamily="34" charset="-122"/>
                          <a:cs typeface="+mn-cs"/>
                        </a:rPr>
                        <a:t>燃气管道，</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防止</a:t>
                      </a:r>
                      <a:r>
                        <a:rPr lang="zh-CN" altLang="en-US" sz="1200" kern="1200" dirty="0">
                          <a:solidFill>
                            <a:schemeClr val="tx1"/>
                          </a:solidFill>
                          <a:latin typeface="微软雅黑" panose="020B0503020204020204" pitchFamily="34" charset="-122"/>
                          <a:ea typeface="微软雅黑" panose="020B0503020204020204" pitchFamily="34" charset="-122"/>
                          <a:cs typeface="+mn-cs"/>
                        </a:rPr>
                        <a:t>火灾和爆炸事故</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buNone/>
                      </a:pPr>
                      <a:r>
                        <a:rPr lang="zh-CN" altLang="en-US" sz="1200" kern="1200" dirty="0">
                          <a:solidFill>
                            <a:schemeClr val="tx1"/>
                          </a:solidFill>
                          <a:latin typeface="微软雅黑" panose="020B0503020204020204" pitchFamily="34" charset="-122"/>
                          <a:ea typeface="微软雅黑" panose="020B0503020204020204" pitchFamily="34" charset="-122"/>
                          <a:cs typeface="+mn-cs"/>
                        </a:rPr>
                        <a:t>燃气泄漏后，发生</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着火或爆炸事故</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17575">
                <a:tc>
                  <a:txBody>
                    <a:bodyPr/>
                    <a:lstStyle/>
                    <a:p>
                      <a:pPr algn="ctr">
                        <a:lnSpc>
                          <a:spcPct val="120000"/>
                        </a:lnSpc>
                        <a:buNone/>
                      </a:pPr>
                      <a:r>
                        <a:rPr lang="en-US" altLang="zh-CN" sz="1200" kern="1200" dirty="0">
                          <a:solidFill>
                            <a:schemeClr val="tx1"/>
                          </a:solidFill>
                          <a:latin typeface="微软雅黑" panose="020B0503020204020204" pitchFamily="34" charset="-122"/>
                          <a:ea typeface="微软雅黑" panose="020B0503020204020204" pitchFamily="34" charset="-122"/>
                          <a:cs typeface="+mn-cs"/>
                        </a:rPr>
                        <a:t>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buClrTx/>
                        <a:buSzTx/>
                        <a:buFontTx/>
                        <a:buNone/>
                      </a:pPr>
                      <a:r>
                        <a:rPr lang="zh-CN" altLang="en-US" sz="1200" dirty="0">
                          <a:latin typeface="微软雅黑" panose="020B0503020204020204" pitchFamily="34" charset="-122"/>
                          <a:ea typeface="微软雅黑" panose="020B0503020204020204" pitchFamily="34" charset="-122"/>
                        </a:rPr>
                        <a:t>动火离人报警系统</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涉及煎炒烹炸的</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后厨须安装</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动火离人报警装置</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报警</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信号须接入消防</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报警</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主机</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buNone/>
                      </a:pPr>
                      <a:r>
                        <a:rPr lang="zh-CN" altLang="en-US" sz="1200" kern="1200" dirty="0">
                          <a:solidFill>
                            <a:schemeClr val="tx1"/>
                          </a:solidFill>
                          <a:latin typeface="微软雅黑" panose="020B0503020204020204" pitchFamily="34" charset="-122"/>
                          <a:ea typeface="微软雅黑" panose="020B0503020204020204" pitchFamily="34" charset="-122"/>
                          <a:cs typeface="+mn-cs"/>
                        </a:rPr>
                        <a:t>自动</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探测</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后厨区域</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厨师离岗</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，向中控室</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发出报警</a:t>
                      </a:r>
                      <a:r>
                        <a:rPr lang="zh-CN" altLang="en-US" sz="1200" kern="1200" dirty="0">
                          <a:solidFill>
                            <a:schemeClr val="tx1"/>
                          </a:solidFill>
                          <a:latin typeface="微软雅黑" panose="020B0503020204020204" pitchFamily="34" charset="-122"/>
                          <a:ea typeface="微软雅黑" panose="020B0503020204020204" pitchFamily="34" charset="-122"/>
                          <a:cs typeface="+mn-cs"/>
                        </a:rPr>
                        <a:t>，便于商管员及时到场核实解决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buNone/>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厨师作业时</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离岗无法发现</a:t>
                      </a:r>
                      <a:r>
                        <a:rPr lang="zh-CN" altLang="en-US" sz="1200" kern="1200" dirty="0">
                          <a:solidFill>
                            <a:schemeClr val="tx1"/>
                          </a:solidFill>
                          <a:latin typeface="微软雅黑" panose="020B0503020204020204" pitchFamily="34" charset="-122"/>
                          <a:ea typeface="微软雅黑" panose="020B0503020204020204" pitchFamily="34" charset="-122"/>
                          <a:cs typeface="+mn-cs"/>
                        </a:rPr>
                        <a:t>，油锅着火</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风险高</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20" name="图片 19"/>
          <p:cNvPicPr>
            <a:picLocks noChangeAspect="1"/>
          </p:cNvPicPr>
          <p:nvPr/>
        </p:nvPicPr>
        <p:blipFill rotWithShape="1">
          <a:blip r:embed="rId3"/>
          <a:srcRect/>
          <a:stretch>
            <a:fillRect/>
          </a:stretch>
        </p:blipFill>
        <p:spPr>
          <a:xfrm>
            <a:off x="1784168" y="5135517"/>
            <a:ext cx="1397146" cy="1274371"/>
          </a:xfrm>
          <a:prstGeom prst="rect">
            <a:avLst/>
          </a:prstGeom>
        </p:spPr>
      </p:pic>
      <p:pic>
        <p:nvPicPr>
          <p:cNvPr id="2" name="图片 1"/>
          <p:cNvPicPr>
            <a:picLocks noChangeAspect="1"/>
          </p:cNvPicPr>
          <p:nvPr/>
        </p:nvPicPr>
        <p:blipFill>
          <a:blip r:embed="rId4"/>
          <a:stretch>
            <a:fillRect/>
          </a:stretch>
        </p:blipFill>
        <p:spPr>
          <a:xfrm rot="10800000">
            <a:off x="4397602" y="5225506"/>
            <a:ext cx="1357482" cy="1107752"/>
          </a:xfrm>
          <a:prstGeom prst="rect">
            <a:avLst/>
          </a:prstGeom>
        </p:spPr>
      </p:pic>
      <p:pic>
        <p:nvPicPr>
          <p:cNvPr id="4" name="图片 3"/>
          <p:cNvPicPr>
            <a:picLocks noChangeAspect="1"/>
          </p:cNvPicPr>
          <p:nvPr/>
        </p:nvPicPr>
        <p:blipFill>
          <a:blip r:embed="rId5"/>
          <a:stretch>
            <a:fillRect/>
          </a:stretch>
        </p:blipFill>
        <p:spPr>
          <a:xfrm>
            <a:off x="7165135" y="5285595"/>
            <a:ext cx="1229565" cy="1118376"/>
          </a:xfrm>
          <a:prstGeom prst="rect">
            <a:avLst/>
          </a:prstGeom>
        </p:spPr>
      </p:pic>
      <p:sp>
        <p:nvSpPr>
          <p:cNvPr id="24" name="矩形 23"/>
          <p:cNvSpPr/>
          <p:nvPr/>
        </p:nvSpPr>
        <p:spPr>
          <a:xfrm>
            <a:off x="352974" y="4675042"/>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疏散设备</a:t>
            </a:r>
          </a:p>
        </p:txBody>
      </p:sp>
      <p:pic>
        <p:nvPicPr>
          <p:cNvPr id="17" name="图片 16"/>
          <p:cNvPicPr>
            <a:picLocks noChangeAspect="1"/>
          </p:cNvPicPr>
          <p:nvPr/>
        </p:nvPicPr>
        <p:blipFill>
          <a:blip r:embed="rId6">
            <a:clrChange>
              <a:clrFrom>
                <a:srgbClr val="FFFFFF"/>
              </a:clrFrom>
              <a:clrTo>
                <a:srgbClr val="FFFFFF">
                  <a:alpha val="0"/>
                </a:srgbClr>
              </a:clrTo>
            </a:clrChange>
          </a:blip>
          <a:stretch>
            <a:fillRect/>
          </a:stretch>
        </p:blipFill>
        <p:spPr>
          <a:xfrm>
            <a:off x="9430128" y="5283201"/>
            <a:ext cx="1054053" cy="1148230"/>
          </a:xfrm>
          <a:prstGeom prst="rect">
            <a:avLst/>
          </a:prstGeom>
        </p:spPr>
      </p:pic>
      <p:sp>
        <p:nvSpPr>
          <p:cNvPr id="19" name="矩形 18"/>
          <p:cNvSpPr/>
          <p:nvPr/>
        </p:nvSpPr>
        <p:spPr>
          <a:xfrm>
            <a:off x="9237731" y="6387457"/>
            <a:ext cx="1472553" cy="377411"/>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400" dirty="0">
                <a:solidFill>
                  <a:srgbClr val="FF0000"/>
                </a:solidFill>
                <a:latin typeface="微软雅黑" panose="020B0503020204020204" pitchFamily="34" charset="-122"/>
                <a:ea typeface="微软雅黑" panose="020B0503020204020204" pitchFamily="34" charset="-122"/>
              </a:rPr>
              <a:t>动火离人探测器</a:t>
            </a:r>
          </a:p>
        </p:txBody>
      </p:sp>
      <p:sp>
        <p:nvSpPr>
          <p:cNvPr id="21" name="矩形 20"/>
          <p:cNvSpPr/>
          <p:nvPr/>
        </p:nvSpPr>
        <p:spPr>
          <a:xfrm>
            <a:off x="7060574" y="6387456"/>
            <a:ext cx="1472553" cy="377411"/>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400" dirty="0">
                <a:solidFill>
                  <a:srgbClr val="FF0000"/>
                </a:solidFill>
                <a:latin typeface="微软雅黑" panose="020B0503020204020204" pitchFamily="34" charset="-122"/>
                <a:ea typeface="微软雅黑" panose="020B0503020204020204" pitchFamily="34" charset="-122"/>
              </a:rPr>
              <a:t>温感</a:t>
            </a:r>
          </a:p>
        </p:txBody>
      </p:sp>
      <p:sp>
        <p:nvSpPr>
          <p:cNvPr id="22" name="矩形 21"/>
          <p:cNvSpPr/>
          <p:nvPr/>
        </p:nvSpPr>
        <p:spPr>
          <a:xfrm>
            <a:off x="4392772" y="6378345"/>
            <a:ext cx="1472553" cy="377411"/>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400" dirty="0">
                <a:solidFill>
                  <a:srgbClr val="FF0000"/>
                </a:solidFill>
                <a:latin typeface="微软雅黑" panose="020B0503020204020204" pitchFamily="34" charset="-122"/>
                <a:ea typeface="微软雅黑" panose="020B0503020204020204" pitchFamily="34" charset="-122"/>
              </a:rPr>
              <a:t>烟感</a:t>
            </a:r>
          </a:p>
        </p:txBody>
      </p:sp>
      <p:sp>
        <p:nvSpPr>
          <p:cNvPr id="23" name="矩形 22"/>
          <p:cNvSpPr/>
          <p:nvPr/>
        </p:nvSpPr>
        <p:spPr>
          <a:xfrm>
            <a:off x="1724970" y="6378345"/>
            <a:ext cx="1472553" cy="377411"/>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400" dirty="0">
                <a:solidFill>
                  <a:srgbClr val="FF0000"/>
                </a:solidFill>
                <a:latin typeface="微软雅黑" panose="020B0503020204020204" pitchFamily="34" charset="-122"/>
                <a:ea typeface="微软雅黑" panose="020B0503020204020204" pitchFamily="34" charset="-122"/>
              </a:rPr>
              <a:t>燃气探头</a:t>
            </a:r>
          </a:p>
        </p:txBody>
      </p:sp>
      <p:sp>
        <p:nvSpPr>
          <p:cNvPr id="25"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25</a:t>
            </a:fld>
            <a:endParaRPr lang="zh-CN" altLang="en-US" b="1" dirty="0">
              <a:solidFill>
                <a:schemeClr val="bg1"/>
              </a:solidFill>
            </a:endParaRPr>
          </a:p>
        </p:txBody>
      </p:sp>
      <p:sp>
        <p:nvSpPr>
          <p:cNvPr id="26"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29"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27</a:t>
            </a:r>
            <a:endParaRPr lang="zh-CN" altLang="en-US" b="1" dirty="0">
              <a:solidFill>
                <a:srgbClr val="0081C8"/>
              </a:solidFill>
            </a:endParaRPr>
          </a:p>
        </p:txBody>
      </p:sp>
      <p:cxnSp>
        <p:nvCxnSpPr>
          <p:cNvPr id="30"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31"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
        <p:nvSpPr>
          <p:cNvPr id="32" name="矩形 31"/>
          <p:cNvSpPr/>
          <p:nvPr/>
        </p:nvSpPr>
        <p:spPr bwMode="auto">
          <a:xfrm>
            <a:off x="9456691" y="855297"/>
            <a:ext cx="2724778"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检查及验收</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矩形 13"/>
          <p:cNvSpPr/>
          <p:nvPr/>
        </p:nvSpPr>
        <p:spPr bwMode="auto">
          <a:xfrm>
            <a:off x="815254" y="867401"/>
            <a:ext cx="2991929"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10000"/>
              </a:lnSpc>
              <a:buClrTx/>
              <a:buSzTx/>
              <a:buFontTx/>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火源与可燃物管控</a:t>
            </a:r>
          </a:p>
        </p:txBody>
      </p:sp>
      <p:sp>
        <p:nvSpPr>
          <p:cNvPr id="18" name="标题 1"/>
          <p:cNvSpPr txBox="1"/>
          <p:nvPr/>
        </p:nvSpPr>
        <p:spPr>
          <a:xfrm>
            <a:off x="354300" y="185050"/>
            <a:ext cx="7926518"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二、餐饮后厨管理要求</a:t>
            </a:r>
          </a:p>
        </p:txBody>
      </p:sp>
      <p:sp>
        <p:nvSpPr>
          <p:cNvPr id="15" name="矩形 14"/>
          <p:cNvSpPr/>
          <p:nvPr/>
        </p:nvSpPr>
        <p:spPr bwMode="auto">
          <a:xfrm>
            <a:off x="3852521" y="867401"/>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10000"/>
              </a:lnSpc>
              <a:buClrTx/>
              <a:buSzTx/>
              <a:buFontTx/>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人的行为管控</a:t>
            </a:r>
          </a:p>
        </p:txBody>
      </p:sp>
      <p:sp>
        <p:nvSpPr>
          <p:cNvPr id="3" name="矩形 2"/>
          <p:cNvSpPr/>
          <p:nvPr/>
        </p:nvSpPr>
        <p:spPr bwMode="auto">
          <a:xfrm>
            <a:off x="6663031" y="867401"/>
            <a:ext cx="2767097"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10000"/>
              </a:lnSpc>
              <a:buClrTx/>
              <a:buSzTx/>
              <a:buFontTx/>
            </a:pPr>
            <a:r>
              <a:rPr lang="zh-CN" altLang="en-US" sz="2000" dirty="0">
                <a:solidFill>
                  <a:schemeClr val="bg1"/>
                </a:solidFill>
                <a:latin typeface="微软雅黑" panose="020B0503020204020204" pitchFamily="34" charset="-122"/>
                <a:ea typeface="微软雅黑" panose="020B0503020204020204" pitchFamily="34" charset="-122"/>
                <a:sym typeface="+mn-ea"/>
              </a:rPr>
              <a:t>消防设备设施管控</a:t>
            </a:r>
          </a:p>
        </p:txBody>
      </p:sp>
      <p:graphicFrame>
        <p:nvGraphicFramePr>
          <p:cNvPr id="9" name="表格 8"/>
          <p:cNvGraphicFramePr>
            <a:graphicFrameLocks noGrp="1"/>
          </p:cNvGraphicFramePr>
          <p:nvPr>
            <p:custDataLst>
              <p:tags r:id="rId1"/>
            </p:custDataLst>
          </p:nvPr>
        </p:nvGraphicFramePr>
        <p:xfrm>
          <a:off x="1018910" y="1515420"/>
          <a:ext cx="10914909" cy="2864009"/>
        </p:xfrm>
        <a:graphic>
          <a:graphicData uri="http://schemas.openxmlformats.org/drawingml/2006/table">
            <a:tbl>
              <a:tblPr firstRow="1" bandRow="1">
                <a:tableStyleId>{5940675A-B579-460E-94D1-54222C63F5DA}</a:tableStyleId>
              </a:tblPr>
              <a:tblGrid>
                <a:gridCol w="692299">
                  <a:extLst>
                    <a:ext uri="{9D8B030D-6E8A-4147-A177-3AD203B41FA5}">
                      <a16:colId xmlns:a16="http://schemas.microsoft.com/office/drawing/2014/main" val="20000"/>
                    </a:ext>
                  </a:extLst>
                </a:gridCol>
                <a:gridCol w="1054445">
                  <a:extLst>
                    <a:ext uri="{9D8B030D-6E8A-4147-A177-3AD203B41FA5}">
                      <a16:colId xmlns:a16="http://schemas.microsoft.com/office/drawing/2014/main" val="20001"/>
                    </a:ext>
                  </a:extLst>
                </a:gridCol>
                <a:gridCol w="6472549">
                  <a:extLst>
                    <a:ext uri="{9D8B030D-6E8A-4147-A177-3AD203B41FA5}">
                      <a16:colId xmlns:a16="http://schemas.microsoft.com/office/drawing/2014/main" val="20002"/>
                    </a:ext>
                  </a:extLst>
                </a:gridCol>
                <a:gridCol w="1589612">
                  <a:extLst>
                    <a:ext uri="{9D8B030D-6E8A-4147-A177-3AD203B41FA5}">
                      <a16:colId xmlns:a16="http://schemas.microsoft.com/office/drawing/2014/main" val="20003"/>
                    </a:ext>
                  </a:extLst>
                </a:gridCol>
                <a:gridCol w="1106004">
                  <a:extLst>
                    <a:ext uri="{9D8B030D-6E8A-4147-A177-3AD203B41FA5}">
                      <a16:colId xmlns:a16="http://schemas.microsoft.com/office/drawing/2014/main" val="20004"/>
                    </a:ext>
                  </a:extLst>
                </a:gridCol>
              </a:tblGrid>
              <a:tr h="595686">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设备设施</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要求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目的和作用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buNone/>
                      </a:pPr>
                      <a:r>
                        <a:rPr lang="zh-CN" altLang="en-US" sz="1600" dirty="0">
                          <a:solidFill>
                            <a:schemeClr val="bg1"/>
                          </a:solidFill>
                          <a:latin typeface="微软雅黑" panose="020B0503020204020204" pitchFamily="34" charset="-122"/>
                          <a:ea typeface="微软雅黑" panose="020B0503020204020204" pitchFamily="34" charset="-122"/>
                        </a:rPr>
                        <a:t>故障危害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814111">
                <a:tc>
                  <a:txBody>
                    <a:bodyPr/>
                    <a:lstStyle/>
                    <a:p>
                      <a:pPr algn="ctr">
                        <a:lnSpc>
                          <a:spcPct val="120000"/>
                        </a:lnSpc>
                      </a:pPr>
                      <a:r>
                        <a:rPr lang="en-US" altLang="zh-CN" sz="1200" kern="1200" dirty="0">
                          <a:solidFill>
                            <a:schemeClr val="tx1"/>
                          </a:solidFill>
                          <a:latin typeface="微软雅黑" panose="020B0503020204020204" pitchFamily="34" charset="-122"/>
                          <a:ea typeface="微软雅黑" panose="020B0503020204020204" pitchFamily="34" charset="-122"/>
                          <a:cs typeface="+mn-cs"/>
                        </a:rPr>
                        <a:t>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buClrTx/>
                        <a:buSzTx/>
                        <a:buFontTx/>
                      </a:pPr>
                      <a:r>
                        <a:rPr lang="zh-CN" altLang="en-US" sz="1200" dirty="0">
                          <a:latin typeface="微软雅黑" panose="020B0503020204020204" pitchFamily="34" charset="-122"/>
                          <a:ea typeface="微软雅黑" panose="020B0503020204020204" pitchFamily="34" charset="-122"/>
                          <a:sym typeface="+mn-ea"/>
                        </a:rPr>
                        <a:t>应急锅盖</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R="0" algn="l" defTabSz="914400" rtl="0" fontAlgn="auto">
                        <a:lnSpc>
                          <a:spcPct val="120000"/>
                        </a:lnSpc>
                        <a:spcBef>
                          <a:spcPts val="0"/>
                        </a:spcBef>
                        <a:buClrTx/>
                        <a:buSzTx/>
                        <a:buFontTx/>
                      </a:pPr>
                      <a:r>
                        <a:rPr lang="zh-CN" altLang="en-US" sz="1200" dirty="0">
                          <a:solidFill>
                            <a:srgbClr val="FF0000"/>
                          </a:solidFill>
                          <a:latin typeface="微软雅黑" panose="020B0503020204020204" pitchFamily="34" charset="-122"/>
                          <a:ea typeface="微软雅黑" panose="020B0503020204020204" pitchFamily="34" charset="-122"/>
                          <a:sym typeface="+mn-ea"/>
                        </a:rPr>
                        <a:t>每种</a:t>
                      </a:r>
                      <a:r>
                        <a:rPr lang="zh-CN" altLang="en-US" sz="1200" dirty="0">
                          <a:latin typeface="微软雅黑" panose="020B0503020204020204" pitchFamily="34" charset="-122"/>
                          <a:ea typeface="微软雅黑" panose="020B0503020204020204" pitchFamily="34" charset="-122"/>
                          <a:sym typeface="+mn-ea"/>
                        </a:rPr>
                        <a:t>尺寸油锅应配置</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≥1具</a:t>
                      </a:r>
                      <a:r>
                        <a:rPr lang="zh-CN" altLang="en-US" sz="1200" dirty="0">
                          <a:latin typeface="微软雅黑" panose="020B0503020204020204" pitchFamily="34" charset="-122"/>
                          <a:ea typeface="微软雅黑" panose="020B0503020204020204" pitchFamily="34" charset="-122"/>
                          <a:sym typeface="+mn-ea"/>
                        </a:rPr>
                        <a:t>应急锅盖，且手柄应防热、防烫；应急锅盖规格应与</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对应油锅同尺寸</a:t>
                      </a:r>
                      <a:r>
                        <a:rPr lang="zh-CN" altLang="en-US" sz="1200" dirty="0">
                          <a:latin typeface="微软雅黑" panose="020B0503020204020204" pitchFamily="34" charset="-122"/>
                          <a:ea typeface="微软雅黑" panose="020B0503020204020204" pitchFamily="34" charset="-122"/>
                          <a:sym typeface="+mn-ea"/>
                        </a:rPr>
                        <a:t>，放置于灶台附近便于操作的地方（可与灭火毯一起摆放），并设置明显、统一的标识</a:t>
                      </a:r>
                      <a:endParaRPr lang="zh-CN" altLang="en-US" sz="1200" b="0" dirty="0">
                        <a:solidFill>
                          <a:schemeClr val="tx1"/>
                        </a:solidFill>
                        <a:latin typeface="微软雅黑" panose="020B0503020204020204" pitchFamily="34" charset="-122"/>
                        <a:ea typeface="微软雅黑" panose="020B0503020204020204" pitchFamily="34" charset="-122"/>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indent="0" fontAlgn="auto">
                        <a:lnSpc>
                          <a:spcPct val="130000"/>
                        </a:lnSpc>
                        <a:spcBef>
                          <a:spcPts val="0"/>
                        </a:spcBef>
                        <a:spcAft>
                          <a:spcPts val="0"/>
                        </a:spcAft>
                      </a:pP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油锅起火后能</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快速</a:t>
                      </a: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取用应急锅盖灭火</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3">
                  <a:txBody>
                    <a:bodyPr/>
                    <a:lstStyle/>
                    <a:p>
                      <a:pPr algn="ctr">
                        <a:lnSpc>
                          <a:spcPct val="120000"/>
                        </a:lnSpc>
                        <a:buNone/>
                      </a:pPr>
                      <a:r>
                        <a:rPr lang="zh-CN" altLang="en-US" sz="1200" kern="1200" dirty="0">
                          <a:solidFill>
                            <a:schemeClr val="tx1"/>
                          </a:solidFill>
                          <a:latin typeface="微软雅黑" panose="020B0503020204020204" pitchFamily="34" charset="-122"/>
                          <a:ea typeface="微软雅黑" panose="020B0503020204020204" pitchFamily="34" charset="-122"/>
                          <a:cs typeface="+mn-cs"/>
                        </a:rPr>
                        <a:t>无法或延误灭火时机，导致</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火势扩大，小火演变成火灾</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78187">
                <a:tc>
                  <a:txBody>
                    <a:bodyPr/>
                    <a:lstStyle/>
                    <a:p>
                      <a:pPr algn="ctr">
                        <a:lnSpc>
                          <a:spcPct val="120000"/>
                        </a:lnSpc>
                        <a:buNone/>
                      </a:pPr>
                      <a:r>
                        <a:rPr lang="en-US" altLang="zh-CN" sz="1200" kern="1200" dirty="0">
                          <a:solidFill>
                            <a:schemeClr val="tx1"/>
                          </a:solidFill>
                          <a:latin typeface="微软雅黑" panose="020B0503020204020204" pitchFamily="34" charset="-122"/>
                          <a:ea typeface="微软雅黑" panose="020B0503020204020204" pitchFamily="34" charset="-122"/>
                          <a:cs typeface="+mn-cs"/>
                        </a:rPr>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buClrTx/>
                        <a:buSzTx/>
                        <a:buFontTx/>
                        <a:buNone/>
                      </a:pPr>
                      <a:r>
                        <a:rPr lang="zh-CN" altLang="en-US" sz="1200" dirty="0">
                          <a:latin typeface="微软雅黑" panose="020B0503020204020204" pitchFamily="34" charset="-122"/>
                          <a:ea typeface="微软雅黑" panose="020B0503020204020204" pitchFamily="34" charset="-122"/>
                          <a:sym typeface="+mn-ea"/>
                        </a:rPr>
                        <a:t>灭火毯</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20000"/>
                        </a:lnSpc>
                        <a:spcBef>
                          <a:spcPts val="0"/>
                        </a:spcBef>
                        <a:buClrTx/>
                        <a:buSzTx/>
                        <a:buFontTx/>
                      </a:pP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每个</a:t>
                      </a:r>
                      <a:r>
                        <a:rPr lang="zh-CN" altLang="en-US" sz="1200" dirty="0">
                          <a:latin typeface="微软雅黑" panose="020B0503020204020204" pitchFamily="34" charset="-122"/>
                          <a:ea typeface="微软雅黑" panose="020B0503020204020204" pitchFamily="34" charset="-122"/>
                          <a:sym typeface="+mn-ea"/>
                        </a:rPr>
                        <a:t>灶台应</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配置≥1张灭火毯</a:t>
                      </a:r>
                      <a:r>
                        <a:rPr lang="zh-CN" altLang="en-US" sz="1200" dirty="0">
                          <a:latin typeface="微软雅黑" panose="020B0503020204020204" pitchFamily="34" charset="-122"/>
                          <a:ea typeface="微软雅黑" panose="020B0503020204020204" pitchFamily="34" charset="-122"/>
                          <a:sym typeface="+mn-ea"/>
                        </a:rPr>
                        <a:t>；灭火毯规格</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≥1.2米×1.2米</a:t>
                      </a:r>
                      <a:r>
                        <a:rPr lang="zh-CN" altLang="en-US" sz="1200" dirty="0">
                          <a:latin typeface="微软雅黑" panose="020B0503020204020204" pitchFamily="34" charset="-122"/>
                          <a:ea typeface="微软雅黑" panose="020B0503020204020204" pitchFamily="34" charset="-122"/>
                          <a:sym typeface="+mn-ea"/>
                        </a:rPr>
                        <a:t>，连同包装袋（盒）固定放置于灶台附近便于操作的地方，具体见《餐饮后厨灭火毯设置标准》课件</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油锅起火后能</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快速</a:t>
                      </a: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取用灭火毯灭火</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76025">
                <a:tc>
                  <a:txBody>
                    <a:bodyPr/>
                    <a:lstStyle/>
                    <a:p>
                      <a:pPr algn="ctr">
                        <a:lnSpc>
                          <a:spcPct val="120000"/>
                        </a:lnSpc>
                        <a:buNone/>
                      </a:pPr>
                      <a:r>
                        <a:rPr lang="en-US" altLang="zh-CN" sz="1200" kern="1200" dirty="0">
                          <a:solidFill>
                            <a:schemeClr val="tx1"/>
                          </a:solidFill>
                          <a:latin typeface="微软雅黑" panose="020B0503020204020204" pitchFamily="34" charset="-122"/>
                          <a:ea typeface="微软雅黑" panose="020B0503020204020204" pitchFamily="34" charset="-122"/>
                          <a:cs typeface="+mn-cs"/>
                        </a:rPr>
                        <a:t>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buClrTx/>
                        <a:buSzTx/>
                        <a:buFontTx/>
                        <a:buNone/>
                      </a:pPr>
                      <a:r>
                        <a:rPr lang="zh-CN" altLang="en-US" sz="1200" dirty="0">
                          <a:latin typeface="微软雅黑" panose="020B0503020204020204" pitchFamily="34" charset="-122"/>
                          <a:ea typeface="微软雅黑" panose="020B0503020204020204" pitchFamily="34" charset="-122"/>
                        </a:rPr>
                        <a:t>灭火器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20000"/>
                        </a:lnSpc>
                        <a:spcBef>
                          <a:spcPts val="0"/>
                        </a:spcBef>
                        <a:buClrTx/>
                        <a:buSzTx/>
                        <a:buFontTx/>
                        <a:buNone/>
                      </a:pPr>
                      <a:r>
                        <a:rPr lang="zh-CN" altLang="en-US" sz="1200" dirty="0">
                          <a:latin typeface="微软雅黑" panose="020B0503020204020204" pitchFamily="34" charset="-122"/>
                          <a:ea typeface="微软雅黑" panose="020B0503020204020204" pitchFamily="34" charset="-122"/>
                          <a:sym typeface="+mn-ea"/>
                        </a:rPr>
                        <a:t>厨房区域每</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20平方米</a:t>
                      </a:r>
                      <a:r>
                        <a:rPr lang="zh-CN" altLang="en-US" sz="1200" dirty="0">
                          <a:latin typeface="微软雅黑" panose="020B0503020204020204" pitchFamily="34" charset="-122"/>
                          <a:ea typeface="微软雅黑" panose="020B0503020204020204" pitchFamily="34" charset="-122"/>
                          <a:sym typeface="+mn-ea"/>
                        </a:rPr>
                        <a:t>配备</a:t>
                      </a:r>
                      <a:r>
                        <a:rPr lang="en-US" altLang="zh-CN" sz="1200" kern="1200" dirty="0">
                          <a:solidFill>
                            <a:srgbClr val="FF0000"/>
                          </a:solidFill>
                          <a:latin typeface="微软雅黑" panose="020B0503020204020204" pitchFamily="34" charset="-122"/>
                          <a:ea typeface="微软雅黑" panose="020B0503020204020204" pitchFamily="34" charset="-122"/>
                          <a:cs typeface="+mn-cs"/>
                          <a:sym typeface="+mn-ea"/>
                        </a:rPr>
                        <a:t>2</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具4KG干粉灭火器</a:t>
                      </a:r>
                      <a:r>
                        <a:rPr lang="zh-CN" altLang="en-US" sz="1200" dirty="0">
                          <a:latin typeface="微软雅黑" panose="020B0503020204020204" pitchFamily="34" charset="-122"/>
                          <a:ea typeface="微软雅黑" panose="020B0503020204020204" pitchFamily="34" charset="-122"/>
                          <a:sym typeface="+mn-ea"/>
                        </a:rPr>
                        <a:t>，灭火器须在离灶台、常用大功率设备等周边1米距离内，安放位置固定并设明显标识、方便拿取，配备灭火器箱</a:t>
                      </a:r>
                      <a:endParaRPr lang="zh-CN" altLang="en-US" sz="1200" dirty="0">
                        <a:latin typeface="微软雅黑" panose="020B0503020204020204" pitchFamily="34" charset="-122"/>
                        <a:ea typeface="微软雅黑" panose="020B0503020204020204" pitchFamily="34" charset="-122"/>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油锅起火后能</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快速</a:t>
                      </a: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取用灭火器灭火</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0" name="矩形 9"/>
          <p:cNvSpPr/>
          <p:nvPr/>
        </p:nvSpPr>
        <p:spPr>
          <a:xfrm>
            <a:off x="353002" y="1731010"/>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探测设备</a:t>
            </a:r>
          </a:p>
        </p:txBody>
      </p:sp>
      <p:sp>
        <p:nvSpPr>
          <p:cNvPr id="11" name="矩形 10"/>
          <p:cNvSpPr/>
          <p:nvPr/>
        </p:nvSpPr>
        <p:spPr>
          <a:xfrm>
            <a:off x="353002" y="320302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灭火设备</a:t>
            </a:r>
          </a:p>
        </p:txBody>
      </p:sp>
      <p:sp>
        <p:nvSpPr>
          <p:cNvPr id="12" name="矩形 11"/>
          <p:cNvSpPr/>
          <p:nvPr/>
        </p:nvSpPr>
        <p:spPr>
          <a:xfrm>
            <a:off x="352974" y="4675042"/>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疏散设备</a:t>
            </a:r>
          </a:p>
        </p:txBody>
      </p:sp>
      <p:pic>
        <p:nvPicPr>
          <p:cNvPr id="13" name="图片 12" descr="b56e814eac2d9c2cca258f7fa00c4af"/>
          <p:cNvPicPr>
            <a:picLocks noChangeAspect="1"/>
          </p:cNvPicPr>
          <p:nvPr/>
        </p:nvPicPr>
        <p:blipFill>
          <a:blip r:embed="rId3"/>
          <a:stretch>
            <a:fillRect/>
          </a:stretch>
        </p:blipFill>
        <p:spPr>
          <a:xfrm>
            <a:off x="1372331" y="4551776"/>
            <a:ext cx="2944352" cy="1676285"/>
          </a:xfrm>
          <a:prstGeom prst="rect">
            <a:avLst/>
          </a:prstGeom>
          <a:ln>
            <a:noFill/>
          </a:ln>
          <a:effectLst>
            <a:outerShdw blurRad="292100" dist="139700" dir="2700000" algn="tl" rotWithShape="0">
              <a:srgbClr val="333333">
                <a:alpha val="65000"/>
              </a:srgbClr>
            </a:outerShdw>
          </a:effectLst>
        </p:spPr>
      </p:pic>
      <p:sp>
        <p:nvSpPr>
          <p:cNvPr id="17" name="矩形 16"/>
          <p:cNvSpPr/>
          <p:nvPr/>
        </p:nvSpPr>
        <p:spPr>
          <a:xfrm>
            <a:off x="1328905" y="6281241"/>
            <a:ext cx="2988654" cy="422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pPr>
            <a:r>
              <a:rPr lang="zh-CN" altLang="en-US" sz="1400">
                <a:solidFill>
                  <a:srgbClr val="FF0000"/>
                </a:solidFill>
                <a:latin typeface="微软雅黑" panose="020B0503020204020204" pitchFamily="34" charset="-122"/>
                <a:ea typeface="微软雅黑" panose="020B0503020204020204" pitchFamily="34" charset="-122"/>
              </a:rPr>
              <a:t>根据油锅大小配备相应规格的锅盖</a:t>
            </a:r>
            <a:endParaRPr lang="en-US" altLang="zh-CN" sz="1400" dirty="0">
              <a:solidFill>
                <a:srgbClr val="FF0000"/>
              </a:solidFill>
              <a:latin typeface="微软雅黑" panose="020B0503020204020204" pitchFamily="34" charset="-122"/>
              <a:ea typeface="微软雅黑" panose="020B0503020204020204" pitchFamily="34" charset="-122"/>
            </a:endParaRPr>
          </a:p>
        </p:txBody>
      </p:sp>
      <p:pic>
        <p:nvPicPr>
          <p:cNvPr id="24" name="图片 23"/>
          <p:cNvPicPr>
            <a:picLocks noChangeAspect="1"/>
          </p:cNvPicPr>
          <p:nvPr/>
        </p:nvPicPr>
        <p:blipFill rotWithShape="1">
          <a:blip r:embed="rId4"/>
          <a:srcRect/>
          <a:stretch>
            <a:fillRect/>
          </a:stretch>
        </p:blipFill>
        <p:spPr>
          <a:xfrm>
            <a:off x="5064269" y="4551776"/>
            <a:ext cx="3002539" cy="1743238"/>
          </a:xfrm>
          <a:prstGeom prst="rect">
            <a:avLst/>
          </a:prstGeom>
        </p:spPr>
      </p:pic>
      <p:pic>
        <p:nvPicPr>
          <p:cNvPr id="30" name="图片 29"/>
          <p:cNvPicPr>
            <a:picLocks noChangeAspect="1"/>
          </p:cNvPicPr>
          <p:nvPr/>
        </p:nvPicPr>
        <p:blipFill rotWithShape="1">
          <a:blip r:embed="rId5"/>
          <a:srcRect/>
          <a:stretch>
            <a:fillRect/>
          </a:stretch>
        </p:blipFill>
        <p:spPr>
          <a:xfrm>
            <a:off x="8366512" y="4500565"/>
            <a:ext cx="3224537" cy="1804986"/>
          </a:xfrm>
          <a:prstGeom prst="rect">
            <a:avLst/>
          </a:prstGeom>
        </p:spPr>
      </p:pic>
      <p:sp>
        <p:nvSpPr>
          <p:cNvPr id="31" name="矩形 30"/>
          <p:cNvSpPr/>
          <p:nvPr/>
        </p:nvSpPr>
        <p:spPr>
          <a:xfrm>
            <a:off x="5459485" y="6269565"/>
            <a:ext cx="1911791" cy="422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pPr>
            <a:r>
              <a:rPr lang="zh-CN" altLang="en-US" sz="1400" dirty="0">
                <a:solidFill>
                  <a:srgbClr val="FF0000"/>
                </a:solidFill>
                <a:latin typeface="微软雅黑" panose="020B0503020204020204" pitchFamily="34" charset="-122"/>
                <a:ea typeface="微软雅黑" panose="020B0503020204020204" pitchFamily="34" charset="-122"/>
              </a:rPr>
              <a:t>配备灭火毯</a:t>
            </a:r>
            <a:endParaRPr lang="en-US" altLang="zh-CN" sz="1400" dirty="0">
              <a:solidFill>
                <a:srgbClr val="FF0000"/>
              </a:solidFill>
              <a:latin typeface="微软雅黑" panose="020B0503020204020204" pitchFamily="34" charset="-122"/>
              <a:ea typeface="微软雅黑" panose="020B0503020204020204" pitchFamily="34" charset="-122"/>
            </a:endParaRPr>
          </a:p>
        </p:txBody>
      </p:sp>
      <p:sp>
        <p:nvSpPr>
          <p:cNvPr id="32" name="矩形 31"/>
          <p:cNvSpPr/>
          <p:nvPr/>
        </p:nvSpPr>
        <p:spPr>
          <a:xfrm>
            <a:off x="9190876" y="6305551"/>
            <a:ext cx="1911791" cy="422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pPr>
            <a:r>
              <a:rPr lang="zh-CN" altLang="en-US" sz="1400" dirty="0">
                <a:solidFill>
                  <a:srgbClr val="FF0000"/>
                </a:solidFill>
                <a:latin typeface="微软雅黑" panose="020B0503020204020204" pitchFamily="34" charset="-122"/>
                <a:ea typeface="微软雅黑" panose="020B0503020204020204" pitchFamily="34" charset="-122"/>
              </a:rPr>
              <a:t>配备灭火器</a:t>
            </a:r>
            <a:endParaRPr lang="en-US" altLang="zh-CN" sz="1400" dirty="0">
              <a:solidFill>
                <a:srgbClr val="FF0000"/>
              </a:solidFill>
              <a:latin typeface="微软雅黑" panose="020B0503020204020204" pitchFamily="34" charset="-122"/>
              <a:ea typeface="微软雅黑" panose="020B0503020204020204" pitchFamily="34" charset="-122"/>
            </a:endParaRPr>
          </a:p>
        </p:txBody>
      </p:sp>
      <p:sp>
        <p:nvSpPr>
          <p:cNvPr id="19" name="文本框 22"/>
          <p:cNvSpPr txBox="1"/>
          <p:nvPr/>
        </p:nvSpPr>
        <p:spPr>
          <a:xfrm>
            <a:off x="3677110" y="4530552"/>
            <a:ext cx="639573" cy="492443"/>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b="1" dirty="0">
                <a:solidFill>
                  <a:srgbClr val="00B050"/>
                </a:solidFill>
                <a:latin typeface="微软雅黑" panose="020B0503020204020204" pitchFamily="34" charset="-122"/>
                <a:ea typeface="微软雅黑" panose="020B0503020204020204" pitchFamily="34" charset="-122"/>
              </a:rPr>
              <a:t>√</a:t>
            </a:r>
          </a:p>
        </p:txBody>
      </p:sp>
      <p:sp>
        <p:nvSpPr>
          <p:cNvPr id="20" name="文本框 22"/>
          <p:cNvSpPr txBox="1"/>
          <p:nvPr/>
        </p:nvSpPr>
        <p:spPr>
          <a:xfrm>
            <a:off x="7427235" y="4499165"/>
            <a:ext cx="639573" cy="492443"/>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b="1" dirty="0">
                <a:solidFill>
                  <a:srgbClr val="00B050"/>
                </a:solidFill>
                <a:latin typeface="微软雅黑" panose="020B0503020204020204" pitchFamily="34" charset="-122"/>
                <a:ea typeface="微软雅黑" panose="020B0503020204020204" pitchFamily="34" charset="-122"/>
              </a:rPr>
              <a:t>√</a:t>
            </a:r>
          </a:p>
        </p:txBody>
      </p:sp>
      <p:sp>
        <p:nvSpPr>
          <p:cNvPr id="21"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26</a:t>
            </a:fld>
            <a:endParaRPr lang="zh-CN" altLang="en-US" b="1" dirty="0">
              <a:solidFill>
                <a:schemeClr val="bg1"/>
              </a:solidFill>
            </a:endParaRPr>
          </a:p>
        </p:txBody>
      </p:sp>
      <p:sp>
        <p:nvSpPr>
          <p:cNvPr id="22"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23"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28</a:t>
            </a:r>
            <a:endParaRPr lang="zh-CN" altLang="en-US" b="1" dirty="0">
              <a:solidFill>
                <a:srgbClr val="0081C8"/>
              </a:solidFill>
            </a:endParaRPr>
          </a:p>
        </p:txBody>
      </p:sp>
      <p:cxnSp>
        <p:nvCxnSpPr>
          <p:cNvPr id="25"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6"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
        <p:nvSpPr>
          <p:cNvPr id="27" name="矩形 26"/>
          <p:cNvSpPr/>
          <p:nvPr/>
        </p:nvSpPr>
        <p:spPr bwMode="auto">
          <a:xfrm>
            <a:off x="9456691" y="855297"/>
            <a:ext cx="2724778"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检查及验收</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矩形 13"/>
          <p:cNvSpPr/>
          <p:nvPr/>
        </p:nvSpPr>
        <p:spPr bwMode="auto">
          <a:xfrm>
            <a:off x="815254" y="867401"/>
            <a:ext cx="2991929"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10000"/>
              </a:lnSpc>
              <a:buClrTx/>
              <a:buSzTx/>
              <a:buFontTx/>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火源与可燃物管控</a:t>
            </a:r>
          </a:p>
        </p:txBody>
      </p:sp>
      <p:sp>
        <p:nvSpPr>
          <p:cNvPr id="18" name="标题 1"/>
          <p:cNvSpPr txBox="1"/>
          <p:nvPr/>
        </p:nvSpPr>
        <p:spPr>
          <a:xfrm>
            <a:off x="354300" y="185050"/>
            <a:ext cx="7926518"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二、餐饮后厨管理要求</a:t>
            </a:r>
          </a:p>
        </p:txBody>
      </p:sp>
      <p:sp>
        <p:nvSpPr>
          <p:cNvPr id="15" name="矩形 14"/>
          <p:cNvSpPr/>
          <p:nvPr/>
        </p:nvSpPr>
        <p:spPr bwMode="auto">
          <a:xfrm>
            <a:off x="3852521" y="867401"/>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10000"/>
              </a:lnSpc>
              <a:buClrTx/>
              <a:buSzTx/>
              <a:buFontTx/>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人的行为管控</a:t>
            </a:r>
          </a:p>
        </p:txBody>
      </p:sp>
      <p:sp>
        <p:nvSpPr>
          <p:cNvPr id="3" name="矩形 2"/>
          <p:cNvSpPr/>
          <p:nvPr/>
        </p:nvSpPr>
        <p:spPr bwMode="auto">
          <a:xfrm>
            <a:off x="6663031" y="867401"/>
            <a:ext cx="2767097"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10000"/>
              </a:lnSpc>
              <a:buClrTx/>
              <a:buSzTx/>
              <a:buFontTx/>
            </a:pPr>
            <a:r>
              <a:rPr lang="zh-CN" altLang="en-US" sz="2000" dirty="0">
                <a:solidFill>
                  <a:schemeClr val="bg1"/>
                </a:solidFill>
                <a:latin typeface="微软雅黑" panose="020B0503020204020204" pitchFamily="34" charset="-122"/>
                <a:ea typeface="微软雅黑" panose="020B0503020204020204" pitchFamily="34" charset="-122"/>
                <a:sym typeface="+mn-ea"/>
              </a:rPr>
              <a:t>消防设备设施管控</a:t>
            </a:r>
          </a:p>
        </p:txBody>
      </p:sp>
      <p:graphicFrame>
        <p:nvGraphicFramePr>
          <p:cNvPr id="9" name="表格 8"/>
          <p:cNvGraphicFramePr>
            <a:graphicFrameLocks noGrp="1"/>
          </p:cNvGraphicFramePr>
          <p:nvPr>
            <p:custDataLst>
              <p:tags r:id="rId1"/>
            </p:custDataLst>
          </p:nvPr>
        </p:nvGraphicFramePr>
        <p:xfrm>
          <a:off x="1018910" y="1456640"/>
          <a:ext cx="10914909" cy="2723475"/>
        </p:xfrm>
        <a:graphic>
          <a:graphicData uri="http://schemas.openxmlformats.org/drawingml/2006/table">
            <a:tbl>
              <a:tblPr firstRow="1" bandRow="1">
                <a:tableStyleId>{5940675A-B579-460E-94D1-54222C63F5DA}</a:tableStyleId>
              </a:tblPr>
              <a:tblGrid>
                <a:gridCol w="692299">
                  <a:extLst>
                    <a:ext uri="{9D8B030D-6E8A-4147-A177-3AD203B41FA5}">
                      <a16:colId xmlns:a16="http://schemas.microsoft.com/office/drawing/2014/main" val="20000"/>
                    </a:ext>
                  </a:extLst>
                </a:gridCol>
                <a:gridCol w="1054445">
                  <a:extLst>
                    <a:ext uri="{9D8B030D-6E8A-4147-A177-3AD203B41FA5}">
                      <a16:colId xmlns:a16="http://schemas.microsoft.com/office/drawing/2014/main" val="20001"/>
                    </a:ext>
                  </a:extLst>
                </a:gridCol>
                <a:gridCol w="6472549">
                  <a:extLst>
                    <a:ext uri="{9D8B030D-6E8A-4147-A177-3AD203B41FA5}">
                      <a16:colId xmlns:a16="http://schemas.microsoft.com/office/drawing/2014/main" val="20002"/>
                    </a:ext>
                  </a:extLst>
                </a:gridCol>
                <a:gridCol w="1589612">
                  <a:extLst>
                    <a:ext uri="{9D8B030D-6E8A-4147-A177-3AD203B41FA5}">
                      <a16:colId xmlns:a16="http://schemas.microsoft.com/office/drawing/2014/main" val="20003"/>
                    </a:ext>
                  </a:extLst>
                </a:gridCol>
                <a:gridCol w="1106004">
                  <a:extLst>
                    <a:ext uri="{9D8B030D-6E8A-4147-A177-3AD203B41FA5}">
                      <a16:colId xmlns:a16="http://schemas.microsoft.com/office/drawing/2014/main" val="20004"/>
                    </a:ext>
                  </a:extLst>
                </a:gridCol>
              </a:tblGrid>
              <a:tr h="662604">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设备设施</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要求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目的和作用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buNone/>
                      </a:pPr>
                      <a:r>
                        <a:rPr lang="zh-CN" altLang="en-US" sz="1600" dirty="0">
                          <a:solidFill>
                            <a:schemeClr val="bg1"/>
                          </a:solidFill>
                          <a:latin typeface="微软雅黑" panose="020B0503020204020204" pitchFamily="34" charset="-122"/>
                          <a:ea typeface="微软雅黑" panose="020B0503020204020204" pitchFamily="34" charset="-122"/>
                        </a:rPr>
                        <a:t>故障危害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041632">
                <a:tc>
                  <a:txBody>
                    <a:bodyPr/>
                    <a:lstStyle/>
                    <a:p>
                      <a:pPr algn="ctr">
                        <a:lnSpc>
                          <a:spcPct val="120000"/>
                        </a:lnSpc>
                        <a:buNone/>
                      </a:pPr>
                      <a:r>
                        <a:rPr lang="en-US" altLang="zh-CN" sz="1200" kern="1200" dirty="0">
                          <a:solidFill>
                            <a:schemeClr val="tx1"/>
                          </a:solidFill>
                          <a:latin typeface="微软雅黑" panose="020B0503020204020204" pitchFamily="34" charset="-122"/>
                          <a:ea typeface="微软雅黑" panose="020B0503020204020204" pitchFamily="34" charset="-122"/>
                          <a:cs typeface="+mn-cs"/>
                        </a:rPr>
                        <a:t>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buClrTx/>
                        <a:buSzTx/>
                        <a:buFontTx/>
                        <a:buNone/>
                      </a:pPr>
                      <a:r>
                        <a:rPr lang="zh-CN" altLang="en-US" sz="1200" dirty="0">
                          <a:latin typeface="微软雅黑" panose="020B0503020204020204" pitchFamily="34" charset="-122"/>
                          <a:ea typeface="微软雅黑" panose="020B0503020204020204" pitchFamily="34" charset="-122"/>
                        </a:rPr>
                        <a:t>厨自灭</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228600" indent="-228600" algn="l">
                        <a:lnSpc>
                          <a:spcPct val="120000"/>
                        </a:lnSpc>
                        <a:spcBef>
                          <a:spcPts val="0"/>
                        </a:spcBef>
                        <a:buClrTx/>
                        <a:buSzTx/>
                        <a:buFont typeface="+mj-ea"/>
                        <a:buAutoNum type="circleNumDbPlain"/>
                      </a:pPr>
                      <a:r>
                        <a:rPr lang="zh-CN" altLang="en-US" sz="1200" b="1" dirty="0">
                          <a:latin typeface="微软雅黑" panose="020B0503020204020204" pitchFamily="34" charset="-122"/>
                          <a:ea typeface="微软雅黑" panose="020B0503020204020204" pitchFamily="34" charset="-122"/>
                        </a:rPr>
                        <a:t>设置要求：</a:t>
                      </a:r>
                      <a:r>
                        <a:rPr lang="zh-CN" altLang="en-US" sz="1200" dirty="0">
                          <a:latin typeface="微软雅黑" panose="020B0503020204020204" pitchFamily="34" charset="-122"/>
                          <a:ea typeface="微软雅黑" panose="020B0503020204020204" pitchFamily="34" charset="-122"/>
                        </a:rPr>
                        <a:t>涉及煎、炒、烹、炸、烤等涉油热加工的厨房（含明厨）区域，</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应安装厨自灭</a:t>
                      </a:r>
                    </a:p>
                    <a:p>
                      <a:pPr marL="228600" indent="-228600" algn="l">
                        <a:lnSpc>
                          <a:spcPct val="120000"/>
                        </a:lnSpc>
                        <a:spcBef>
                          <a:spcPts val="0"/>
                        </a:spcBef>
                        <a:buClrTx/>
                        <a:buSzTx/>
                        <a:buFont typeface="+mj-ea"/>
                        <a:buAutoNum type="circleNumDbPlain"/>
                      </a:pPr>
                      <a:r>
                        <a:rPr lang="zh-CN" altLang="en-US" sz="1200" b="1" dirty="0">
                          <a:latin typeface="微软雅黑" panose="020B0503020204020204" pitchFamily="34" charset="-122"/>
                          <a:ea typeface="微软雅黑" panose="020B0503020204020204" pitchFamily="34" charset="-122"/>
                          <a:sym typeface="宋体" panose="02010600030101010101" pitchFamily="2" charset="-122"/>
                        </a:rPr>
                        <a:t>管控要求：</a:t>
                      </a:r>
                      <a:r>
                        <a:rPr lang="zh-CN" altLang="en-US" sz="1200" dirty="0">
                          <a:latin typeface="微软雅黑" panose="020B0503020204020204" pitchFamily="34" charset="-122"/>
                          <a:ea typeface="微软雅黑" panose="020B0503020204020204" pitchFamily="34" charset="-122"/>
                          <a:sym typeface="宋体" panose="02010600030101010101" pitchFamily="2" charset="-122"/>
                        </a:rPr>
                        <a:t>厨自灭</a:t>
                      </a:r>
                      <a:r>
                        <a:rPr lang="zh-CN" altLang="en-US" sz="1200" b="0" kern="1200" dirty="0">
                          <a:solidFill>
                            <a:srgbClr val="FF0000"/>
                          </a:solidFill>
                          <a:latin typeface="微软雅黑" panose="020B0503020204020204" pitchFamily="34" charset="-122"/>
                          <a:ea typeface="微软雅黑" panose="020B0503020204020204" pitchFamily="34" charset="-122"/>
                          <a:cs typeface="+mn-cs"/>
                          <a:sym typeface="宋体" panose="02010600030101010101" pitchFamily="2" charset="-122"/>
                        </a:rPr>
                        <a:t>24h通电</a:t>
                      </a:r>
                      <a:r>
                        <a:rPr lang="zh-CN" altLang="en-US" sz="1200" dirty="0">
                          <a:latin typeface="微软雅黑" panose="020B0503020204020204" pitchFamily="34" charset="-122"/>
                          <a:ea typeface="微软雅黑" panose="020B0503020204020204" pitchFamily="34" charset="-122"/>
                          <a:sym typeface="宋体" panose="02010600030101010101" pitchFamily="2" charset="-122"/>
                        </a:rPr>
                        <a:t>，检修阀（进水阀）应采用</a:t>
                      </a:r>
                      <a:r>
                        <a:rPr lang="zh-CN" altLang="en-US" sz="1200" b="0" kern="1200" dirty="0">
                          <a:solidFill>
                            <a:srgbClr val="FF0000"/>
                          </a:solidFill>
                          <a:latin typeface="微软雅黑" panose="020B0503020204020204" pitchFamily="34" charset="-122"/>
                          <a:ea typeface="微软雅黑" panose="020B0503020204020204" pitchFamily="34" charset="-122"/>
                          <a:cs typeface="+mn-cs"/>
                          <a:sym typeface="宋体" panose="02010600030101010101" pitchFamily="2" charset="-122"/>
                        </a:rPr>
                        <a:t>手柄式阀门</a:t>
                      </a:r>
                      <a:r>
                        <a:rPr lang="zh-CN" altLang="en-US" sz="1200" dirty="0">
                          <a:latin typeface="微软雅黑" panose="020B0503020204020204" pitchFamily="34" charset="-122"/>
                          <a:ea typeface="微软雅黑" panose="020B0503020204020204" pitchFamily="34" charset="-122"/>
                          <a:sym typeface="宋体" panose="02010600030101010101" pitchFamily="2" charset="-122"/>
                        </a:rPr>
                        <a:t>，均设常开</a:t>
                      </a:r>
                      <a:r>
                        <a:rPr lang="zh-CN" altLang="en-US" sz="1200" b="0" kern="1200" dirty="0">
                          <a:solidFill>
                            <a:srgbClr val="FF0000"/>
                          </a:solidFill>
                          <a:latin typeface="微软雅黑" panose="020B0503020204020204" pitchFamily="34" charset="-122"/>
                          <a:ea typeface="微软雅黑" panose="020B0503020204020204" pitchFamily="34" charset="-122"/>
                          <a:cs typeface="+mn-cs"/>
                          <a:sym typeface="宋体" panose="02010600030101010101" pitchFamily="2" charset="-122"/>
                        </a:rPr>
                        <a:t>标识</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油锅起火后，在应急锅盖、灭火毯和灭火器</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灭火失败</a:t>
                      </a: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后，能快速进行</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自动灭火</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2">
                  <a:txBody>
                    <a:bodyPr/>
                    <a:lstStyle/>
                    <a:p>
                      <a:pPr algn="ctr">
                        <a:lnSpc>
                          <a:spcPct val="120000"/>
                        </a:lnSpc>
                        <a:buNone/>
                      </a:pPr>
                      <a:r>
                        <a:rPr lang="zh-CN" altLang="en-US" sz="1200" kern="1200" dirty="0">
                          <a:solidFill>
                            <a:schemeClr val="tx1"/>
                          </a:solidFill>
                          <a:latin typeface="微软雅黑" panose="020B0503020204020204" pitchFamily="34" charset="-122"/>
                          <a:ea typeface="微软雅黑" panose="020B0503020204020204" pitchFamily="34" charset="-122"/>
                          <a:cs typeface="+mn-cs"/>
                        </a:rPr>
                        <a:t>无法或延误灭火时机，导致</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火势扩大，小火演变成火灾</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60458">
                <a:tc>
                  <a:txBody>
                    <a:bodyPr/>
                    <a:lstStyle/>
                    <a:p>
                      <a:pPr algn="ctr">
                        <a:lnSpc>
                          <a:spcPct val="120000"/>
                        </a:lnSpc>
                      </a:pPr>
                      <a:r>
                        <a:rPr lang="en-US" altLang="zh-CN" sz="1200" kern="1200" dirty="0">
                          <a:solidFill>
                            <a:schemeClr val="tx1"/>
                          </a:solidFill>
                          <a:latin typeface="微软雅黑" panose="020B0503020204020204" pitchFamily="34" charset="-122"/>
                          <a:ea typeface="微软雅黑" panose="020B0503020204020204" pitchFamily="34" charset="-122"/>
                          <a:cs typeface="+mn-cs"/>
                        </a:rPr>
                        <a:t>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buClrTx/>
                        <a:buSzTx/>
                        <a:buFontTx/>
                      </a:pPr>
                      <a:r>
                        <a:rPr lang="zh-CN" altLang="en-US" sz="1200" b="0" kern="1200" dirty="0">
                          <a:solidFill>
                            <a:schemeClr val="tx1"/>
                          </a:solidFill>
                          <a:latin typeface="微软雅黑" panose="020B0503020204020204" pitchFamily="34" charset="-122"/>
                          <a:ea typeface="微软雅黑" panose="020B0503020204020204" pitchFamily="34" charset="-122"/>
                          <a:cs typeface="+mn-cs"/>
                          <a:sym typeface="+mn-ea"/>
                        </a:rPr>
                        <a:t>喷淋系统</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228600" marR="0" indent="-228600" algn="l" defTabSz="914400" rtl="0" fontAlgn="auto">
                        <a:lnSpc>
                          <a:spcPct val="120000"/>
                        </a:lnSpc>
                        <a:spcBef>
                          <a:spcPts val="0"/>
                        </a:spcBef>
                        <a:buClrTx/>
                        <a:buSzTx/>
                        <a:buFont typeface="+mj-ea"/>
                        <a:buAutoNum type="circleNumDbPlain"/>
                      </a:pPr>
                      <a:r>
                        <a:rPr lang="zh-CN" altLang="en-US" sz="1200" b="1" kern="1200" dirty="0">
                          <a:solidFill>
                            <a:schemeClr val="tx1"/>
                          </a:solidFill>
                          <a:latin typeface="微软雅黑" panose="020B0503020204020204" pitchFamily="34" charset="-122"/>
                          <a:ea typeface="微软雅黑" panose="020B0503020204020204" pitchFamily="34" charset="-122"/>
                          <a:cs typeface="+mn-cs"/>
                          <a:sym typeface="+mn-ea"/>
                        </a:rPr>
                        <a:t>设置要求：</a:t>
                      </a:r>
                      <a:r>
                        <a:rPr lang="zh-CN" altLang="en-US" sz="1200" b="0" kern="1200" dirty="0">
                          <a:solidFill>
                            <a:schemeClr val="tx1"/>
                          </a:solidFill>
                          <a:latin typeface="微软雅黑" panose="020B0503020204020204" pitchFamily="34" charset="-122"/>
                          <a:ea typeface="微软雅黑" panose="020B0503020204020204" pitchFamily="34" charset="-122"/>
                          <a:cs typeface="+mn-cs"/>
                          <a:sym typeface="+mn-ea"/>
                        </a:rPr>
                        <a:t>所有</a:t>
                      </a:r>
                      <a:r>
                        <a:rPr lang="zh-CN" altLang="en-US" sz="1200" b="0" kern="1200" dirty="0">
                          <a:solidFill>
                            <a:srgbClr val="FF0000"/>
                          </a:solidFill>
                          <a:latin typeface="微软雅黑" panose="020B0503020204020204" pitchFamily="34" charset="-122"/>
                          <a:ea typeface="微软雅黑" panose="020B0503020204020204" pitchFamily="34" charset="-122"/>
                          <a:cs typeface="+mn-cs"/>
                          <a:sym typeface="+mn-ea"/>
                        </a:rPr>
                        <a:t>独立隔间</a:t>
                      </a:r>
                      <a:r>
                        <a:rPr lang="zh-CN" altLang="en-US" sz="1200" b="0" kern="1200" dirty="0">
                          <a:solidFill>
                            <a:schemeClr val="tx1"/>
                          </a:solidFill>
                          <a:latin typeface="微软雅黑" panose="020B0503020204020204" pitchFamily="34" charset="-122"/>
                          <a:ea typeface="微软雅黑" panose="020B0503020204020204" pitchFamily="34" charset="-122"/>
                          <a:cs typeface="+mn-cs"/>
                          <a:sym typeface="+mn-ea"/>
                        </a:rPr>
                        <a:t>内均应设有</a:t>
                      </a:r>
                      <a:r>
                        <a:rPr lang="zh-CN" altLang="en-US" sz="1200" b="0" kern="1200" dirty="0">
                          <a:solidFill>
                            <a:srgbClr val="FF0000"/>
                          </a:solidFill>
                          <a:latin typeface="微软雅黑" panose="020B0503020204020204" pitchFamily="34" charset="-122"/>
                          <a:ea typeface="微软雅黑" panose="020B0503020204020204" pitchFamily="34" charset="-122"/>
                          <a:cs typeface="+mn-cs"/>
                          <a:sym typeface="+mn-ea"/>
                        </a:rPr>
                        <a:t>喷头</a:t>
                      </a:r>
                      <a:endParaRPr lang="en-US" altLang="zh-CN" sz="1200" b="0" kern="1200" dirty="0">
                        <a:solidFill>
                          <a:srgbClr val="FF0000"/>
                        </a:solidFill>
                        <a:latin typeface="微软雅黑" panose="020B0503020204020204" pitchFamily="34" charset="-122"/>
                        <a:ea typeface="微软雅黑" panose="020B0503020204020204" pitchFamily="34" charset="-122"/>
                        <a:cs typeface="+mn-cs"/>
                        <a:sym typeface="+mn-ea"/>
                      </a:endParaRPr>
                    </a:p>
                    <a:p>
                      <a:pPr marL="228600" marR="0" indent="-228600" algn="l" defTabSz="914400" rtl="0" fontAlgn="auto">
                        <a:lnSpc>
                          <a:spcPct val="120000"/>
                        </a:lnSpc>
                        <a:spcBef>
                          <a:spcPts val="0"/>
                        </a:spcBef>
                        <a:buClrTx/>
                        <a:buSzTx/>
                        <a:buFont typeface="+mj-ea"/>
                        <a:buAutoNum type="circleNumDbPlain"/>
                      </a:pPr>
                      <a:r>
                        <a:rPr lang="zh-CN" altLang="en-US" sz="1200" b="1" kern="1200" dirty="0">
                          <a:solidFill>
                            <a:schemeClr val="tx1"/>
                          </a:solidFill>
                          <a:latin typeface="微软雅黑" panose="020B0503020204020204" pitchFamily="34" charset="-122"/>
                          <a:ea typeface="微软雅黑" panose="020B0503020204020204" pitchFamily="34" charset="-122"/>
                          <a:cs typeface="+mn-cs"/>
                          <a:sym typeface="+mn-ea"/>
                        </a:rPr>
                        <a:t>功能要求：</a:t>
                      </a:r>
                      <a:r>
                        <a:rPr lang="zh-CN" altLang="en-US" sz="1200" b="0" kern="1200" dirty="0">
                          <a:solidFill>
                            <a:schemeClr val="tx1"/>
                          </a:solidFill>
                          <a:latin typeface="微软雅黑" panose="020B0503020204020204" pitchFamily="34" charset="-122"/>
                          <a:ea typeface="微软雅黑" panose="020B0503020204020204" pitchFamily="34" charset="-122"/>
                          <a:cs typeface="+mn-cs"/>
                          <a:sym typeface="+mn-ea"/>
                        </a:rPr>
                        <a:t>喷头无包裹物</a:t>
                      </a:r>
                      <a:r>
                        <a:rPr lang="zh-CN" altLang="en-US" sz="1200" b="1" kern="1200" dirty="0">
                          <a:solidFill>
                            <a:schemeClr val="tx1"/>
                          </a:solidFill>
                          <a:latin typeface="微软雅黑" panose="020B0503020204020204" pitchFamily="34" charset="-122"/>
                          <a:ea typeface="微软雅黑" panose="020B0503020204020204" pitchFamily="34" charset="-122"/>
                          <a:cs typeface="+mn-cs"/>
                          <a:sym typeface="+mn-ea"/>
                        </a:rPr>
                        <a:t>，</a:t>
                      </a:r>
                      <a:r>
                        <a:rPr lang="zh-CN" altLang="en-US" sz="1200" b="0" kern="1200" dirty="0">
                          <a:solidFill>
                            <a:schemeClr val="tx1"/>
                          </a:solidFill>
                          <a:latin typeface="微软雅黑" panose="020B0503020204020204" pitchFamily="34" charset="-122"/>
                          <a:ea typeface="微软雅黑" panose="020B0503020204020204" pitchFamily="34" charset="-122"/>
                          <a:cs typeface="+mn-cs"/>
                          <a:sym typeface="+mn-ea"/>
                        </a:rPr>
                        <a:t>管网冲水，水压正常</a:t>
                      </a:r>
                      <a:endParaRPr lang="en-US" altLang="zh-CN" sz="1200" b="0" kern="1200" dirty="0">
                        <a:solidFill>
                          <a:schemeClr val="tx1"/>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indent="0" fontAlgn="auto">
                        <a:lnSpc>
                          <a:spcPct val="130000"/>
                        </a:lnSpc>
                        <a:spcBef>
                          <a:spcPts val="0"/>
                        </a:spcBef>
                        <a:spcAft>
                          <a:spcPts val="0"/>
                        </a:spcAft>
                      </a:pP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在应急锅盖、灭火毯、灭火器及厨自灭灭火</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失败</a:t>
                      </a: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后，能快速进行</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自动灭火</a:t>
                      </a:r>
                      <a:endParaRPr lang="zh-CN" altLang="en-US" sz="1200" b="1" dirty="0">
                        <a:solidFill>
                          <a:srgbClr val="FF0000"/>
                        </a:solidFill>
                        <a:latin typeface="微软雅黑" panose="020B0503020204020204" pitchFamily="34" charset="-122"/>
                        <a:ea typeface="微软雅黑" panose="020B0503020204020204" pitchFamily="34" charset="-122"/>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0" name="矩形 9"/>
          <p:cNvSpPr/>
          <p:nvPr/>
        </p:nvSpPr>
        <p:spPr>
          <a:xfrm>
            <a:off x="353002" y="1731010"/>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探测设备</a:t>
            </a:r>
          </a:p>
        </p:txBody>
      </p:sp>
      <p:sp>
        <p:nvSpPr>
          <p:cNvPr id="11" name="矩形 10"/>
          <p:cNvSpPr/>
          <p:nvPr/>
        </p:nvSpPr>
        <p:spPr>
          <a:xfrm>
            <a:off x="353002" y="320302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灭火设备</a:t>
            </a:r>
          </a:p>
        </p:txBody>
      </p:sp>
      <p:sp>
        <p:nvSpPr>
          <p:cNvPr id="12" name="矩形 11"/>
          <p:cNvSpPr/>
          <p:nvPr/>
        </p:nvSpPr>
        <p:spPr>
          <a:xfrm>
            <a:off x="352974" y="4675042"/>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疏散设备</a:t>
            </a:r>
          </a:p>
        </p:txBody>
      </p:sp>
      <p:pic>
        <p:nvPicPr>
          <p:cNvPr id="13" name="图片 12"/>
          <p:cNvPicPr>
            <a:picLocks noChangeAspect="1"/>
          </p:cNvPicPr>
          <p:nvPr/>
        </p:nvPicPr>
        <p:blipFill>
          <a:blip r:embed="rId3"/>
          <a:stretch>
            <a:fillRect/>
          </a:stretch>
        </p:blipFill>
        <p:spPr>
          <a:xfrm>
            <a:off x="2393600" y="4379767"/>
            <a:ext cx="2578450" cy="2222269"/>
          </a:xfrm>
          <a:prstGeom prst="rect">
            <a:avLst/>
          </a:prstGeom>
        </p:spPr>
      </p:pic>
      <p:pic>
        <p:nvPicPr>
          <p:cNvPr id="17" name="图片 16" descr="6"/>
          <p:cNvPicPr>
            <a:picLocks noChangeAspect="1"/>
          </p:cNvPicPr>
          <p:nvPr/>
        </p:nvPicPr>
        <p:blipFill>
          <a:blip r:embed="rId4"/>
          <a:stretch>
            <a:fillRect/>
          </a:stretch>
        </p:blipFill>
        <p:spPr>
          <a:xfrm>
            <a:off x="3234007" y="5399501"/>
            <a:ext cx="1083552" cy="361100"/>
          </a:xfrm>
          <a:prstGeom prst="rect">
            <a:avLst/>
          </a:prstGeom>
        </p:spPr>
      </p:pic>
      <p:pic>
        <p:nvPicPr>
          <p:cNvPr id="2" name="图片 1"/>
          <p:cNvPicPr>
            <a:picLocks noChangeAspect="1"/>
          </p:cNvPicPr>
          <p:nvPr/>
        </p:nvPicPr>
        <p:blipFill>
          <a:blip r:embed="rId5"/>
          <a:stretch>
            <a:fillRect/>
          </a:stretch>
        </p:blipFill>
        <p:spPr>
          <a:xfrm>
            <a:off x="6775868" y="4410665"/>
            <a:ext cx="2781300" cy="2218772"/>
          </a:xfrm>
          <a:prstGeom prst="rect">
            <a:avLst/>
          </a:prstGeom>
        </p:spPr>
      </p:pic>
      <p:sp>
        <p:nvSpPr>
          <p:cNvPr id="19" name="文本框 22"/>
          <p:cNvSpPr txBox="1"/>
          <p:nvPr/>
        </p:nvSpPr>
        <p:spPr>
          <a:xfrm>
            <a:off x="4327084" y="4377315"/>
            <a:ext cx="639573" cy="492443"/>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b="1" dirty="0">
                <a:solidFill>
                  <a:srgbClr val="00B050"/>
                </a:solidFill>
                <a:latin typeface="微软雅黑" panose="020B0503020204020204" pitchFamily="34" charset="-122"/>
                <a:ea typeface="微软雅黑" panose="020B0503020204020204" pitchFamily="34" charset="-122"/>
              </a:rPr>
              <a:t>√</a:t>
            </a:r>
          </a:p>
        </p:txBody>
      </p:sp>
      <p:sp>
        <p:nvSpPr>
          <p:cNvPr id="20" name="文本框 22"/>
          <p:cNvSpPr txBox="1"/>
          <p:nvPr/>
        </p:nvSpPr>
        <p:spPr>
          <a:xfrm>
            <a:off x="8917595" y="4396828"/>
            <a:ext cx="639573" cy="492443"/>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b="1" dirty="0">
                <a:solidFill>
                  <a:srgbClr val="00B050"/>
                </a:solidFill>
                <a:latin typeface="微软雅黑" panose="020B0503020204020204" pitchFamily="34" charset="-122"/>
                <a:ea typeface="微软雅黑" panose="020B0503020204020204" pitchFamily="34" charset="-122"/>
              </a:rPr>
              <a:t>√</a:t>
            </a:r>
          </a:p>
        </p:txBody>
      </p:sp>
      <p:sp>
        <p:nvSpPr>
          <p:cNvPr id="21"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27</a:t>
            </a:fld>
            <a:endParaRPr lang="zh-CN" altLang="en-US" b="1" dirty="0">
              <a:solidFill>
                <a:schemeClr val="bg1"/>
              </a:solidFill>
            </a:endParaRPr>
          </a:p>
        </p:txBody>
      </p:sp>
      <p:sp>
        <p:nvSpPr>
          <p:cNvPr id="22"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23"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29</a:t>
            </a:r>
            <a:endParaRPr lang="zh-CN" altLang="en-US" b="1" dirty="0">
              <a:solidFill>
                <a:srgbClr val="0081C8"/>
              </a:solidFill>
            </a:endParaRPr>
          </a:p>
        </p:txBody>
      </p:sp>
      <p:cxnSp>
        <p:nvCxnSpPr>
          <p:cNvPr id="24"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5"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
        <p:nvSpPr>
          <p:cNvPr id="26" name="矩形 25"/>
          <p:cNvSpPr/>
          <p:nvPr/>
        </p:nvSpPr>
        <p:spPr bwMode="auto">
          <a:xfrm>
            <a:off x="9456691" y="855297"/>
            <a:ext cx="2724778"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检查及验收</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矩形 13"/>
          <p:cNvSpPr/>
          <p:nvPr/>
        </p:nvSpPr>
        <p:spPr bwMode="auto">
          <a:xfrm>
            <a:off x="815254" y="867401"/>
            <a:ext cx="2991929"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10000"/>
              </a:lnSpc>
              <a:buClrTx/>
              <a:buSzTx/>
              <a:buFontTx/>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火源与可燃物管控</a:t>
            </a:r>
          </a:p>
        </p:txBody>
      </p:sp>
      <p:sp>
        <p:nvSpPr>
          <p:cNvPr id="18" name="标题 1"/>
          <p:cNvSpPr txBox="1"/>
          <p:nvPr/>
        </p:nvSpPr>
        <p:spPr>
          <a:xfrm>
            <a:off x="354300" y="185050"/>
            <a:ext cx="7926518"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二、餐饮后厨管理要求</a:t>
            </a:r>
          </a:p>
        </p:txBody>
      </p:sp>
      <p:sp>
        <p:nvSpPr>
          <p:cNvPr id="15" name="矩形 14"/>
          <p:cNvSpPr/>
          <p:nvPr/>
        </p:nvSpPr>
        <p:spPr bwMode="auto">
          <a:xfrm>
            <a:off x="3852521" y="867401"/>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10000"/>
              </a:lnSpc>
              <a:buClrTx/>
              <a:buSzTx/>
              <a:buFontTx/>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人的行为管控</a:t>
            </a:r>
          </a:p>
        </p:txBody>
      </p:sp>
      <p:sp>
        <p:nvSpPr>
          <p:cNvPr id="3" name="矩形 2"/>
          <p:cNvSpPr/>
          <p:nvPr/>
        </p:nvSpPr>
        <p:spPr bwMode="auto">
          <a:xfrm>
            <a:off x="6663031" y="867401"/>
            <a:ext cx="2767097"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10000"/>
              </a:lnSpc>
              <a:buClrTx/>
              <a:buSzTx/>
              <a:buFontTx/>
            </a:pPr>
            <a:r>
              <a:rPr lang="zh-CN" altLang="en-US" sz="2000" dirty="0">
                <a:solidFill>
                  <a:schemeClr val="bg1"/>
                </a:solidFill>
                <a:latin typeface="微软雅黑" panose="020B0503020204020204" pitchFamily="34" charset="-122"/>
                <a:ea typeface="微软雅黑" panose="020B0503020204020204" pitchFamily="34" charset="-122"/>
                <a:sym typeface="+mn-ea"/>
              </a:rPr>
              <a:t>消防设备设施管控</a:t>
            </a:r>
          </a:p>
        </p:txBody>
      </p:sp>
      <p:graphicFrame>
        <p:nvGraphicFramePr>
          <p:cNvPr id="9" name="表格 8"/>
          <p:cNvGraphicFramePr>
            <a:graphicFrameLocks noGrp="1"/>
          </p:cNvGraphicFramePr>
          <p:nvPr>
            <p:custDataLst>
              <p:tags r:id="rId1"/>
            </p:custDataLst>
          </p:nvPr>
        </p:nvGraphicFramePr>
        <p:xfrm>
          <a:off x="1018910" y="1572636"/>
          <a:ext cx="10832465" cy="2237350"/>
        </p:xfrm>
        <a:graphic>
          <a:graphicData uri="http://schemas.openxmlformats.org/drawingml/2006/table">
            <a:tbl>
              <a:tblPr firstRow="1" bandRow="1">
                <a:tableStyleId>{5940675A-B579-460E-94D1-54222C63F5DA}</a:tableStyleId>
              </a:tblPr>
              <a:tblGrid>
                <a:gridCol w="687070">
                  <a:extLst>
                    <a:ext uri="{9D8B030D-6E8A-4147-A177-3AD203B41FA5}">
                      <a16:colId xmlns:a16="http://schemas.microsoft.com/office/drawing/2014/main" val="20000"/>
                    </a:ext>
                  </a:extLst>
                </a:gridCol>
                <a:gridCol w="1018170">
                  <a:extLst>
                    <a:ext uri="{9D8B030D-6E8A-4147-A177-3AD203B41FA5}">
                      <a16:colId xmlns:a16="http://schemas.microsoft.com/office/drawing/2014/main" val="20001"/>
                    </a:ext>
                  </a:extLst>
                </a:gridCol>
                <a:gridCol w="6505575">
                  <a:extLst>
                    <a:ext uri="{9D8B030D-6E8A-4147-A177-3AD203B41FA5}">
                      <a16:colId xmlns:a16="http://schemas.microsoft.com/office/drawing/2014/main" val="20002"/>
                    </a:ext>
                  </a:extLst>
                </a:gridCol>
                <a:gridCol w="1533525">
                  <a:extLst>
                    <a:ext uri="{9D8B030D-6E8A-4147-A177-3AD203B41FA5}">
                      <a16:colId xmlns:a16="http://schemas.microsoft.com/office/drawing/2014/main" val="20003"/>
                    </a:ext>
                  </a:extLst>
                </a:gridCol>
                <a:gridCol w="1088125">
                  <a:extLst>
                    <a:ext uri="{9D8B030D-6E8A-4147-A177-3AD203B41FA5}">
                      <a16:colId xmlns:a16="http://schemas.microsoft.com/office/drawing/2014/main" val="20004"/>
                    </a:ext>
                  </a:extLst>
                </a:gridCol>
              </a:tblGrid>
              <a:tr h="502934">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设备设施</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要求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目的和作用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buNone/>
                      </a:pPr>
                      <a:r>
                        <a:rPr lang="zh-CN" altLang="en-US" sz="1600" dirty="0">
                          <a:solidFill>
                            <a:schemeClr val="bg1"/>
                          </a:solidFill>
                          <a:latin typeface="微软雅黑" panose="020B0503020204020204" pitchFamily="34" charset="-122"/>
                          <a:ea typeface="微软雅黑" panose="020B0503020204020204" pitchFamily="34" charset="-122"/>
                        </a:rPr>
                        <a:t>违反的危害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829115">
                <a:tc>
                  <a:txBody>
                    <a:bodyPr/>
                    <a:lstStyle/>
                    <a:p>
                      <a:pPr algn="ctr">
                        <a:lnSpc>
                          <a:spcPct val="120000"/>
                        </a:lnSpc>
                        <a:buNone/>
                      </a:pPr>
                      <a:r>
                        <a:rPr lang="en-US" altLang="zh-CN" sz="1200" kern="1200" dirty="0">
                          <a:solidFill>
                            <a:schemeClr val="tx1"/>
                          </a:solidFill>
                          <a:latin typeface="微软雅黑" panose="020B0503020204020204" pitchFamily="34" charset="-122"/>
                          <a:ea typeface="微软雅黑" panose="020B0503020204020204" pitchFamily="34" charset="-122"/>
                          <a:cs typeface="+mn-cs"/>
                        </a:rPr>
                        <a:t>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buClrTx/>
                        <a:buSzTx/>
                        <a:buFontTx/>
                        <a:buNone/>
                      </a:pPr>
                      <a:r>
                        <a:rPr lang="zh-CN" altLang="zh-CN" sz="1200" b="0" kern="1200" dirty="0">
                          <a:solidFill>
                            <a:schemeClr val="tx1"/>
                          </a:solidFill>
                          <a:latin typeface="微软雅黑" panose="020B0503020204020204" pitchFamily="34" charset="-122"/>
                          <a:ea typeface="微软雅黑" panose="020B0503020204020204" pitchFamily="34" charset="-122"/>
                          <a:cs typeface="+mn-cs"/>
                        </a:rPr>
                        <a:t>安全出口</a:t>
                      </a:r>
                      <a:endParaRPr lang="en-US" altLang="zh-CN"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lvl="0">
                        <a:lnSpc>
                          <a:spcPct val="150000"/>
                        </a:lnSpc>
                      </a:pPr>
                      <a:r>
                        <a:rPr lang="zh-CN" altLang="zh-CN" sz="1200" kern="1200" dirty="0">
                          <a:solidFill>
                            <a:schemeClr val="tx1"/>
                          </a:solidFill>
                          <a:latin typeface="微软雅黑" panose="020B0503020204020204" pitchFamily="34" charset="-122"/>
                          <a:ea typeface="微软雅黑" panose="020B0503020204020204" pitchFamily="34" charset="-122"/>
                          <a:cs typeface="+mn-cs"/>
                        </a:rPr>
                        <a:t>安全出口疏散门</a:t>
                      </a:r>
                      <a:r>
                        <a:rPr lang="zh-CN" altLang="en-US" sz="1200" kern="1200" dirty="0">
                          <a:solidFill>
                            <a:schemeClr val="tx1"/>
                          </a:solidFill>
                          <a:latin typeface="微软雅黑" panose="020B0503020204020204" pitchFamily="34" charset="-122"/>
                          <a:ea typeface="微软雅黑" panose="020B0503020204020204" pitchFamily="34" charset="-122"/>
                          <a:cs typeface="+mn-cs"/>
                        </a:rPr>
                        <a:t>应向外开启，</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严禁锁闭、阻塞、占用</a:t>
                      </a:r>
                      <a:r>
                        <a:rPr lang="zh-CN" altLang="en-US" sz="1200" kern="1200" dirty="0">
                          <a:solidFill>
                            <a:schemeClr val="tx1"/>
                          </a:solidFill>
                          <a:latin typeface="微软雅黑" panose="020B0503020204020204" pitchFamily="34" charset="-122"/>
                          <a:ea typeface="微软雅黑" panose="020B0503020204020204" pitchFamily="34" charset="-122"/>
                          <a:cs typeface="+mn-cs"/>
                        </a:rPr>
                        <a:t>等，</a:t>
                      </a:r>
                      <a:r>
                        <a:rPr lang="zh-CN" altLang="zh-CN" sz="1200" kern="1200" dirty="0">
                          <a:solidFill>
                            <a:schemeClr val="tx1"/>
                          </a:solidFill>
                          <a:latin typeface="微软雅黑" panose="020B0503020204020204" pitchFamily="34" charset="-122"/>
                          <a:ea typeface="微软雅黑" panose="020B0503020204020204" pitchFamily="34" charset="-122"/>
                          <a:cs typeface="+mn-cs"/>
                        </a:rPr>
                        <a:t>营运部负责日常检查</a:t>
                      </a:r>
                      <a:endParaRPr lang="en-US" altLang="zh-CN" sz="120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2">
                  <a:txBody>
                    <a:bodyPr/>
                    <a:lstStyle/>
                    <a:p>
                      <a:pPr>
                        <a:lnSpc>
                          <a:spcPct val="150000"/>
                        </a:lnSpc>
                        <a:buNone/>
                      </a:pPr>
                      <a:r>
                        <a:rPr lang="zh-CN" altLang="en-US" sz="1200" kern="1200" dirty="0">
                          <a:solidFill>
                            <a:schemeClr val="tx1"/>
                          </a:solidFill>
                          <a:latin typeface="微软雅黑" panose="020B0503020204020204" pitchFamily="34" charset="-122"/>
                          <a:ea typeface="微软雅黑" panose="020B0503020204020204" pitchFamily="34" charset="-122"/>
                          <a:cs typeface="+mn-cs"/>
                        </a:rPr>
                        <a:t>在需要火灾疏散时，指引本区域人员快速疏散</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2">
                  <a:txBody>
                    <a:bodyPr/>
                    <a:lstStyle/>
                    <a:p>
                      <a:pPr algn="ctr">
                        <a:lnSpc>
                          <a:spcPct val="150000"/>
                        </a:lnSpc>
                        <a:buNone/>
                      </a:pPr>
                      <a:r>
                        <a:rPr lang="zh-CN" altLang="en-US" sz="1200" kern="1200" dirty="0">
                          <a:solidFill>
                            <a:schemeClr val="tx1"/>
                          </a:solidFill>
                          <a:latin typeface="微软雅黑" panose="020B0503020204020204" pitchFamily="34" charset="-122"/>
                          <a:ea typeface="微软雅黑" panose="020B0503020204020204" pitchFamily="34" charset="-122"/>
                          <a:cs typeface="+mn-cs"/>
                        </a:rPr>
                        <a:t>火灾时无法指引人员疏散，造成人员伤亡事故</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29115">
                <a:tc>
                  <a:txBody>
                    <a:bodyPr/>
                    <a:lstStyle/>
                    <a:p>
                      <a:pPr algn="ctr">
                        <a:lnSpc>
                          <a:spcPct val="120000"/>
                        </a:lnSpc>
                        <a:buNone/>
                      </a:pPr>
                      <a:r>
                        <a:rPr lang="en-US" altLang="zh-CN" sz="1200" kern="1200" dirty="0">
                          <a:solidFill>
                            <a:schemeClr val="tx1"/>
                          </a:solidFill>
                          <a:latin typeface="微软雅黑" panose="020B0503020204020204" pitchFamily="34" charset="-122"/>
                          <a:ea typeface="微软雅黑" panose="020B0503020204020204" pitchFamily="34" charset="-122"/>
                          <a:cs typeface="+mn-cs"/>
                        </a:rPr>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defRPr/>
                      </a:pPr>
                      <a:r>
                        <a:rPr lang="zh-CN" altLang="zh-CN" sz="1200" b="0" kern="1200" dirty="0">
                          <a:solidFill>
                            <a:schemeClr val="tx1"/>
                          </a:solidFill>
                          <a:latin typeface="微软雅黑" panose="020B0503020204020204" pitchFamily="34" charset="-122"/>
                          <a:ea typeface="微软雅黑" panose="020B0503020204020204" pitchFamily="34" charset="-122"/>
                          <a:cs typeface="+mn-cs"/>
                        </a:rPr>
                        <a:t>应急照明</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zh-CN" sz="1200" kern="1200" dirty="0">
                          <a:solidFill>
                            <a:schemeClr val="tx1"/>
                          </a:solidFill>
                          <a:latin typeface="微软雅黑" panose="020B0503020204020204" pitchFamily="34" charset="-122"/>
                          <a:ea typeface="微软雅黑" panose="020B0503020204020204" pitchFamily="34" charset="-122"/>
                          <a:cs typeface="+mn-cs"/>
                        </a:rPr>
                        <a:t>宜选用</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消防电源</a:t>
                      </a:r>
                      <a:r>
                        <a:rPr lang="zh-CN" altLang="zh-CN" sz="1200" kern="1200" dirty="0">
                          <a:solidFill>
                            <a:schemeClr val="tx1"/>
                          </a:solidFill>
                          <a:latin typeface="微软雅黑" panose="020B0503020204020204" pitchFamily="34" charset="-122"/>
                          <a:ea typeface="微软雅黑" panose="020B0503020204020204" pitchFamily="34" charset="-122"/>
                          <a:cs typeface="+mn-cs"/>
                        </a:rPr>
                        <a:t>作应急照明电源，</a:t>
                      </a:r>
                      <a:r>
                        <a:rPr lang="zh-CN" altLang="en-US" sz="1200" kern="1200" dirty="0">
                          <a:solidFill>
                            <a:schemeClr val="tx1"/>
                          </a:solidFill>
                          <a:latin typeface="微软雅黑" panose="020B0503020204020204" pitchFamily="34" charset="-122"/>
                          <a:ea typeface="微软雅黑" panose="020B0503020204020204" pitchFamily="34" charset="-122"/>
                          <a:cs typeface="+mn-cs"/>
                        </a:rPr>
                        <a:t>也可使用</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蓄电型应急照明</a:t>
                      </a:r>
                      <a:endPar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0" name="矩形 9"/>
          <p:cNvSpPr/>
          <p:nvPr/>
        </p:nvSpPr>
        <p:spPr>
          <a:xfrm>
            <a:off x="353002" y="1731010"/>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探测设备</a:t>
            </a:r>
          </a:p>
        </p:txBody>
      </p:sp>
      <p:sp>
        <p:nvSpPr>
          <p:cNvPr id="11" name="矩形 10"/>
          <p:cNvSpPr/>
          <p:nvPr/>
        </p:nvSpPr>
        <p:spPr>
          <a:xfrm>
            <a:off x="353002" y="320302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灭火设备</a:t>
            </a:r>
          </a:p>
        </p:txBody>
      </p:sp>
      <p:sp>
        <p:nvSpPr>
          <p:cNvPr id="12" name="矩形 11"/>
          <p:cNvSpPr/>
          <p:nvPr/>
        </p:nvSpPr>
        <p:spPr>
          <a:xfrm>
            <a:off x="352974" y="4675042"/>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疏散设备</a:t>
            </a:r>
          </a:p>
        </p:txBody>
      </p:sp>
      <p:pic>
        <p:nvPicPr>
          <p:cNvPr id="2" name="图片 1"/>
          <p:cNvPicPr>
            <a:picLocks noChangeAspect="1"/>
          </p:cNvPicPr>
          <p:nvPr/>
        </p:nvPicPr>
        <p:blipFill rotWithShape="1">
          <a:blip r:embed="rId3"/>
          <a:srcRect/>
          <a:stretch>
            <a:fillRect/>
          </a:stretch>
        </p:blipFill>
        <p:spPr>
          <a:xfrm>
            <a:off x="5267423" y="4324348"/>
            <a:ext cx="2791215" cy="1460487"/>
          </a:xfrm>
          <a:prstGeom prst="rect">
            <a:avLst/>
          </a:prstGeom>
        </p:spPr>
      </p:pic>
      <p:pic>
        <p:nvPicPr>
          <p:cNvPr id="4" name="图片 3"/>
          <p:cNvPicPr>
            <a:picLocks noChangeAspect="1"/>
          </p:cNvPicPr>
          <p:nvPr/>
        </p:nvPicPr>
        <p:blipFill>
          <a:blip r:embed="rId4"/>
          <a:stretch>
            <a:fillRect/>
          </a:stretch>
        </p:blipFill>
        <p:spPr>
          <a:xfrm>
            <a:off x="8815130" y="4022735"/>
            <a:ext cx="2409825" cy="2409825"/>
          </a:xfrm>
          <a:prstGeom prst="rect">
            <a:avLst/>
          </a:prstGeom>
        </p:spPr>
      </p:pic>
      <p:pic>
        <p:nvPicPr>
          <p:cNvPr id="6" name="图片 5"/>
          <p:cNvPicPr>
            <a:picLocks noChangeAspect="1"/>
          </p:cNvPicPr>
          <p:nvPr/>
        </p:nvPicPr>
        <p:blipFill rotWithShape="1">
          <a:blip r:embed="rId5"/>
          <a:srcRect/>
          <a:stretch>
            <a:fillRect/>
          </a:stretch>
        </p:blipFill>
        <p:spPr>
          <a:xfrm>
            <a:off x="1872642" y="4373554"/>
            <a:ext cx="2626219" cy="1362076"/>
          </a:xfrm>
          <a:prstGeom prst="rect">
            <a:avLst/>
          </a:prstGeom>
        </p:spPr>
      </p:pic>
      <p:sp>
        <p:nvSpPr>
          <p:cNvPr id="17"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28</a:t>
            </a:fld>
            <a:endParaRPr lang="zh-CN" altLang="en-US" b="1" dirty="0">
              <a:solidFill>
                <a:schemeClr val="bg1"/>
              </a:solidFill>
            </a:endParaRPr>
          </a:p>
        </p:txBody>
      </p:sp>
      <p:sp>
        <p:nvSpPr>
          <p:cNvPr id="19"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20"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30</a:t>
            </a:r>
            <a:endParaRPr lang="zh-CN" altLang="en-US" b="1" dirty="0">
              <a:solidFill>
                <a:srgbClr val="0081C8"/>
              </a:solidFill>
            </a:endParaRPr>
          </a:p>
        </p:txBody>
      </p:sp>
      <p:cxnSp>
        <p:nvCxnSpPr>
          <p:cNvPr id="21"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2"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
        <p:nvSpPr>
          <p:cNvPr id="23" name="矩形 22"/>
          <p:cNvSpPr/>
          <p:nvPr/>
        </p:nvSpPr>
        <p:spPr bwMode="auto">
          <a:xfrm>
            <a:off x="9456691" y="855297"/>
            <a:ext cx="2724778"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检查及验收</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bwMode="auto">
          <a:xfrm>
            <a:off x="740324" y="848140"/>
            <a:ext cx="2991929"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火源与可燃物管控</a:t>
            </a:r>
          </a:p>
        </p:txBody>
      </p:sp>
      <p:sp>
        <p:nvSpPr>
          <p:cNvPr id="6" name="矩形 5"/>
          <p:cNvSpPr/>
          <p:nvPr/>
        </p:nvSpPr>
        <p:spPr bwMode="auto">
          <a:xfrm>
            <a:off x="3776321" y="848140"/>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人的行为管控</a:t>
            </a:r>
          </a:p>
        </p:txBody>
      </p:sp>
      <p:sp>
        <p:nvSpPr>
          <p:cNvPr id="7" name="矩形 6"/>
          <p:cNvSpPr/>
          <p:nvPr/>
        </p:nvSpPr>
        <p:spPr bwMode="auto">
          <a:xfrm>
            <a:off x="6586831" y="848140"/>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消防设备设施管控</a:t>
            </a:r>
          </a:p>
        </p:txBody>
      </p:sp>
      <p:sp>
        <p:nvSpPr>
          <p:cNvPr id="8" name="矩形 7"/>
          <p:cNvSpPr/>
          <p:nvPr/>
        </p:nvSpPr>
        <p:spPr bwMode="auto">
          <a:xfrm>
            <a:off x="9391023" y="848140"/>
            <a:ext cx="2724778"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检查及验收</a:t>
            </a:r>
          </a:p>
        </p:txBody>
      </p:sp>
      <p:sp>
        <p:nvSpPr>
          <p:cNvPr id="9" name="标题 1"/>
          <p:cNvSpPr txBox="1"/>
          <p:nvPr/>
        </p:nvSpPr>
        <p:spPr>
          <a:xfrm>
            <a:off x="354300" y="185050"/>
            <a:ext cx="7926518"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二、餐饮后厨管理要求</a:t>
            </a:r>
          </a:p>
        </p:txBody>
      </p:sp>
      <p:cxnSp>
        <p:nvCxnSpPr>
          <p:cNvPr id="10" name="直接连接符 9"/>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11" name="表格 10"/>
          <p:cNvGraphicFramePr>
            <a:graphicFrameLocks noGrp="1"/>
          </p:cNvGraphicFramePr>
          <p:nvPr>
            <p:custDataLst>
              <p:tags r:id="rId1"/>
            </p:custDataLst>
          </p:nvPr>
        </p:nvGraphicFramePr>
        <p:xfrm>
          <a:off x="597996" y="1477240"/>
          <a:ext cx="11441604" cy="5086049"/>
        </p:xfrm>
        <a:graphic>
          <a:graphicData uri="http://schemas.openxmlformats.org/drawingml/2006/table">
            <a:tbl>
              <a:tblPr firstRow="1" bandRow="1">
                <a:tableStyleId>{5940675A-B579-460E-94D1-54222C63F5DA}</a:tableStyleId>
              </a:tblPr>
              <a:tblGrid>
                <a:gridCol w="773604">
                  <a:extLst>
                    <a:ext uri="{9D8B030D-6E8A-4147-A177-3AD203B41FA5}">
                      <a16:colId xmlns:a16="http://schemas.microsoft.com/office/drawing/2014/main" val="20000"/>
                    </a:ext>
                  </a:extLst>
                </a:gridCol>
                <a:gridCol w="1019175">
                  <a:extLst>
                    <a:ext uri="{9D8B030D-6E8A-4147-A177-3AD203B41FA5}">
                      <a16:colId xmlns:a16="http://schemas.microsoft.com/office/drawing/2014/main" val="20001"/>
                    </a:ext>
                  </a:extLst>
                </a:gridCol>
                <a:gridCol w="9648825">
                  <a:extLst>
                    <a:ext uri="{9D8B030D-6E8A-4147-A177-3AD203B41FA5}">
                      <a16:colId xmlns:a16="http://schemas.microsoft.com/office/drawing/2014/main" val="20002"/>
                    </a:ext>
                  </a:extLst>
                </a:gridCol>
              </a:tblGrid>
              <a:tr h="528712">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责任部门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要求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95034">
                <a:tc rowSpan="4">
                  <a:txBody>
                    <a:bodyPr/>
                    <a:lstStyle/>
                    <a:p>
                      <a:pPr algn="ctr">
                        <a:lnSpc>
                          <a:spcPct val="120000"/>
                        </a:lnSpc>
                      </a:pPr>
                      <a:r>
                        <a:rPr lang="en-US" altLang="zh-CN" sz="1200" kern="1200" dirty="0">
                          <a:solidFill>
                            <a:schemeClr val="tx1"/>
                          </a:solidFill>
                          <a:latin typeface="微软雅黑" panose="020B0503020204020204" pitchFamily="34" charset="-122"/>
                          <a:ea typeface="微软雅黑" panose="020B0503020204020204" pitchFamily="34" charset="-122"/>
                          <a:cs typeface="+mn-cs"/>
                        </a:rPr>
                        <a:t>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4">
                  <a:txBody>
                    <a:bodyPr/>
                    <a:lstStyle/>
                    <a:p>
                      <a:pPr indent="0" algn="ctr" fontAlgn="auto">
                        <a:lnSpc>
                          <a:spcPct val="130000"/>
                        </a:lnSpc>
                        <a:spcBef>
                          <a:spcPts val="0"/>
                        </a:spcBef>
                        <a:spcAft>
                          <a:spcPts val="0"/>
                        </a:spcAft>
                      </a:pP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工程部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228600" marR="0" indent="-228600" algn="l" defTabSz="914400" rtl="0" fontAlgn="auto">
                        <a:lnSpc>
                          <a:spcPct val="120000"/>
                        </a:lnSpc>
                        <a:spcBef>
                          <a:spcPts val="0"/>
                        </a:spcBef>
                        <a:buClrTx/>
                        <a:buSzTx/>
                        <a:buFont typeface="+mj-ea"/>
                        <a:buAutoNum type="circleNumDbPlain"/>
                      </a:pPr>
                      <a:r>
                        <a:rPr lang="zh-CN" altLang="zh-CN" sz="1200" kern="1200" dirty="0">
                          <a:solidFill>
                            <a:schemeClr val="tx1"/>
                          </a:solidFill>
                          <a:latin typeface="微软雅黑" panose="020B0503020204020204" pitchFamily="34" charset="-122"/>
                          <a:ea typeface="微软雅黑" panose="020B0503020204020204" pitchFamily="34" charset="-122"/>
                          <a:cs typeface="+mn-cs"/>
                        </a:rPr>
                        <a:t>餐饮商铺电气安全、厨房灭火系统运行</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每周检查≥1次</a:t>
                      </a:r>
                      <a:r>
                        <a:rPr lang="zh-CN" altLang="zh-CN" sz="1200" kern="1200" dirty="0">
                          <a:solidFill>
                            <a:schemeClr val="tx1"/>
                          </a:solidFill>
                          <a:latin typeface="微软雅黑" panose="020B0503020204020204" pitchFamily="34" charset="-122"/>
                          <a:ea typeface="微软雅黑" panose="020B0503020204020204" pitchFamily="34" charset="-122"/>
                          <a:cs typeface="+mn-cs"/>
                        </a:rPr>
                        <a:t>，</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每月</a:t>
                      </a:r>
                      <a:r>
                        <a:rPr lang="zh-CN" altLang="zh-CN" sz="1200" kern="1200" dirty="0">
                          <a:solidFill>
                            <a:schemeClr val="tx1"/>
                          </a:solidFill>
                          <a:latin typeface="微软雅黑" panose="020B0503020204020204" pitchFamily="34" charset="-122"/>
                          <a:ea typeface="微软雅黑" panose="020B0503020204020204" pitchFamily="34" charset="-122"/>
                          <a:cs typeface="+mn-cs"/>
                        </a:rPr>
                        <a:t>覆盖</a:t>
                      </a:r>
                      <a:endParaRPr lang="en-US" altLang="zh-CN" sz="1200" kern="1200" dirty="0">
                        <a:solidFill>
                          <a:schemeClr val="tx1"/>
                        </a:solidFill>
                        <a:latin typeface="微软雅黑" panose="020B0503020204020204" pitchFamily="34" charset="-122"/>
                        <a:ea typeface="微软雅黑" panose="020B0503020204020204" pitchFamily="34" charset="-122"/>
                        <a:cs typeface="+mn-cs"/>
                      </a:endParaRPr>
                    </a:p>
                    <a:p>
                      <a:pPr marL="228600" marR="0" indent="-228600" algn="l" defTabSz="914400" rtl="0" fontAlgn="auto">
                        <a:lnSpc>
                          <a:spcPct val="120000"/>
                        </a:lnSpc>
                        <a:spcBef>
                          <a:spcPts val="0"/>
                        </a:spcBef>
                        <a:buClrTx/>
                        <a:buSzTx/>
                        <a:buFont typeface="+mj-ea"/>
                        <a:buAutoNum type="circleNumDbPlain"/>
                      </a:pP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宋体" panose="02010600030101010101" pitchFamily="2" charset="-122"/>
                        </a:rPr>
                        <a:t>负责</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宋体" panose="02010600030101010101" pitchFamily="2" charset="-122"/>
                        </a:rPr>
                        <a:t>厨自灭验收</a:t>
                      </a: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宋体" panose="02010600030101010101" pitchFamily="2" charset="-122"/>
                        </a:rPr>
                        <a:t>，建档及日常检查</a:t>
                      </a:r>
                      <a:endParaRPr lang="en-US" altLang="zh-CN" sz="1200" kern="1200" dirty="0">
                        <a:solidFill>
                          <a:schemeClr val="tx1"/>
                        </a:solidFill>
                        <a:latin typeface="微软雅黑" panose="020B0503020204020204" pitchFamily="34" charset="-122"/>
                        <a:ea typeface="微软雅黑" panose="020B0503020204020204" pitchFamily="34" charset="-122"/>
                        <a:cs typeface="+mn-cs"/>
                        <a:sym typeface="宋体" panose="02010600030101010101" pitchFamily="2" charset="-122"/>
                      </a:endParaRPr>
                    </a:p>
                    <a:p>
                      <a:pPr marL="228600" marR="0" indent="-228600" algn="l" defTabSz="914400" rtl="0" eaLnBrk="1" fontAlgn="auto" latinLnBrk="0" hangingPunct="1">
                        <a:lnSpc>
                          <a:spcPct val="120000"/>
                        </a:lnSpc>
                        <a:spcBef>
                          <a:spcPts val="0"/>
                        </a:spcBef>
                        <a:spcAft>
                          <a:spcPts val="0"/>
                        </a:spcAft>
                        <a:buClrTx/>
                        <a:buSzTx/>
                        <a:buFont typeface="+mj-ea"/>
                        <a:buAutoNum type="circleNumDbPlain"/>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设专人旁站监督厨自灭维保，使用超声波液位传感器进行</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充装量</a:t>
                      </a: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检查，充装量应达到存储瓶容量</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90%以上，</a:t>
                      </a:r>
                      <a:r>
                        <a:rPr lang="zh-CN" altLang="zh-CN" sz="1200" kern="1200" dirty="0">
                          <a:solidFill>
                            <a:schemeClr val="tx1"/>
                          </a:solidFill>
                          <a:latin typeface="微软雅黑" panose="020B0503020204020204" pitchFamily="34" charset="-122"/>
                          <a:ea typeface="微软雅黑" panose="020B0503020204020204" pitchFamily="34" charset="-122"/>
                          <a:cs typeface="+mn-cs"/>
                        </a:rPr>
                        <a:t>验收、维保结束后进行系统功能测试，测试正常后签字确认</a:t>
                      </a:r>
                      <a:endParaRPr lang="en-US" altLang="zh-CN" sz="1200" kern="1200" dirty="0">
                        <a:solidFill>
                          <a:schemeClr val="tx1"/>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00742">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20000"/>
                        </a:lnSpc>
                        <a:spcBef>
                          <a:spcPts val="0"/>
                        </a:spcBef>
                        <a:buClrTx/>
                        <a:buSzTx/>
                        <a:buFontTx/>
                      </a:pPr>
                      <a:r>
                        <a:rPr lang="zh-CN" altLang="zh-CN" sz="1200" kern="1200" dirty="0">
                          <a:solidFill>
                            <a:schemeClr val="tx1"/>
                          </a:solidFill>
                          <a:latin typeface="微软雅黑" panose="020B0503020204020204" pitchFamily="34" charset="-122"/>
                          <a:ea typeface="微软雅黑" panose="020B0503020204020204" pitchFamily="34" charset="-122"/>
                          <a:cs typeface="+mn-cs"/>
                        </a:rPr>
                        <a:t>燃气系统维护保养，</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每月</a:t>
                      </a:r>
                      <a:r>
                        <a:rPr lang="zh-CN" altLang="zh-CN" sz="1200" kern="1200" dirty="0">
                          <a:solidFill>
                            <a:schemeClr val="tx1"/>
                          </a:solidFill>
                          <a:latin typeface="微软雅黑" panose="020B0503020204020204" pitchFamily="34" charset="-122"/>
                          <a:ea typeface="微软雅黑" panose="020B0503020204020204" pitchFamily="34" charset="-122"/>
                          <a:cs typeface="+mn-cs"/>
                        </a:rPr>
                        <a:t>测试燃气报警，</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每季度</a:t>
                      </a:r>
                      <a:r>
                        <a:rPr lang="zh-CN" altLang="zh-CN" sz="1200" kern="1200" dirty="0">
                          <a:solidFill>
                            <a:schemeClr val="tx1"/>
                          </a:solidFill>
                          <a:latin typeface="微软雅黑" panose="020B0503020204020204" pitchFamily="34" charset="-122"/>
                          <a:ea typeface="微软雅黑" panose="020B0503020204020204" pitchFamily="34" charset="-122"/>
                          <a:cs typeface="+mn-cs"/>
                        </a:rPr>
                        <a:t>覆盖，</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每年</a:t>
                      </a:r>
                      <a:r>
                        <a:rPr lang="zh-CN" altLang="zh-CN" sz="1200" kern="1200" dirty="0">
                          <a:solidFill>
                            <a:schemeClr val="tx1"/>
                          </a:solidFill>
                          <a:latin typeface="微软雅黑" panose="020B0503020204020204" pitchFamily="34" charset="-122"/>
                          <a:ea typeface="微软雅黑" panose="020B0503020204020204" pitchFamily="34" charset="-122"/>
                          <a:cs typeface="+mn-cs"/>
                        </a:rPr>
                        <a:t>聘请专业公司维保</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≥1次 </a:t>
                      </a:r>
                      <a:endPar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00742">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20000"/>
                        </a:lnSpc>
                        <a:spcBef>
                          <a:spcPts val="0"/>
                        </a:spcBef>
                        <a:spcAft>
                          <a:spcPts val="0"/>
                        </a:spcAft>
                        <a:buClrTx/>
                        <a:buSzTx/>
                        <a:buFontTx/>
                        <a:buNone/>
                        <a:defRPr/>
                      </a:pPr>
                      <a:r>
                        <a:rPr lang="zh-CN" altLang="zh-CN" sz="1200" kern="1200" dirty="0">
                          <a:solidFill>
                            <a:schemeClr val="tx1"/>
                          </a:solidFill>
                          <a:latin typeface="微软雅黑" panose="020B0503020204020204" pitchFamily="34" charset="-122"/>
                          <a:ea typeface="微软雅黑" panose="020B0503020204020204" pitchFamily="34" charset="-122"/>
                          <a:cs typeface="+mn-cs"/>
                        </a:rPr>
                        <a:t>组织清洗排油烟管路主管道</a:t>
                      </a:r>
                      <a:r>
                        <a:rPr lang="zh-CN" altLang="en-US" sz="1200" kern="1200" dirty="0">
                          <a:solidFill>
                            <a:schemeClr val="tx1"/>
                          </a:solidFill>
                          <a:latin typeface="微软雅黑" panose="020B0503020204020204" pitchFamily="34" charset="-122"/>
                          <a:ea typeface="微软雅黑" panose="020B0503020204020204" pitchFamily="34" charset="-122"/>
                          <a:cs typeface="+mn-cs"/>
                        </a:rPr>
                        <a:t>，</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每季度≥1次</a:t>
                      </a:r>
                      <a:endParaRPr lang="zh-CN" altLang="en-US" sz="1200" kern="1200" dirty="0">
                        <a:solidFill>
                          <a:srgbClr val="FF0000"/>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00742">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20000"/>
                        </a:lnSpc>
                        <a:spcBef>
                          <a:spcPts val="0"/>
                        </a:spcBef>
                        <a:spcAft>
                          <a:spcPts val="0"/>
                        </a:spcAft>
                        <a:buClrTx/>
                        <a:buSzTx/>
                        <a:buFont typeface="+mj-ea"/>
                        <a:buNone/>
                        <a:defRPr/>
                      </a:pPr>
                      <a:r>
                        <a:rPr lang="zh-CN" altLang="en-US" sz="1200" dirty="0">
                          <a:latin typeface="微软雅黑" panose="020B0503020204020204" pitchFamily="34" charset="-122"/>
                          <a:ea typeface="微软雅黑" panose="020B0503020204020204" pitchFamily="34" charset="-122"/>
                        </a:rPr>
                        <a:t>参加</a:t>
                      </a:r>
                      <a:r>
                        <a:rPr lang="zh-CN" altLang="zh-CN" sz="1200" dirty="0">
                          <a:latin typeface="微软雅黑" panose="020B0503020204020204" pitchFamily="34" charset="-122"/>
                          <a:ea typeface="微软雅黑" panose="020B0503020204020204" pitchFamily="34" charset="-122"/>
                        </a:rPr>
                        <a:t>营运部牵头组织</a:t>
                      </a:r>
                      <a:r>
                        <a:rPr lang="zh-CN" altLang="en-US" sz="1200" dirty="0">
                          <a:latin typeface="微软雅黑" panose="020B0503020204020204" pitchFamily="34" charset="-122"/>
                          <a:ea typeface="微软雅黑" panose="020B0503020204020204" pitchFamily="34" charset="-122"/>
                        </a:rPr>
                        <a:t>的商户增设</a:t>
                      </a:r>
                      <a:r>
                        <a:rPr lang="zh-CN" altLang="en-US" sz="1200" kern="1200" dirty="0">
                          <a:solidFill>
                            <a:srgbClr val="FF0000"/>
                          </a:solidFill>
                          <a:latin typeface="微软雅黑" panose="020B0503020204020204" pitchFamily="34" charset="-122"/>
                          <a:ea typeface="微软雅黑" panose="020B0503020204020204" pitchFamily="34" charset="-122"/>
                          <a:cs typeface="+mn-cs"/>
                        </a:rPr>
                        <a:t>喷头验收</a:t>
                      </a:r>
                      <a:endPar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00742">
                <a:tc rowSpan="4">
                  <a:txBody>
                    <a:bodyPr/>
                    <a:lstStyle/>
                    <a:p>
                      <a:pPr algn="ctr">
                        <a:lnSpc>
                          <a:spcPct val="120000"/>
                        </a:lnSpc>
                        <a:buNone/>
                      </a:pPr>
                      <a:r>
                        <a:rPr lang="en-US" altLang="zh-CN" sz="1200" kern="1200" dirty="0">
                          <a:solidFill>
                            <a:schemeClr val="tx1"/>
                          </a:solidFill>
                          <a:latin typeface="微软雅黑" panose="020B0503020204020204" pitchFamily="34" charset="-122"/>
                          <a:ea typeface="微软雅黑" panose="020B0503020204020204" pitchFamily="34" charset="-122"/>
                          <a:cs typeface="+mn-cs"/>
                        </a:rPr>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营运部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20000"/>
                        </a:lnSpc>
                        <a:spcBef>
                          <a:spcPts val="0"/>
                        </a:spcBef>
                        <a:spcAft>
                          <a:spcPts val="0"/>
                        </a:spcAft>
                        <a:buClrTx/>
                        <a:buSzTx/>
                        <a:buFont typeface="+mj-ea"/>
                        <a:buNone/>
                        <a:defRPr/>
                      </a:pPr>
                      <a:r>
                        <a:rPr lang="zh-CN" altLang="zh-CN" sz="1200" kern="1200" dirty="0">
                          <a:solidFill>
                            <a:srgbClr val="FF0000"/>
                          </a:solidFill>
                          <a:latin typeface="微软雅黑" panose="020B0503020204020204" pitchFamily="34" charset="-122"/>
                          <a:ea typeface="微软雅黑" panose="020B0503020204020204" pitchFamily="34" charset="-122"/>
                          <a:cs typeface="+mn-cs"/>
                        </a:rPr>
                        <a:t>每日</a:t>
                      </a:r>
                      <a:r>
                        <a:rPr lang="zh-CN" altLang="zh-CN" sz="1200" kern="1200" dirty="0">
                          <a:solidFill>
                            <a:schemeClr val="tx1"/>
                          </a:solidFill>
                          <a:latin typeface="微软雅黑" panose="020B0503020204020204" pitchFamily="34" charset="-122"/>
                          <a:ea typeface="微软雅黑" panose="020B0503020204020204" pitchFamily="34" charset="-122"/>
                          <a:cs typeface="+mn-cs"/>
                        </a:rPr>
                        <a:t>检查厨房安全状况检查，</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每周全</a:t>
                      </a:r>
                      <a:r>
                        <a:rPr lang="zh-CN" altLang="zh-CN" sz="1200" kern="1200" dirty="0">
                          <a:solidFill>
                            <a:schemeClr val="tx1"/>
                          </a:solidFill>
                          <a:latin typeface="微软雅黑" panose="020B0503020204020204" pitchFamily="34" charset="-122"/>
                          <a:ea typeface="微软雅黑" panose="020B0503020204020204" pitchFamily="34" charset="-122"/>
                          <a:cs typeface="+mn-cs"/>
                        </a:rPr>
                        <a:t>覆盖；营运经理</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每周</a:t>
                      </a:r>
                      <a:r>
                        <a:rPr lang="zh-CN" altLang="zh-CN" sz="1200" kern="1200" dirty="0">
                          <a:solidFill>
                            <a:schemeClr val="tx1"/>
                          </a:solidFill>
                          <a:latin typeface="微软雅黑" panose="020B0503020204020204" pitchFamily="34" charset="-122"/>
                          <a:ea typeface="微软雅黑" panose="020B0503020204020204" pitchFamily="34" charset="-122"/>
                          <a:cs typeface="+mn-cs"/>
                        </a:rPr>
                        <a:t>检查，</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每月全覆盖</a:t>
                      </a:r>
                      <a:r>
                        <a:rPr lang="zh-CN" altLang="zh-CN" sz="1200" kern="1200" dirty="0">
                          <a:solidFill>
                            <a:schemeClr val="tx1"/>
                          </a:solidFill>
                          <a:latin typeface="微软雅黑" panose="020B0503020204020204" pitchFamily="34" charset="-122"/>
                          <a:ea typeface="微软雅黑" panose="020B0503020204020204" pitchFamily="34" charset="-122"/>
                          <a:cs typeface="+mn-cs"/>
                        </a:rPr>
                        <a:t>；招商营运副总</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每月抽查</a:t>
                      </a:r>
                      <a:r>
                        <a:rPr lang="zh-CN" altLang="zh-CN" sz="1200" kern="1200" dirty="0">
                          <a:solidFill>
                            <a:schemeClr val="tx1"/>
                          </a:solidFill>
                          <a:latin typeface="微软雅黑" panose="020B0503020204020204" pitchFamily="34" charset="-122"/>
                          <a:ea typeface="微软雅黑" panose="020B0503020204020204" pitchFamily="34" charset="-122"/>
                          <a:cs typeface="+mn-cs"/>
                        </a:rPr>
                        <a:t>，</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每季全</a:t>
                      </a:r>
                      <a:r>
                        <a:rPr lang="zh-CN" altLang="zh-CN" sz="1200" kern="1200" dirty="0">
                          <a:solidFill>
                            <a:schemeClr val="tx1"/>
                          </a:solidFill>
                          <a:latin typeface="微软雅黑" panose="020B0503020204020204" pitchFamily="34" charset="-122"/>
                          <a:ea typeface="微软雅黑" panose="020B0503020204020204" pitchFamily="34" charset="-122"/>
                          <a:cs typeface="+mn-cs"/>
                        </a:rPr>
                        <a:t>覆盖</a:t>
                      </a:r>
                      <a:endPar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00742">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20000"/>
                        </a:lnSpc>
                        <a:spcBef>
                          <a:spcPts val="0"/>
                        </a:spcBef>
                        <a:spcAft>
                          <a:spcPts val="0"/>
                        </a:spcAft>
                        <a:buClrTx/>
                        <a:buSzTx/>
                        <a:buFont typeface="+mj-ea"/>
                        <a:buNone/>
                        <a:defRPr/>
                      </a:pPr>
                      <a:r>
                        <a:rPr lang="zh-CN" altLang="zh-CN" sz="1200" kern="1200" dirty="0">
                          <a:solidFill>
                            <a:srgbClr val="FF0000"/>
                          </a:solidFill>
                          <a:latin typeface="微软雅黑" panose="020B0503020204020204" pitchFamily="34" charset="-122"/>
                          <a:ea typeface="微软雅黑" panose="020B0503020204020204" pitchFamily="34" charset="-122"/>
                          <a:cs typeface="+mn-cs"/>
                        </a:rPr>
                        <a:t>每日</a:t>
                      </a:r>
                      <a:r>
                        <a:rPr lang="zh-CN" altLang="zh-CN" sz="1200" kern="1200" dirty="0">
                          <a:solidFill>
                            <a:schemeClr val="tx1"/>
                          </a:solidFill>
                          <a:latin typeface="微软雅黑" panose="020B0503020204020204" pitchFamily="34" charset="-122"/>
                          <a:ea typeface="微软雅黑" panose="020B0503020204020204" pitchFamily="34" charset="-122"/>
                          <a:cs typeface="+mn-cs"/>
                        </a:rPr>
                        <a:t>检查餐饮厨房动火值守管控及动火离人报警装置运行情况，并填写现场厨房值守检查记录</a:t>
                      </a:r>
                      <a:endPar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00742">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20000"/>
                        </a:lnSpc>
                        <a:spcBef>
                          <a:spcPts val="0"/>
                        </a:spcBef>
                        <a:spcAft>
                          <a:spcPts val="0"/>
                        </a:spcAft>
                        <a:buClrTx/>
                        <a:buSzTx/>
                        <a:buFont typeface="+mj-ea"/>
                        <a:buNone/>
                        <a:defRPr/>
                      </a:pPr>
                      <a:r>
                        <a:rPr lang="zh-CN" altLang="zh-CN" sz="1200" dirty="0">
                          <a:latin typeface="微软雅黑" panose="020B0503020204020204" pitchFamily="34" charset="-122"/>
                          <a:ea typeface="微软雅黑" panose="020B0503020204020204" pitchFamily="34" charset="-122"/>
                        </a:rPr>
                        <a:t>检查商户区域及外租库房</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喷头</a:t>
                      </a:r>
                      <a:r>
                        <a:rPr lang="zh-CN" altLang="zh-CN" sz="1200" dirty="0">
                          <a:latin typeface="微软雅黑" panose="020B0503020204020204" pitchFamily="34" charset="-122"/>
                          <a:ea typeface="微软雅黑" panose="020B0503020204020204" pitchFamily="34" charset="-122"/>
                        </a:rPr>
                        <a:t>设置</a:t>
                      </a:r>
                      <a:r>
                        <a:rPr lang="zh-CN" altLang="en-US" sz="1200" dirty="0">
                          <a:latin typeface="微软雅黑" panose="020B0503020204020204" pitchFamily="34" charset="-122"/>
                          <a:ea typeface="微软雅黑" panose="020B0503020204020204" pitchFamily="34" charset="-122"/>
                        </a:rPr>
                        <a:t>，组织工程部开展增设喷头验收</a:t>
                      </a:r>
                      <a:endParaRPr lang="zh-CN" altLang="en-US" sz="1200" dirty="0">
                        <a:latin typeface="微软雅黑" panose="020B0503020204020204" pitchFamily="34" charset="-122"/>
                        <a:ea typeface="微软雅黑" panose="020B0503020204020204" pitchFamily="34" charset="-122"/>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00742">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20000"/>
                        </a:lnSpc>
                        <a:spcBef>
                          <a:spcPts val="0"/>
                        </a:spcBef>
                        <a:spcAft>
                          <a:spcPts val="0"/>
                        </a:spcAft>
                        <a:buClrTx/>
                        <a:buSzTx/>
                        <a:buFont typeface="+mj-ea"/>
                        <a:buNone/>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督办商户</a:t>
                      </a:r>
                      <a:r>
                        <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rPr>
                        <a:t>每6个月进行厂家维保</a:t>
                      </a: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宋体" panose="02010600030101010101" pitchFamily="2" charset="-122"/>
                        </a:rPr>
                        <a:t>厨自灭</a:t>
                      </a:r>
                      <a:endPar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00742">
                <a:tc>
                  <a:txBody>
                    <a:bodyPr/>
                    <a:lstStyle/>
                    <a:p>
                      <a:pPr algn="ctr">
                        <a:lnSpc>
                          <a:spcPct val="120000"/>
                        </a:lnSpc>
                        <a:buNone/>
                      </a:pPr>
                      <a:r>
                        <a:rPr lang="en-US" altLang="zh-CN" sz="1200" kern="1200" dirty="0">
                          <a:solidFill>
                            <a:schemeClr val="tx1"/>
                          </a:solidFill>
                          <a:latin typeface="微软雅黑" panose="020B0503020204020204" pitchFamily="34" charset="-122"/>
                          <a:ea typeface="微软雅黑" panose="020B0503020204020204" pitchFamily="34" charset="-122"/>
                          <a:cs typeface="+mn-cs"/>
                        </a:rPr>
                        <a:t>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安品部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20000"/>
                        </a:lnSpc>
                        <a:spcBef>
                          <a:spcPts val="0"/>
                        </a:spcBef>
                        <a:spcAft>
                          <a:spcPts val="0"/>
                        </a:spcAft>
                        <a:buClrTx/>
                        <a:buSzTx/>
                        <a:buFont typeface="+mj-ea"/>
                        <a:buNone/>
                        <a:defRPr/>
                      </a:pPr>
                      <a:r>
                        <a:rPr lang="zh-CN" altLang="zh-CN" sz="1200" kern="1200" dirty="0">
                          <a:solidFill>
                            <a:srgbClr val="FF0000"/>
                          </a:solidFill>
                          <a:latin typeface="微软雅黑" panose="020B0503020204020204" pitchFamily="34" charset="-122"/>
                          <a:ea typeface="微软雅黑" panose="020B0503020204020204" pitchFamily="34" charset="-122"/>
                          <a:cs typeface="+mn-cs"/>
                        </a:rPr>
                        <a:t>每周</a:t>
                      </a:r>
                      <a:r>
                        <a:rPr lang="zh-CN" altLang="zh-CN" sz="1200" kern="1200" dirty="0">
                          <a:solidFill>
                            <a:schemeClr val="tx1"/>
                          </a:solidFill>
                          <a:latin typeface="微软雅黑" panose="020B0503020204020204" pitchFamily="34" charset="-122"/>
                          <a:ea typeface="微软雅黑" panose="020B0503020204020204" pitchFamily="34" charset="-122"/>
                          <a:cs typeface="+mn-cs"/>
                        </a:rPr>
                        <a:t>检查餐饮商铺安全管理工作落实情况，</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每月全覆盖</a:t>
                      </a:r>
                      <a:endParaRPr lang="zh-CN" altLang="en-US" sz="1200" kern="1200" dirty="0">
                        <a:solidFill>
                          <a:srgbClr val="FF0000"/>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400742">
                <a:tc>
                  <a:txBody>
                    <a:bodyPr/>
                    <a:lstStyle/>
                    <a:p>
                      <a:pPr algn="ctr">
                        <a:lnSpc>
                          <a:spcPct val="120000"/>
                        </a:lnSpc>
                      </a:pPr>
                      <a:r>
                        <a:rPr lang="en-US" altLang="zh-CN" sz="1200" kern="1200" dirty="0">
                          <a:solidFill>
                            <a:schemeClr val="tx1"/>
                          </a:solidFill>
                          <a:latin typeface="微软雅黑" panose="020B0503020204020204" pitchFamily="34" charset="-122"/>
                          <a:ea typeface="微软雅黑" panose="020B0503020204020204" pitchFamily="34" charset="-122"/>
                          <a:cs typeface="+mn-cs"/>
                        </a:rPr>
                        <a:t>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indent="0" algn="ctr" fontAlgn="auto">
                        <a:lnSpc>
                          <a:spcPct val="130000"/>
                        </a:lnSpc>
                        <a:spcBef>
                          <a:spcPts val="0"/>
                        </a:spcBef>
                        <a:spcAft>
                          <a:spcPts val="0"/>
                        </a:spcAft>
                      </a:pPr>
                      <a:r>
                        <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rPr>
                        <a:t>总经理</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fontAlgn="auto">
                        <a:lnSpc>
                          <a:spcPct val="120000"/>
                        </a:lnSpc>
                        <a:spcBef>
                          <a:spcPts val="0"/>
                        </a:spcBef>
                        <a:buClrTx/>
                        <a:buSzTx/>
                        <a:buFont typeface="+mj-ea"/>
                        <a:buNone/>
                      </a:pPr>
                      <a:r>
                        <a:rPr lang="zh-CN" altLang="zh-CN" sz="1200" kern="1200" dirty="0">
                          <a:solidFill>
                            <a:srgbClr val="FF0000"/>
                          </a:solidFill>
                          <a:latin typeface="微软雅黑" panose="020B0503020204020204" pitchFamily="34" charset="-122"/>
                          <a:ea typeface="微软雅黑" panose="020B0503020204020204" pitchFamily="34" charset="-122"/>
                          <a:cs typeface="+mn-cs"/>
                        </a:rPr>
                        <a:t>每月</a:t>
                      </a:r>
                      <a:r>
                        <a:rPr lang="zh-CN" altLang="zh-CN" sz="1200" kern="1200" dirty="0">
                          <a:solidFill>
                            <a:schemeClr val="tx1"/>
                          </a:solidFill>
                          <a:latin typeface="微软雅黑" panose="020B0503020204020204" pitchFamily="34" charset="-122"/>
                          <a:ea typeface="微软雅黑" panose="020B0503020204020204" pitchFamily="34" charset="-122"/>
                          <a:cs typeface="+mn-cs"/>
                        </a:rPr>
                        <a:t>抽查</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≥1家重油烟</a:t>
                      </a:r>
                      <a:r>
                        <a:rPr lang="zh-CN" altLang="zh-CN" sz="1200" kern="1200" dirty="0">
                          <a:solidFill>
                            <a:schemeClr val="tx1"/>
                          </a:solidFill>
                          <a:latin typeface="微软雅黑" panose="020B0503020204020204" pitchFamily="34" charset="-122"/>
                          <a:ea typeface="微软雅黑" panose="020B0503020204020204" pitchFamily="34" charset="-122"/>
                          <a:cs typeface="+mn-cs"/>
                        </a:rPr>
                        <a:t>商户，每季度全覆盖。发现隐患须追究管理责任人的监管责任</a:t>
                      </a:r>
                      <a:endPar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12"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29</a:t>
            </a:fld>
            <a:endParaRPr lang="zh-CN" altLang="en-US" b="1" dirty="0">
              <a:solidFill>
                <a:schemeClr val="bg1"/>
              </a:solidFill>
            </a:endParaRPr>
          </a:p>
        </p:txBody>
      </p:sp>
      <p:sp>
        <p:nvSpPr>
          <p:cNvPr id="13"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14"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31</a:t>
            </a:r>
            <a:endParaRPr lang="zh-CN" altLang="en-US" b="1" dirty="0">
              <a:solidFill>
                <a:srgbClr val="0081C8"/>
              </a:solidFill>
            </a:endParaRPr>
          </a:p>
        </p:txBody>
      </p:sp>
      <p:cxnSp>
        <p:nvCxnSpPr>
          <p:cNvPr id="15"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16"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本框 10"/>
          <p:cNvSpPr txBox="1"/>
          <p:nvPr/>
        </p:nvSpPr>
        <p:spPr>
          <a:xfrm>
            <a:off x="3518204" y="4496052"/>
            <a:ext cx="7587946" cy="1753194"/>
          </a:xfrm>
          <a:prstGeom prst="rect">
            <a:avLst/>
          </a:prstGeom>
          <a:noFill/>
          <a:ln w="9525">
            <a:noFill/>
          </a:ln>
        </p:spPr>
        <p:txBody>
          <a:bodyPr wrap="square" anchor="t" anchorCtr="0">
            <a:spAutoFit/>
          </a:bodyPr>
          <a:lstStyle/>
          <a:p>
            <a:pPr algn="ctr" eaLnBrk="0" hangingPunct="0"/>
            <a:r>
              <a:rPr lang="en-US" altLang="zh-CN" sz="5400" b="1" dirty="0">
                <a:solidFill>
                  <a:srgbClr val="0070C0"/>
                </a:solidFill>
                <a:latin typeface="微软雅黑" panose="020B0503020204020204" pitchFamily="34" charset="-122"/>
                <a:ea typeface="微软雅黑" panose="020B0503020204020204" pitchFamily="34" charset="-122"/>
              </a:rPr>
              <a:t>01</a:t>
            </a:r>
            <a:r>
              <a:rPr lang="zh-CN" altLang="en-US" sz="5400" b="1" dirty="0">
                <a:solidFill>
                  <a:srgbClr val="0070C0"/>
                </a:solidFill>
                <a:latin typeface="微软雅黑" panose="020B0503020204020204" pitchFamily="34" charset="-122"/>
                <a:ea typeface="微软雅黑" panose="020B0503020204020204" pitchFamily="34" charset="-122"/>
              </a:rPr>
              <a:t>安全事件案例警示</a:t>
            </a:r>
          </a:p>
          <a:p>
            <a:pPr algn="ctr" eaLnBrk="0" hangingPunct="0"/>
            <a:endParaRPr lang="zh-CN" altLang="en-US" sz="5400"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本框 10"/>
          <p:cNvSpPr txBox="1"/>
          <p:nvPr/>
        </p:nvSpPr>
        <p:spPr>
          <a:xfrm>
            <a:off x="3518204" y="4496052"/>
            <a:ext cx="7587946" cy="1753194"/>
          </a:xfrm>
          <a:prstGeom prst="rect">
            <a:avLst/>
          </a:prstGeom>
          <a:noFill/>
          <a:ln w="9525">
            <a:noFill/>
          </a:ln>
        </p:spPr>
        <p:txBody>
          <a:bodyPr wrap="square" anchor="t" anchorCtr="0">
            <a:spAutoFit/>
          </a:bodyPr>
          <a:lstStyle/>
          <a:p>
            <a:pPr algn="ctr" eaLnBrk="0" hangingPunct="0"/>
            <a:r>
              <a:rPr lang="en-US" altLang="zh-CN" sz="5400" b="1" dirty="0">
                <a:solidFill>
                  <a:srgbClr val="0070C0"/>
                </a:solidFill>
                <a:latin typeface="微软雅黑" panose="020B0503020204020204" pitchFamily="34" charset="-122"/>
                <a:ea typeface="微软雅黑" panose="020B0503020204020204" pitchFamily="34" charset="-122"/>
              </a:rPr>
              <a:t>03</a:t>
            </a:r>
            <a:r>
              <a:rPr lang="zh-CN" altLang="en-US" sz="5400" b="1" dirty="0">
                <a:solidFill>
                  <a:srgbClr val="0070C0"/>
                </a:solidFill>
                <a:latin typeface="微软雅黑" panose="020B0503020204020204" pitchFamily="34" charset="-122"/>
                <a:ea typeface="微软雅黑" panose="020B0503020204020204" pitchFamily="34" charset="-122"/>
              </a:rPr>
              <a:t>后厨常见安全隐患</a:t>
            </a:r>
          </a:p>
          <a:p>
            <a:pPr algn="ctr" eaLnBrk="0" hangingPunct="0"/>
            <a:endParaRPr lang="zh-CN" altLang="en-US" sz="5400"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三、后厨常见安全隐患</a:t>
            </a:r>
          </a:p>
        </p:txBody>
      </p:sp>
      <p:sp>
        <p:nvSpPr>
          <p:cNvPr id="27" name="矩形 26"/>
          <p:cNvSpPr/>
          <p:nvPr/>
        </p:nvSpPr>
        <p:spPr bwMode="auto">
          <a:xfrm>
            <a:off x="400599" y="859752"/>
            <a:ext cx="2991929"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火源与可燃物隐患</a:t>
            </a:r>
          </a:p>
        </p:txBody>
      </p:sp>
      <p:sp>
        <p:nvSpPr>
          <p:cNvPr id="28" name="矩形 27"/>
          <p:cNvSpPr/>
          <p:nvPr/>
        </p:nvSpPr>
        <p:spPr bwMode="auto">
          <a:xfrm>
            <a:off x="343659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人的行为隐患</a:t>
            </a:r>
          </a:p>
        </p:txBody>
      </p:sp>
      <p:sp>
        <p:nvSpPr>
          <p:cNvPr id="29" name="矩形 28"/>
          <p:cNvSpPr/>
          <p:nvPr/>
        </p:nvSpPr>
        <p:spPr bwMode="auto">
          <a:xfrm>
            <a:off x="624710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消防设备设施隐患</a:t>
            </a:r>
          </a:p>
        </p:txBody>
      </p:sp>
      <p:cxnSp>
        <p:nvCxnSpPr>
          <p:cNvPr id="6" name="直接连接符 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pic>
        <p:nvPicPr>
          <p:cNvPr id="14" name="Picture 4" descr="G:\部门工作\临时工作\厨房安全月活动-吴戈\餐饮火情及隐患PPT\安全用电\图片39.jpg"/>
          <p:cNvPicPr>
            <a:picLocks noChangeAspect="1" noChangeArrowheads="1"/>
          </p:cNvPicPr>
          <p:nvPr/>
        </p:nvPicPr>
        <p:blipFill rotWithShape="1">
          <a:blip r:embed="rId2"/>
          <a:srcRect/>
          <a:stretch>
            <a:fillRect/>
          </a:stretch>
        </p:blipFill>
        <p:spPr bwMode="auto">
          <a:xfrm>
            <a:off x="1079501" y="2262717"/>
            <a:ext cx="3625849" cy="286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G:\部门工作\临时工作\厨房安全月活动-吴戈\餐饮火情及隐患PPT\安全用电\图片23.jpg"/>
          <p:cNvPicPr>
            <a:picLocks noChangeAspect="1" noChangeArrowheads="1"/>
          </p:cNvPicPr>
          <p:nvPr/>
        </p:nvPicPr>
        <p:blipFill rotWithShape="1">
          <a:blip r:embed="rId3"/>
          <a:srcRect/>
          <a:stretch>
            <a:fillRect/>
          </a:stretch>
        </p:blipFill>
        <p:spPr bwMode="auto">
          <a:xfrm>
            <a:off x="4871469" y="2262717"/>
            <a:ext cx="3769783" cy="285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G:\部门工作\临时工作\厨房安全月活动-吴戈\餐饮火情及隐患PPT\安全用电\图片32.jpg"/>
          <p:cNvPicPr>
            <a:picLocks noChangeAspect="1" noChangeArrowheads="1"/>
          </p:cNvPicPr>
          <p:nvPr/>
        </p:nvPicPr>
        <p:blipFill rotWithShape="1">
          <a:blip r:embed="rId4"/>
          <a:srcRect/>
          <a:stretch>
            <a:fillRect/>
          </a:stretch>
        </p:blipFill>
        <p:spPr bwMode="auto">
          <a:xfrm>
            <a:off x="8733790" y="2262717"/>
            <a:ext cx="3372485" cy="288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6"/>
          <p:cNvSpPr txBox="1">
            <a:spLocks noChangeArrowheads="1"/>
          </p:cNvSpPr>
          <p:nvPr/>
        </p:nvSpPr>
        <p:spPr bwMode="auto">
          <a:xfrm>
            <a:off x="903095" y="5247502"/>
            <a:ext cx="401164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buFont typeface="Arial" panose="020B0604020202020204" pitchFamily="34" charset="0"/>
              <a:buNone/>
            </a:pPr>
            <a:r>
              <a:rPr lang="zh-CN" altLang="en-US" sz="1865" b="0" dirty="0">
                <a:latin typeface="微软雅黑" panose="020B0503020204020204" pitchFamily="34" charset="-122"/>
                <a:ea typeface="微软雅黑" panose="020B0503020204020204" pitchFamily="34" charset="-122"/>
              </a:rPr>
              <a:t>后厨使用</a:t>
            </a:r>
            <a:r>
              <a:rPr lang="zh-CN" altLang="en-US" sz="1865" b="0" dirty="0">
                <a:solidFill>
                  <a:srgbClr val="FF0000"/>
                </a:solidFill>
                <a:latin typeface="微软雅黑" panose="020B0503020204020204" pitchFamily="34" charset="-122"/>
                <a:ea typeface="微软雅黑" panose="020B0503020204020204" pitchFamily="34" charset="-122"/>
              </a:rPr>
              <a:t>移动插排</a:t>
            </a:r>
            <a:r>
              <a:rPr lang="zh-CN" altLang="en-US" sz="1865" b="0" dirty="0">
                <a:latin typeface="微软雅黑" panose="020B0503020204020204" pitchFamily="34" charset="-122"/>
                <a:ea typeface="微软雅黑" panose="020B0503020204020204" pitchFamily="34" charset="-122"/>
              </a:rPr>
              <a:t>、墙插</a:t>
            </a:r>
            <a:r>
              <a:rPr lang="zh-CN" altLang="en-US" sz="1865" b="0" dirty="0">
                <a:solidFill>
                  <a:srgbClr val="FF0000"/>
                </a:solidFill>
                <a:latin typeface="微软雅黑" panose="020B0503020204020204" pitchFamily="34" charset="-122"/>
                <a:ea typeface="微软雅黑" panose="020B0503020204020204" pitchFamily="34" charset="-122"/>
              </a:rPr>
              <a:t>未装防水盒</a:t>
            </a:r>
          </a:p>
        </p:txBody>
      </p:sp>
      <p:sp>
        <p:nvSpPr>
          <p:cNvPr id="18" name="TextBox 7"/>
          <p:cNvSpPr txBox="1">
            <a:spLocks noChangeArrowheads="1"/>
          </p:cNvSpPr>
          <p:nvPr/>
        </p:nvSpPr>
        <p:spPr bwMode="auto">
          <a:xfrm>
            <a:off x="5304326" y="5247502"/>
            <a:ext cx="290406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buFont typeface="Arial" panose="020B0604020202020204" pitchFamily="34" charset="0"/>
              <a:buNone/>
            </a:pPr>
            <a:r>
              <a:rPr lang="zh-CN" altLang="en-US" sz="1865" b="0" dirty="0">
                <a:latin typeface="微软雅黑" panose="020B0503020204020204" pitchFamily="34" charset="-122"/>
                <a:ea typeface="微软雅黑" panose="020B0503020204020204" pitchFamily="34" charset="-122"/>
              </a:rPr>
              <a:t>配电箱内未进行</a:t>
            </a:r>
            <a:r>
              <a:rPr lang="zh-CN" altLang="en-US" sz="1865" b="0" dirty="0">
                <a:solidFill>
                  <a:srgbClr val="FF0000"/>
                </a:solidFill>
                <a:latin typeface="微软雅黑" panose="020B0503020204020204" pitchFamily="34" charset="-122"/>
                <a:ea typeface="微软雅黑" panose="020B0503020204020204" pitchFamily="34" charset="-122"/>
              </a:rPr>
              <a:t>除尘</a:t>
            </a:r>
            <a:r>
              <a:rPr lang="zh-CN" altLang="en-US" sz="1865" b="0" dirty="0">
                <a:latin typeface="微软雅黑" panose="020B0503020204020204" pitchFamily="34" charset="-122"/>
                <a:ea typeface="微软雅黑" panose="020B0503020204020204" pitchFamily="34" charset="-122"/>
              </a:rPr>
              <a:t>清理</a:t>
            </a:r>
          </a:p>
        </p:txBody>
      </p:sp>
      <p:sp>
        <p:nvSpPr>
          <p:cNvPr id="19" name="TextBox 8"/>
          <p:cNvSpPr txBox="1">
            <a:spLocks noChangeArrowheads="1"/>
          </p:cNvSpPr>
          <p:nvPr/>
        </p:nvSpPr>
        <p:spPr bwMode="auto">
          <a:xfrm>
            <a:off x="9014203" y="5247502"/>
            <a:ext cx="290406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buFont typeface="Arial" panose="020B0604020202020204" pitchFamily="34" charset="0"/>
              <a:buNone/>
            </a:pPr>
            <a:r>
              <a:rPr lang="zh-CN" altLang="en-US" sz="1865" b="0" dirty="0">
                <a:latin typeface="微软雅黑" panose="020B0503020204020204" pitchFamily="34" charset="-122"/>
                <a:ea typeface="微软雅黑" panose="020B0503020204020204" pitchFamily="34" charset="-122"/>
              </a:rPr>
              <a:t>配电箱内未安装</a:t>
            </a:r>
            <a:r>
              <a:rPr lang="zh-CN" altLang="en-US" sz="1865" b="0" dirty="0">
                <a:solidFill>
                  <a:srgbClr val="FF0000"/>
                </a:solidFill>
                <a:latin typeface="微软雅黑" panose="020B0503020204020204" pitchFamily="34" charset="-122"/>
                <a:ea typeface="微软雅黑" panose="020B0503020204020204" pitchFamily="34" charset="-122"/>
              </a:rPr>
              <a:t>线路图</a:t>
            </a:r>
          </a:p>
        </p:txBody>
      </p:sp>
      <p:sp>
        <p:nvSpPr>
          <p:cNvPr id="20" name="椭圆 2"/>
          <p:cNvSpPr>
            <a:spLocks noChangeArrowheads="1"/>
          </p:cNvSpPr>
          <p:nvPr/>
        </p:nvSpPr>
        <p:spPr bwMode="auto">
          <a:xfrm>
            <a:off x="1943101" y="3128433"/>
            <a:ext cx="1689100" cy="990600"/>
          </a:xfrm>
          <a:prstGeom prst="ellipse">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p>
            <a:pPr algn="ctr">
              <a:buFont typeface="Arial" panose="020B0604020202020204" pitchFamily="34" charset="0"/>
              <a:buNone/>
            </a:pPr>
            <a:endParaRPr lang="zh-CN" altLang="en-US" sz="2400"/>
          </a:p>
        </p:txBody>
      </p:sp>
      <p:sp>
        <p:nvSpPr>
          <p:cNvPr id="21" name="椭圆 2"/>
          <p:cNvSpPr>
            <a:spLocks noChangeArrowheads="1"/>
          </p:cNvSpPr>
          <p:nvPr/>
        </p:nvSpPr>
        <p:spPr bwMode="auto">
          <a:xfrm>
            <a:off x="5687484" y="3223683"/>
            <a:ext cx="1689100" cy="990600"/>
          </a:xfrm>
          <a:prstGeom prst="ellipse">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p>
            <a:pPr algn="ctr">
              <a:buFont typeface="Arial" panose="020B0604020202020204" pitchFamily="34" charset="0"/>
              <a:buNone/>
            </a:pPr>
            <a:endParaRPr lang="zh-CN" altLang="en-US" sz="2400"/>
          </a:p>
        </p:txBody>
      </p:sp>
      <p:sp>
        <p:nvSpPr>
          <p:cNvPr id="22" name="椭圆 2"/>
          <p:cNvSpPr>
            <a:spLocks noChangeArrowheads="1"/>
          </p:cNvSpPr>
          <p:nvPr/>
        </p:nvSpPr>
        <p:spPr bwMode="auto">
          <a:xfrm>
            <a:off x="9393768" y="3223683"/>
            <a:ext cx="1246716" cy="990600"/>
          </a:xfrm>
          <a:prstGeom prst="ellipse">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p>
            <a:pPr algn="ctr">
              <a:buFont typeface="Arial" panose="020B0604020202020204" pitchFamily="34" charset="0"/>
              <a:buNone/>
            </a:pPr>
            <a:endParaRPr lang="zh-CN" altLang="en-US" sz="2400"/>
          </a:p>
        </p:txBody>
      </p:sp>
      <p:sp>
        <p:nvSpPr>
          <p:cNvPr id="23" name="矩形 22"/>
          <p:cNvSpPr/>
          <p:nvPr/>
        </p:nvSpPr>
        <p:spPr>
          <a:xfrm>
            <a:off x="353002" y="1731009"/>
            <a:ext cx="462280" cy="197421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用电隐患</a:t>
            </a:r>
          </a:p>
        </p:txBody>
      </p:sp>
      <p:sp>
        <p:nvSpPr>
          <p:cNvPr id="24" name="矩形 23"/>
          <p:cNvSpPr/>
          <p:nvPr/>
        </p:nvSpPr>
        <p:spPr>
          <a:xfrm>
            <a:off x="353002" y="3705224"/>
            <a:ext cx="462280" cy="1974215"/>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油烟隐患</a:t>
            </a:r>
          </a:p>
        </p:txBody>
      </p:sp>
      <p:sp>
        <p:nvSpPr>
          <p:cNvPr id="25" name="文本框 24"/>
          <p:cNvSpPr txBox="1"/>
          <p:nvPr/>
        </p:nvSpPr>
        <p:spPr>
          <a:xfrm>
            <a:off x="4098993" y="2262717"/>
            <a:ext cx="606357" cy="738664"/>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4800" b="1" dirty="0">
                <a:solidFill>
                  <a:srgbClr val="FF0000"/>
                </a:solidFill>
                <a:latin typeface="微软雅黑" panose="020B0503020204020204" pitchFamily="34" charset="-122"/>
                <a:ea typeface="微软雅黑" panose="020B0503020204020204" pitchFamily="34" charset="-122"/>
              </a:rPr>
              <a:t>×</a:t>
            </a:r>
            <a:endParaRPr lang="zh-CN" altLang="en-US" sz="4800" b="1" dirty="0">
              <a:solidFill>
                <a:srgbClr val="FF0000"/>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8034895" y="2262717"/>
            <a:ext cx="606357" cy="738664"/>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4800" b="1" dirty="0">
                <a:solidFill>
                  <a:srgbClr val="FF0000"/>
                </a:solidFill>
                <a:latin typeface="微软雅黑" panose="020B0503020204020204" pitchFamily="34" charset="-122"/>
                <a:ea typeface="微软雅黑" panose="020B0503020204020204" pitchFamily="34" charset="-122"/>
              </a:rPr>
              <a:t>×</a:t>
            </a:r>
            <a:endParaRPr lang="zh-CN" altLang="en-US" sz="4800" b="1" dirty="0">
              <a:solidFill>
                <a:srgbClr val="FF0000"/>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11499918" y="2262717"/>
            <a:ext cx="606357" cy="738664"/>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4800" b="1" dirty="0">
                <a:solidFill>
                  <a:srgbClr val="FF0000"/>
                </a:solidFill>
                <a:latin typeface="微软雅黑" panose="020B0503020204020204" pitchFamily="34" charset="-122"/>
                <a:ea typeface="微软雅黑" panose="020B0503020204020204" pitchFamily="34" charset="-122"/>
              </a:rPr>
              <a:t>×</a:t>
            </a:r>
            <a:endParaRPr lang="zh-CN" altLang="en-US" sz="4800" b="1" dirty="0">
              <a:solidFill>
                <a:srgbClr val="FF0000"/>
              </a:solidFill>
              <a:latin typeface="微软雅黑" panose="020B0503020204020204" pitchFamily="34" charset="-122"/>
              <a:ea typeface="微软雅黑" panose="020B0503020204020204" pitchFamily="34" charset="-122"/>
            </a:endParaRPr>
          </a:p>
        </p:txBody>
      </p:sp>
      <p:sp>
        <p:nvSpPr>
          <p:cNvPr id="31" name="矩形 30"/>
          <p:cNvSpPr/>
          <p:nvPr/>
        </p:nvSpPr>
        <p:spPr bwMode="auto">
          <a:xfrm>
            <a:off x="905761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其他设备设施</a:t>
            </a:r>
          </a:p>
        </p:txBody>
      </p:sp>
      <p:sp>
        <p:nvSpPr>
          <p:cNvPr id="32"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31</a:t>
            </a:fld>
            <a:endParaRPr lang="zh-CN" altLang="en-US" b="1" dirty="0">
              <a:solidFill>
                <a:schemeClr val="bg1"/>
              </a:solidFill>
            </a:endParaRPr>
          </a:p>
        </p:txBody>
      </p:sp>
      <p:sp>
        <p:nvSpPr>
          <p:cNvPr id="33"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34"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33</a:t>
            </a:r>
            <a:endParaRPr lang="zh-CN" altLang="en-US" b="1" dirty="0">
              <a:solidFill>
                <a:srgbClr val="0081C8"/>
              </a:solidFill>
            </a:endParaRPr>
          </a:p>
        </p:txBody>
      </p:sp>
      <p:cxnSp>
        <p:nvCxnSpPr>
          <p:cNvPr id="35"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36"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三、后厨常见安全隐患</a:t>
            </a:r>
          </a:p>
        </p:txBody>
      </p:sp>
      <p:sp>
        <p:nvSpPr>
          <p:cNvPr id="27" name="矩形 26"/>
          <p:cNvSpPr/>
          <p:nvPr/>
        </p:nvSpPr>
        <p:spPr bwMode="auto">
          <a:xfrm>
            <a:off x="400599" y="859752"/>
            <a:ext cx="2991929"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火源与可燃物隐患</a:t>
            </a:r>
          </a:p>
        </p:txBody>
      </p:sp>
      <p:sp>
        <p:nvSpPr>
          <p:cNvPr id="28" name="矩形 27"/>
          <p:cNvSpPr/>
          <p:nvPr/>
        </p:nvSpPr>
        <p:spPr bwMode="auto">
          <a:xfrm>
            <a:off x="343659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人的行为隐患</a:t>
            </a:r>
          </a:p>
        </p:txBody>
      </p:sp>
      <p:sp>
        <p:nvSpPr>
          <p:cNvPr id="29" name="矩形 28"/>
          <p:cNvSpPr/>
          <p:nvPr/>
        </p:nvSpPr>
        <p:spPr bwMode="auto">
          <a:xfrm>
            <a:off x="624710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消防设备设施隐患</a:t>
            </a:r>
          </a:p>
        </p:txBody>
      </p:sp>
      <p:cxnSp>
        <p:nvCxnSpPr>
          <p:cNvPr id="6" name="直接连接符 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23" name="矩形 22"/>
          <p:cNvSpPr/>
          <p:nvPr/>
        </p:nvSpPr>
        <p:spPr>
          <a:xfrm>
            <a:off x="353002" y="1731009"/>
            <a:ext cx="462280" cy="197421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用电隐患</a:t>
            </a:r>
          </a:p>
        </p:txBody>
      </p:sp>
      <p:sp>
        <p:nvSpPr>
          <p:cNvPr id="24" name="矩形 23"/>
          <p:cNvSpPr/>
          <p:nvPr/>
        </p:nvSpPr>
        <p:spPr>
          <a:xfrm>
            <a:off x="353002" y="3705224"/>
            <a:ext cx="462280" cy="1974215"/>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油烟隐患</a:t>
            </a:r>
          </a:p>
        </p:txBody>
      </p:sp>
      <p:pic>
        <p:nvPicPr>
          <p:cNvPr id="15" name="图片 14"/>
          <p:cNvPicPr>
            <a:picLocks noChangeAspect="1"/>
          </p:cNvPicPr>
          <p:nvPr/>
        </p:nvPicPr>
        <p:blipFill rotWithShape="1">
          <a:blip r:embed="rId2"/>
          <a:srcRect/>
          <a:stretch>
            <a:fillRect/>
          </a:stretch>
        </p:blipFill>
        <p:spPr>
          <a:xfrm>
            <a:off x="1084129" y="1629471"/>
            <a:ext cx="3831501" cy="4591050"/>
          </a:xfrm>
          <a:prstGeom prst="rect">
            <a:avLst/>
          </a:prstGeom>
        </p:spPr>
      </p:pic>
      <p:sp>
        <p:nvSpPr>
          <p:cNvPr id="16" name="椭圆 15"/>
          <p:cNvSpPr/>
          <p:nvPr/>
        </p:nvSpPr>
        <p:spPr bwMode="auto">
          <a:xfrm>
            <a:off x="2505658" y="4816126"/>
            <a:ext cx="1335429" cy="840739"/>
          </a:xfrm>
          <a:prstGeom prst="ellipse">
            <a:avLst/>
          </a:prstGeom>
          <a:noFill/>
          <a:ln w="76200">
            <a:solidFill>
              <a:srgbClr val="FF0000"/>
            </a:solidFill>
            <a:miter lim="800000"/>
          </a:ln>
        </p:spPr>
        <p:txBody>
          <a:bodyPr wrap="none" rtlCol="0" anchor="ctr"/>
          <a:lstStyle/>
          <a:p>
            <a:pPr algn="ctr"/>
            <a:endParaRPr lang="zh-CN" altLang="en-US"/>
          </a:p>
        </p:txBody>
      </p:sp>
      <p:sp>
        <p:nvSpPr>
          <p:cNvPr id="17" name="文本框 16"/>
          <p:cNvSpPr txBox="1"/>
          <p:nvPr/>
        </p:nvSpPr>
        <p:spPr>
          <a:xfrm>
            <a:off x="1084129" y="6290373"/>
            <a:ext cx="4089693" cy="584775"/>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非</a:t>
            </a:r>
            <a:r>
              <a:rPr lang="en-US" altLang="zh-CN" dirty="0">
                <a:latin typeface="微软雅黑" panose="020B0503020204020204" pitchFamily="34" charset="-122"/>
                <a:ea typeface="微软雅黑" panose="020B0503020204020204" pitchFamily="34" charset="-122"/>
              </a:rPr>
              <a:t>24h</a:t>
            </a:r>
            <a:r>
              <a:rPr lang="zh-CN" altLang="en-US" dirty="0">
                <a:latin typeface="微软雅黑" panose="020B0503020204020204" pitchFamily="34" charset="-122"/>
                <a:ea typeface="微软雅黑" panose="020B0503020204020204" pitchFamily="34" charset="-122"/>
              </a:rPr>
              <a:t>用电设备接入</a:t>
            </a:r>
            <a:r>
              <a:rPr lang="en-US" altLang="zh-CN" dirty="0">
                <a:latin typeface="微软雅黑" panose="020B0503020204020204" pitchFamily="34" charset="-122"/>
                <a:ea typeface="微软雅黑" panose="020B0503020204020204" pitchFamily="34" charset="-122"/>
              </a:rPr>
              <a:t>24h</a:t>
            </a:r>
            <a:r>
              <a:rPr lang="zh-CN" altLang="en-US" dirty="0">
                <a:latin typeface="微软雅黑" panose="020B0503020204020204" pitchFamily="34" charset="-122"/>
                <a:ea typeface="微软雅黑" panose="020B0503020204020204" pitchFamily="34" charset="-122"/>
              </a:rPr>
              <a:t>电源回路</a:t>
            </a:r>
            <a:endParaRPr lang="en-US" altLang="zh-CN"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（闭店后电磁炉持续工作）</a:t>
            </a:r>
          </a:p>
        </p:txBody>
      </p:sp>
      <p:sp>
        <p:nvSpPr>
          <p:cNvPr id="18" name="文本框 17"/>
          <p:cNvSpPr txBox="1"/>
          <p:nvPr/>
        </p:nvSpPr>
        <p:spPr>
          <a:xfrm>
            <a:off x="5058239" y="6285244"/>
            <a:ext cx="3516728"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消防设备未贴红色</a:t>
            </a:r>
            <a:r>
              <a:rPr lang="en-US" altLang="zh-CN" dirty="0">
                <a:latin typeface="微软雅黑" panose="020B0503020204020204" pitchFamily="34" charset="-122"/>
                <a:ea typeface="微软雅黑" panose="020B0503020204020204" pitchFamily="34" charset="-122"/>
              </a:rPr>
              <a:t>24h</a:t>
            </a:r>
            <a:r>
              <a:rPr lang="zh-CN" altLang="en-US" dirty="0">
                <a:latin typeface="微软雅黑" panose="020B0503020204020204" pitchFamily="34" charset="-122"/>
                <a:ea typeface="微软雅黑" panose="020B0503020204020204" pitchFamily="34" charset="-122"/>
              </a:rPr>
              <a:t>回路标识</a:t>
            </a:r>
          </a:p>
        </p:txBody>
      </p:sp>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5020139" y="1629471"/>
            <a:ext cx="3539661" cy="4591050"/>
          </a:xfrm>
          <a:prstGeom prst="rect">
            <a:avLst/>
          </a:prstGeom>
        </p:spPr>
      </p:pic>
      <p:sp>
        <p:nvSpPr>
          <p:cNvPr id="21" name="椭圆 20"/>
          <p:cNvSpPr/>
          <p:nvPr/>
        </p:nvSpPr>
        <p:spPr bwMode="auto">
          <a:xfrm>
            <a:off x="5820505" y="4243386"/>
            <a:ext cx="1694720" cy="1728789"/>
          </a:xfrm>
          <a:prstGeom prst="ellipse">
            <a:avLst/>
          </a:prstGeom>
          <a:noFill/>
          <a:ln w="76200">
            <a:solidFill>
              <a:srgbClr val="FF0000"/>
            </a:solidFill>
            <a:miter lim="800000"/>
          </a:ln>
        </p:spPr>
        <p:txBody>
          <a:bodyPr wrap="none" rtlCol="0" anchor="ctr"/>
          <a:lstStyle/>
          <a:p>
            <a:pPr algn="ctr"/>
            <a:endParaRPr lang="zh-CN" altLang="en-US"/>
          </a:p>
        </p:txBody>
      </p:sp>
      <p:sp>
        <p:nvSpPr>
          <p:cNvPr id="22" name="文本框 21"/>
          <p:cNvSpPr txBox="1"/>
          <p:nvPr/>
        </p:nvSpPr>
        <p:spPr>
          <a:xfrm>
            <a:off x="4304852" y="1639062"/>
            <a:ext cx="606357" cy="738664"/>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4800" b="1" dirty="0">
                <a:solidFill>
                  <a:srgbClr val="FF0000"/>
                </a:solidFill>
                <a:latin typeface="微软雅黑" panose="020B0503020204020204" pitchFamily="34" charset="-122"/>
                <a:ea typeface="微软雅黑" panose="020B0503020204020204" pitchFamily="34" charset="-122"/>
              </a:rPr>
              <a:t>×</a:t>
            </a:r>
            <a:endParaRPr lang="zh-CN" altLang="en-US" sz="4800" b="1" dirty="0">
              <a:solidFill>
                <a:srgbClr val="FF0000"/>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7966143" y="1639062"/>
            <a:ext cx="606357" cy="738664"/>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4800" b="1" dirty="0">
                <a:solidFill>
                  <a:srgbClr val="FF0000"/>
                </a:solidFill>
                <a:latin typeface="微软雅黑" panose="020B0503020204020204" pitchFamily="34" charset="-122"/>
                <a:ea typeface="微软雅黑" panose="020B0503020204020204" pitchFamily="34" charset="-122"/>
              </a:rPr>
              <a:t>×</a:t>
            </a:r>
            <a:endParaRPr lang="zh-CN" altLang="en-US" sz="4800" b="1" dirty="0">
              <a:solidFill>
                <a:srgbClr val="FF0000"/>
              </a:solidFill>
              <a:latin typeface="微软雅黑" panose="020B0503020204020204" pitchFamily="34" charset="-122"/>
              <a:ea typeface="微软雅黑" panose="020B0503020204020204" pitchFamily="34" charset="-122"/>
            </a:endParaRPr>
          </a:p>
        </p:txBody>
      </p:sp>
      <p:pic>
        <p:nvPicPr>
          <p:cNvPr id="20" name="Picture 6" descr="C:\Users\wd\Desktop\步行街商户检查\SAM_6322.JPG"/>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4310" y="1647822"/>
            <a:ext cx="3426090" cy="457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8"/>
          <p:cNvSpPr txBox="1">
            <a:spLocks noChangeArrowheads="1"/>
          </p:cNvSpPr>
          <p:nvPr/>
        </p:nvSpPr>
        <p:spPr bwMode="auto">
          <a:xfrm>
            <a:off x="8418344" y="6312249"/>
            <a:ext cx="3621255"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buFont typeface="Arial" panose="020B0604020202020204" pitchFamily="34" charset="0"/>
              <a:buNone/>
            </a:pPr>
            <a:r>
              <a:rPr lang="zh-CN" altLang="en-US" sz="1865" b="0" dirty="0">
                <a:latin typeface="微软雅黑" panose="020B0503020204020204" pitchFamily="34" charset="-122"/>
                <a:ea typeface="微软雅黑" panose="020B0503020204020204" pitchFamily="34" charset="-122"/>
              </a:rPr>
              <a:t>闭店时个别应关电源</a:t>
            </a:r>
            <a:r>
              <a:rPr lang="zh-CN" altLang="en-US" sz="1865" b="0" dirty="0">
                <a:solidFill>
                  <a:srgbClr val="FF0000"/>
                </a:solidFill>
                <a:latin typeface="微软雅黑" panose="020B0503020204020204" pitchFamily="34" charset="-122"/>
                <a:ea typeface="微软雅黑" panose="020B0503020204020204" pitchFamily="34" charset="-122"/>
              </a:rPr>
              <a:t>未关闭</a:t>
            </a:r>
          </a:p>
        </p:txBody>
      </p:sp>
      <p:sp>
        <p:nvSpPr>
          <p:cNvPr id="30" name="文本框 29"/>
          <p:cNvSpPr txBox="1"/>
          <p:nvPr/>
        </p:nvSpPr>
        <p:spPr>
          <a:xfrm>
            <a:off x="11484043" y="1632106"/>
            <a:ext cx="606357" cy="738664"/>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4800" b="1" dirty="0">
                <a:solidFill>
                  <a:srgbClr val="FF0000"/>
                </a:solidFill>
                <a:latin typeface="微软雅黑" panose="020B0503020204020204" pitchFamily="34" charset="-122"/>
                <a:ea typeface="微软雅黑" panose="020B0503020204020204" pitchFamily="34" charset="-122"/>
              </a:rPr>
              <a:t>×</a:t>
            </a:r>
            <a:endParaRPr lang="zh-CN" altLang="en-US" sz="4800" b="1" dirty="0">
              <a:solidFill>
                <a:srgbClr val="FF0000"/>
              </a:solidFill>
              <a:latin typeface="微软雅黑" panose="020B0503020204020204" pitchFamily="34" charset="-122"/>
              <a:ea typeface="微软雅黑" panose="020B0503020204020204" pitchFamily="34" charset="-122"/>
            </a:endParaRPr>
          </a:p>
        </p:txBody>
      </p:sp>
      <p:sp>
        <p:nvSpPr>
          <p:cNvPr id="31" name="矩形 30"/>
          <p:cNvSpPr/>
          <p:nvPr/>
        </p:nvSpPr>
        <p:spPr bwMode="auto">
          <a:xfrm>
            <a:off x="905761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其他设备设施</a:t>
            </a:r>
          </a:p>
        </p:txBody>
      </p:sp>
      <p:sp>
        <p:nvSpPr>
          <p:cNvPr id="32" name="灯片编号占位符 1"/>
          <p:cNvSpPr txBox="1"/>
          <p:nvPr/>
        </p:nvSpPr>
        <p:spPr>
          <a:xfrm>
            <a:off x="115339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32</a:t>
            </a:fld>
            <a:endParaRPr lang="zh-CN" altLang="en-US" b="1" dirty="0">
              <a:solidFill>
                <a:schemeClr val="bg1"/>
              </a:solidFill>
            </a:endParaRPr>
          </a:p>
        </p:txBody>
      </p:sp>
      <p:sp>
        <p:nvSpPr>
          <p:cNvPr id="33" name="六边形 7"/>
          <p:cNvSpPr/>
          <p:nvPr/>
        </p:nvSpPr>
        <p:spPr>
          <a:xfrm rot="16200000">
            <a:off x="117357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34" name="灯片编号占位符 1"/>
          <p:cNvSpPr txBox="1"/>
          <p:nvPr/>
        </p:nvSpPr>
        <p:spPr>
          <a:xfrm>
            <a:off x="115863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34</a:t>
            </a:r>
            <a:endParaRPr lang="zh-CN" altLang="en-US" b="1" dirty="0">
              <a:solidFill>
                <a:srgbClr val="0081C8"/>
              </a:solidFill>
            </a:endParaRPr>
          </a:p>
        </p:txBody>
      </p:sp>
      <p:cxnSp>
        <p:nvCxnSpPr>
          <p:cNvPr id="35" name="直接连接符 2"/>
          <p:cNvCxnSpPr/>
          <p:nvPr/>
        </p:nvCxnSpPr>
        <p:spPr bwMode="auto">
          <a:xfrm flipV="1">
            <a:off x="11730848" y="6436447"/>
            <a:ext cx="479425" cy="234950"/>
          </a:xfrm>
          <a:prstGeom prst="line">
            <a:avLst/>
          </a:prstGeom>
          <a:noFill/>
          <a:ln w="9525" algn="ctr">
            <a:solidFill>
              <a:srgbClr val="0081C8"/>
            </a:solidFill>
            <a:round/>
          </a:ln>
        </p:spPr>
      </p:cxnSp>
      <p:sp>
        <p:nvSpPr>
          <p:cNvPr id="36" name="文本框 15"/>
          <p:cNvSpPr txBox="1"/>
          <p:nvPr/>
        </p:nvSpPr>
        <p:spPr>
          <a:xfrm>
            <a:off x="118721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0571" y="1863748"/>
            <a:ext cx="3179627" cy="3979645"/>
          </a:xfrm>
          <a:prstGeom prst="rect">
            <a:avLst/>
          </a:prstGeom>
        </p:spPr>
      </p:pic>
      <p:sp>
        <p:nvSpPr>
          <p:cNvPr id="9"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三、后厨常见安全隐患</a:t>
            </a:r>
          </a:p>
        </p:txBody>
      </p:sp>
      <p:sp>
        <p:nvSpPr>
          <p:cNvPr id="27" name="矩形 26"/>
          <p:cNvSpPr/>
          <p:nvPr/>
        </p:nvSpPr>
        <p:spPr bwMode="auto">
          <a:xfrm>
            <a:off x="400599" y="859752"/>
            <a:ext cx="2991929"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火源与可燃物隐患</a:t>
            </a:r>
          </a:p>
        </p:txBody>
      </p:sp>
      <p:sp>
        <p:nvSpPr>
          <p:cNvPr id="28" name="矩形 27"/>
          <p:cNvSpPr/>
          <p:nvPr/>
        </p:nvSpPr>
        <p:spPr bwMode="auto">
          <a:xfrm>
            <a:off x="343659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人的行为隐患</a:t>
            </a:r>
          </a:p>
        </p:txBody>
      </p:sp>
      <p:sp>
        <p:nvSpPr>
          <p:cNvPr id="29" name="矩形 28"/>
          <p:cNvSpPr/>
          <p:nvPr/>
        </p:nvSpPr>
        <p:spPr bwMode="auto">
          <a:xfrm>
            <a:off x="624710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消防设备设施隐患</a:t>
            </a:r>
          </a:p>
        </p:txBody>
      </p:sp>
      <p:cxnSp>
        <p:nvCxnSpPr>
          <p:cNvPr id="6" name="直接连接符 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23" name="矩形 22"/>
          <p:cNvSpPr/>
          <p:nvPr/>
        </p:nvSpPr>
        <p:spPr>
          <a:xfrm>
            <a:off x="353002" y="1731009"/>
            <a:ext cx="462280" cy="197421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用电隐患</a:t>
            </a:r>
          </a:p>
        </p:txBody>
      </p:sp>
      <p:sp>
        <p:nvSpPr>
          <p:cNvPr id="24" name="矩形 23"/>
          <p:cNvSpPr/>
          <p:nvPr/>
        </p:nvSpPr>
        <p:spPr>
          <a:xfrm>
            <a:off x="353002" y="3705224"/>
            <a:ext cx="462280" cy="1974215"/>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油烟隐患</a:t>
            </a:r>
          </a:p>
        </p:txBody>
      </p:sp>
      <p:pic>
        <p:nvPicPr>
          <p:cNvPr id="15" name="图片 14"/>
          <p:cNvPicPr>
            <a:picLocks noChangeAspect="1"/>
          </p:cNvPicPr>
          <p:nvPr/>
        </p:nvPicPr>
        <p:blipFill rotWithShape="1">
          <a:blip r:embed="rId3"/>
          <a:srcRect/>
          <a:stretch>
            <a:fillRect/>
          </a:stretch>
        </p:blipFill>
        <p:spPr>
          <a:xfrm>
            <a:off x="1098756" y="1857205"/>
            <a:ext cx="3816144" cy="3986188"/>
          </a:xfrm>
          <a:prstGeom prst="rect">
            <a:avLst/>
          </a:prstGeom>
        </p:spPr>
      </p:pic>
      <p:sp>
        <p:nvSpPr>
          <p:cNvPr id="16" name="椭圆 15"/>
          <p:cNvSpPr/>
          <p:nvPr/>
        </p:nvSpPr>
        <p:spPr bwMode="auto">
          <a:xfrm>
            <a:off x="3529251" y="4070195"/>
            <a:ext cx="1512168" cy="1609244"/>
          </a:xfrm>
          <a:prstGeom prst="ellipse">
            <a:avLst/>
          </a:prstGeom>
          <a:noFill/>
          <a:ln w="76200">
            <a:solidFill>
              <a:srgbClr val="FF0000"/>
            </a:solidFill>
            <a:miter lim="800000"/>
          </a:ln>
        </p:spPr>
        <p:txBody>
          <a:bodyPr wrap="none" rtlCol="0" anchor="ctr"/>
          <a:lstStyle/>
          <a:p>
            <a:pPr algn="ctr"/>
            <a:endParaRPr lang="zh-CN" altLang="en-US"/>
          </a:p>
        </p:txBody>
      </p:sp>
      <p:pic>
        <p:nvPicPr>
          <p:cNvPr id="19" name="图片 18"/>
          <p:cNvPicPr>
            <a:picLocks noChangeAspect="1"/>
          </p:cNvPicPr>
          <p:nvPr/>
        </p:nvPicPr>
        <p:blipFill rotWithShape="1">
          <a:blip r:embed="rId4"/>
          <a:srcRect/>
          <a:stretch>
            <a:fillRect/>
          </a:stretch>
        </p:blipFill>
        <p:spPr>
          <a:xfrm>
            <a:off x="5154833" y="1863748"/>
            <a:ext cx="3545240" cy="3979645"/>
          </a:xfrm>
          <a:prstGeom prst="rect">
            <a:avLst/>
          </a:prstGeom>
        </p:spPr>
      </p:pic>
      <p:sp>
        <p:nvSpPr>
          <p:cNvPr id="20" name="矩形 19"/>
          <p:cNvSpPr/>
          <p:nvPr/>
        </p:nvSpPr>
        <p:spPr>
          <a:xfrm>
            <a:off x="5124841" y="6002762"/>
            <a:ext cx="3575231"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Font typeface="Arial" panose="020B0604020202020204" pitchFamily="34" charset="0"/>
              <a:buNone/>
            </a:pPr>
            <a:r>
              <a:rPr lang="zh-CN" altLang="en-US" sz="1865" dirty="0">
                <a:solidFill>
                  <a:srgbClr val="FF0000"/>
                </a:solidFill>
                <a:latin typeface="微软雅黑" panose="020B0503020204020204" pitchFamily="34" charset="-122"/>
                <a:ea typeface="微软雅黑" panose="020B0503020204020204" pitchFamily="34" charset="-122"/>
              </a:rPr>
              <a:t>充电设备</a:t>
            </a:r>
            <a:r>
              <a:rPr lang="en-US" altLang="zh-CN" sz="1865" dirty="0">
                <a:latin typeface="微软雅黑" panose="020B0503020204020204" pitchFamily="34" charset="-122"/>
                <a:ea typeface="微软雅黑" panose="020B0503020204020204" pitchFamily="34" charset="-122"/>
              </a:rPr>
              <a:t>1</a:t>
            </a:r>
            <a:r>
              <a:rPr lang="zh-CN" altLang="en-US" sz="1865" dirty="0">
                <a:latin typeface="微软雅黑" panose="020B0503020204020204" pitchFamily="34" charset="-122"/>
                <a:ea typeface="微软雅黑" panose="020B0503020204020204" pitchFamily="34" charset="-122"/>
              </a:rPr>
              <a:t>米内违规堆放可燃物</a:t>
            </a:r>
          </a:p>
        </p:txBody>
      </p:sp>
      <p:sp>
        <p:nvSpPr>
          <p:cNvPr id="21" name="文本框 20"/>
          <p:cNvSpPr txBox="1"/>
          <p:nvPr/>
        </p:nvSpPr>
        <p:spPr>
          <a:xfrm>
            <a:off x="11461141" y="1853567"/>
            <a:ext cx="606357" cy="738664"/>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4800" b="1" dirty="0">
                <a:solidFill>
                  <a:srgbClr val="FF0000"/>
                </a:solidFill>
                <a:latin typeface="微软雅黑" panose="020B0503020204020204" pitchFamily="34" charset="-122"/>
                <a:ea typeface="微软雅黑" panose="020B0503020204020204" pitchFamily="34" charset="-122"/>
              </a:rPr>
              <a:t>×</a:t>
            </a:r>
            <a:endParaRPr lang="zh-CN" altLang="en-US" sz="4800" b="1" dirty="0">
              <a:solidFill>
                <a:srgbClr val="FF0000"/>
              </a:solidFill>
              <a:latin typeface="微软雅黑" panose="020B0503020204020204" pitchFamily="34" charset="-122"/>
              <a:ea typeface="微软雅黑" panose="020B0503020204020204" pitchFamily="34" charset="-122"/>
            </a:endParaRPr>
          </a:p>
        </p:txBody>
      </p:sp>
      <p:pic>
        <p:nvPicPr>
          <p:cNvPr id="25" name="图片 24"/>
          <p:cNvPicPr>
            <a:picLocks noChangeAspect="1"/>
          </p:cNvPicPr>
          <p:nvPr/>
        </p:nvPicPr>
        <p:blipFill rotWithShape="1">
          <a:blip r:embed="rId5"/>
          <a:srcRect/>
          <a:stretch>
            <a:fillRect/>
          </a:stretch>
        </p:blipFill>
        <p:spPr>
          <a:xfrm>
            <a:off x="8021058" y="5111088"/>
            <a:ext cx="283131" cy="210453"/>
          </a:xfrm>
          <a:prstGeom prst="rect">
            <a:avLst/>
          </a:prstGeom>
        </p:spPr>
      </p:pic>
      <p:sp>
        <p:nvSpPr>
          <p:cNvPr id="26" name="矩形 25"/>
          <p:cNvSpPr/>
          <p:nvPr/>
        </p:nvSpPr>
        <p:spPr>
          <a:xfrm>
            <a:off x="830912" y="5953839"/>
            <a:ext cx="421050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Font typeface="Arial" panose="020B0604020202020204" pitchFamily="34" charset="0"/>
              <a:buNone/>
            </a:pPr>
            <a:r>
              <a:rPr lang="zh-CN" altLang="en-US" sz="1865" dirty="0">
                <a:latin typeface="微软雅黑" panose="020B0503020204020204" pitchFamily="34" charset="-122"/>
                <a:ea typeface="微软雅黑" panose="020B0503020204020204" pitchFamily="34" charset="-122"/>
              </a:rPr>
              <a:t>收银台电脑</a:t>
            </a:r>
            <a:r>
              <a:rPr lang="en-US" altLang="zh-CN" sz="1865" dirty="0">
                <a:latin typeface="微软雅黑" panose="020B0503020204020204" pitchFamily="34" charset="-122"/>
                <a:ea typeface="微软雅黑" panose="020B0503020204020204" pitchFamily="34" charset="-122"/>
              </a:rPr>
              <a:t>UPS</a:t>
            </a:r>
            <a:r>
              <a:rPr lang="zh-CN" altLang="en-US" sz="1865" dirty="0">
                <a:latin typeface="微软雅黑" panose="020B0503020204020204" pitchFamily="34" charset="-122"/>
                <a:ea typeface="微软雅黑" panose="020B0503020204020204" pitchFamily="34" charset="-122"/>
              </a:rPr>
              <a:t>电源</a:t>
            </a:r>
            <a:r>
              <a:rPr lang="zh-CN" altLang="en-US" sz="1865" dirty="0">
                <a:solidFill>
                  <a:srgbClr val="FF0000"/>
                </a:solidFill>
                <a:latin typeface="微软雅黑" panose="020B0503020204020204" pitchFamily="34" charset="-122"/>
                <a:ea typeface="微软雅黑" panose="020B0503020204020204" pitchFamily="34" charset="-122"/>
              </a:rPr>
              <a:t>周边堆放可燃物</a:t>
            </a:r>
          </a:p>
        </p:txBody>
      </p:sp>
      <p:sp>
        <p:nvSpPr>
          <p:cNvPr id="30" name="文本框 29"/>
          <p:cNvSpPr txBox="1"/>
          <p:nvPr/>
        </p:nvSpPr>
        <p:spPr>
          <a:xfrm>
            <a:off x="4284326" y="1863748"/>
            <a:ext cx="606357" cy="738664"/>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4800" b="1" dirty="0">
                <a:solidFill>
                  <a:srgbClr val="FF0000"/>
                </a:solidFill>
                <a:latin typeface="微软雅黑" panose="020B0503020204020204" pitchFamily="34" charset="-122"/>
                <a:ea typeface="微软雅黑" panose="020B0503020204020204" pitchFamily="34" charset="-122"/>
              </a:rPr>
              <a:t>×</a:t>
            </a:r>
            <a:endParaRPr lang="zh-CN" altLang="en-US" sz="4800" b="1" dirty="0">
              <a:solidFill>
                <a:srgbClr val="FF0000"/>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9055862" y="5953839"/>
            <a:ext cx="3024336" cy="615553"/>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三关一锁</a:t>
            </a:r>
            <a:r>
              <a:rPr lang="zh-CN" altLang="en-US" dirty="0">
                <a:solidFill>
                  <a:srgbClr val="FF0000"/>
                </a:solidFill>
                <a:latin typeface="微软雅黑" panose="020B0503020204020204" pitchFamily="34" charset="-122"/>
                <a:ea typeface="微软雅黑" panose="020B0503020204020204" pitchFamily="34" charset="-122"/>
              </a:rPr>
              <a:t>流于形式</a:t>
            </a:r>
            <a:endParaRPr lang="en-US" altLang="zh-CN" dirty="0">
              <a:solidFill>
                <a:srgbClr val="FF0000"/>
              </a:solidFill>
              <a:latin typeface="微软雅黑" panose="020B0503020204020204" pitchFamily="34" charset="-122"/>
              <a:ea typeface="微软雅黑" panose="020B0503020204020204" pitchFamily="34" charset="-122"/>
            </a:endParaRPr>
          </a:p>
          <a:p>
            <a:pPr algn="ctr"/>
            <a:r>
              <a:rPr lang="zh-CN" altLang="en-US" sz="1600" dirty="0">
                <a:latin typeface="微软雅黑" panose="020B0503020204020204" pitchFamily="34" charset="-122"/>
                <a:ea typeface="微软雅黑" panose="020B0503020204020204" pitchFamily="34" charset="-122"/>
              </a:rPr>
              <a:t>（非</a:t>
            </a:r>
            <a:r>
              <a:rPr lang="en-US" altLang="zh-CN" sz="1600" dirty="0">
                <a:latin typeface="微软雅黑" panose="020B0503020204020204" pitchFamily="34" charset="-122"/>
                <a:ea typeface="微软雅黑" panose="020B0503020204020204" pitchFamily="34" charset="-122"/>
              </a:rPr>
              <a:t>24h</a:t>
            </a:r>
            <a:r>
              <a:rPr lang="zh-CN" altLang="en-US" sz="1600" dirty="0">
                <a:latin typeface="微软雅黑" panose="020B0503020204020204" pitchFamily="34" charset="-122"/>
                <a:ea typeface="微软雅黑" panose="020B0503020204020204" pitchFamily="34" charset="-122"/>
              </a:rPr>
              <a:t>电源回路未断电）</a:t>
            </a:r>
          </a:p>
        </p:txBody>
      </p:sp>
      <p:sp>
        <p:nvSpPr>
          <p:cNvPr id="33" name="文本框 32"/>
          <p:cNvSpPr txBox="1"/>
          <p:nvPr/>
        </p:nvSpPr>
        <p:spPr>
          <a:xfrm>
            <a:off x="8100066" y="1853567"/>
            <a:ext cx="606357" cy="738664"/>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4800" b="1" dirty="0">
                <a:solidFill>
                  <a:srgbClr val="FF0000"/>
                </a:solidFill>
                <a:latin typeface="微软雅黑" panose="020B0503020204020204" pitchFamily="34" charset="-122"/>
                <a:ea typeface="微软雅黑" panose="020B0503020204020204" pitchFamily="34" charset="-122"/>
              </a:rPr>
              <a:t>×</a:t>
            </a:r>
            <a:endParaRPr lang="zh-CN" altLang="en-US" sz="4800" b="1" dirty="0">
              <a:solidFill>
                <a:srgbClr val="FF0000"/>
              </a:solidFill>
              <a:latin typeface="微软雅黑" panose="020B0503020204020204" pitchFamily="34" charset="-122"/>
              <a:ea typeface="微软雅黑" panose="020B0503020204020204" pitchFamily="34" charset="-122"/>
            </a:endParaRPr>
          </a:p>
        </p:txBody>
      </p:sp>
      <p:sp>
        <p:nvSpPr>
          <p:cNvPr id="22" name="矩形 21"/>
          <p:cNvSpPr/>
          <p:nvPr/>
        </p:nvSpPr>
        <p:spPr bwMode="auto">
          <a:xfrm>
            <a:off x="905761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其他设备设施</a:t>
            </a:r>
          </a:p>
        </p:txBody>
      </p:sp>
      <p:sp>
        <p:nvSpPr>
          <p:cNvPr id="34"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33</a:t>
            </a:fld>
            <a:endParaRPr lang="zh-CN" altLang="en-US" b="1" dirty="0">
              <a:solidFill>
                <a:schemeClr val="bg1"/>
              </a:solidFill>
            </a:endParaRPr>
          </a:p>
        </p:txBody>
      </p:sp>
      <p:sp>
        <p:nvSpPr>
          <p:cNvPr id="35"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36"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35</a:t>
            </a:r>
            <a:endParaRPr lang="zh-CN" altLang="en-US" b="1" dirty="0">
              <a:solidFill>
                <a:srgbClr val="0081C8"/>
              </a:solidFill>
            </a:endParaRPr>
          </a:p>
        </p:txBody>
      </p:sp>
      <p:cxnSp>
        <p:nvCxnSpPr>
          <p:cNvPr id="37"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38"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三、后厨常见安全隐患</a:t>
            </a:r>
          </a:p>
        </p:txBody>
      </p:sp>
      <p:sp>
        <p:nvSpPr>
          <p:cNvPr id="27" name="矩形 26"/>
          <p:cNvSpPr/>
          <p:nvPr/>
        </p:nvSpPr>
        <p:spPr bwMode="auto">
          <a:xfrm>
            <a:off x="400599" y="859752"/>
            <a:ext cx="2991929"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火源与可燃物隐患</a:t>
            </a:r>
          </a:p>
        </p:txBody>
      </p:sp>
      <p:sp>
        <p:nvSpPr>
          <p:cNvPr id="28" name="矩形 27"/>
          <p:cNvSpPr/>
          <p:nvPr/>
        </p:nvSpPr>
        <p:spPr bwMode="auto">
          <a:xfrm>
            <a:off x="343659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人的行为隐患</a:t>
            </a:r>
          </a:p>
        </p:txBody>
      </p:sp>
      <p:sp>
        <p:nvSpPr>
          <p:cNvPr id="29" name="矩形 28"/>
          <p:cNvSpPr/>
          <p:nvPr/>
        </p:nvSpPr>
        <p:spPr bwMode="auto">
          <a:xfrm>
            <a:off x="624710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消防设备设施隐患</a:t>
            </a:r>
          </a:p>
        </p:txBody>
      </p:sp>
      <p:cxnSp>
        <p:nvCxnSpPr>
          <p:cNvPr id="6" name="直接连接符 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23" name="矩形 22"/>
          <p:cNvSpPr/>
          <p:nvPr/>
        </p:nvSpPr>
        <p:spPr>
          <a:xfrm>
            <a:off x="353002" y="1731009"/>
            <a:ext cx="462280" cy="197421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用电隐患</a:t>
            </a:r>
          </a:p>
        </p:txBody>
      </p:sp>
      <p:sp>
        <p:nvSpPr>
          <p:cNvPr id="24" name="矩形 23"/>
          <p:cNvSpPr/>
          <p:nvPr/>
        </p:nvSpPr>
        <p:spPr>
          <a:xfrm>
            <a:off x="353002" y="3705224"/>
            <a:ext cx="462280" cy="1974215"/>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油烟隐患</a:t>
            </a:r>
          </a:p>
        </p:txBody>
      </p:sp>
      <p:pic>
        <p:nvPicPr>
          <p:cNvPr id="32" name="图片 31"/>
          <p:cNvPicPr>
            <a:picLocks noChangeAspect="1"/>
          </p:cNvPicPr>
          <p:nvPr/>
        </p:nvPicPr>
        <p:blipFill>
          <a:blip r:embed="rId2"/>
          <a:stretch>
            <a:fillRect/>
          </a:stretch>
        </p:blipFill>
        <p:spPr>
          <a:xfrm>
            <a:off x="8699500" y="1965665"/>
            <a:ext cx="3249672" cy="3414452"/>
          </a:xfrm>
          <a:prstGeom prst="rect">
            <a:avLst/>
          </a:prstGeom>
        </p:spPr>
      </p:pic>
      <p:sp>
        <p:nvSpPr>
          <p:cNvPr id="33" name="矩形 32"/>
          <p:cNvSpPr/>
          <p:nvPr/>
        </p:nvSpPr>
        <p:spPr>
          <a:xfrm>
            <a:off x="9942187" y="3608822"/>
            <a:ext cx="2006985" cy="112732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11354834" y="1957323"/>
            <a:ext cx="591685" cy="614301"/>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36" name="矩形 35"/>
          <p:cNvSpPr/>
          <p:nvPr/>
        </p:nvSpPr>
        <p:spPr>
          <a:xfrm>
            <a:off x="8728075" y="5434549"/>
            <a:ext cx="3234319"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Font typeface="Arial" panose="020B0604020202020204" pitchFamily="34" charset="0"/>
              <a:buNone/>
            </a:pPr>
            <a:r>
              <a:rPr lang="zh-CN" altLang="en-US" sz="1865" dirty="0">
                <a:latin typeface="微软雅黑" panose="020B0503020204020204" pitchFamily="34" charset="-122"/>
                <a:ea typeface="微软雅黑" panose="020B0503020204020204" pitchFamily="34" charset="-122"/>
              </a:rPr>
              <a:t>闭店后插座</a:t>
            </a:r>
            <a:r>
              <a:rPr lang="zh-CN" altLang="en-US" sz="1865" dirty="0">
                <a:solidFill>
                  <a:srgbClr val="FF0000"/>
                </a:solidFill>
                <a:latin typeface="微软雅黑" panose="020B0503020204020204" pitchFamily="34" charset="-122"/>
                <a:ea typeface="微软雅黑" panose="020B0503020204020204" pitchFamily="34" charset="-122"/>
              </a:rPr>
              <a:t>未断电</a:t>
            </a:r>
          </a:p>
        </p:txBody>
      </p:sp>
      <p:pic>
        <p:nvPicPr>
          <p:cNvPr id="18" name="图片 17"/>
          <p:cNvPicPr>
            <a:picLocks noChangeAspect="1"/>
          </p:cNvPicPr>
          <p:nvPr/>
        </p:nvPicPr>
        <p:blipFill rotWithShape="1">
          <a:blip r:embed="rId3"/>
          <a:srcRect/>
          <a:stretch>
            <a:fillRect/>
          </a:stretch>
        </p:blipFill>
        <p:spPr>
          <a:xfrm>
            <a:off x="1129315" y="1965664"/>
            <a:ext cx="3166333" cy="3479119"/>
          </a:xfrm>
          <a:prstGeom prst="rect">
            <a:avLst/>
          </a:prstGeom>
        </p:spPr>
      </p:pic>
      <p:sp>
        <p:nvSpPr>
          <p:cNvPr id="19" name="矩形 18"/>
          <p:cNvSpPr/>
          <p:nvPr/>
        </p:nvSpPr>
        <p:spPr>
          <a:xfrm>
            <a:off x="1708710" y="4508443"/>
            <a:ext cx="1680822" cy="6143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181341" y="5494655"/>
            <a:ext cx="3166334"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Font typeface="Arial" panose="020B0604020202020204" pitchFamily="34" charset="0"/>
              <a:buNone/>
            </a:pPr>
            <a:r>
              <a:rPr lang="zh-CN" altLang="en-US" sz="1865" dirty="0">
                <a:latin typeface="微软雅黑" panose="020B0503020204020204" pitchFamily="34" charset="-122"/>
                <a:ea typeface="微软雅黑" panose="020B0503020204020204" pitchFamily="34" charset="-122"/>
              </a:rPr>
              <a:t>弱电机柜未使用</a:t>
            </a:r>
            <a:r>
              <a:rPr lang="en-US" altLang="zh-CN" sz="1865" dirty="0">
                <a:solidFill>
                  <a:srgbClr val="FF0000"/>
                </a:solidFill>
                <a:latin typeface="微软雅黑" panose="020B0503020204020204" pitchFamily="34" charset="-122"/>
                <a:ea typeface="微软雅黑" panose="020B0503020204020204" pitchFamily="34" charset="-122"/>
              </a:rPr>
              <a:t>PDU</a:t>
            </a:r>
            <a:r>
              <a:rPr lang="zh-CN" altLang="en-US" sz="1865" dirty="0">
                <a:solidFill>
                  <a:srgbClr val="FF0000"/>
                </a:solidFill>
                <a:latin typeface="微软雅黑" panose="020B0503020204020204" pitchFamily="34" charset="-122"/>
                <a:ea typeface="微软雅黑" panose="020B0503020204020204" pitchFamily="34" charset="-122"/>
              </a:rPr>
              <a:t>插排</a:t>
            </a:r>
          </a:p>
        </p:txBody>
      </p:sp>
      <p:sp>
        <p:nvSpPr>
          <p:cNvPr id="21" name="文本框 20"/>
          <p:cNvSpPr txBox="1"/>
          <p:nvPr/>
        </p:nvSpPr>
        <p:spPr>
          <a:xfrm>
            <a:off x="3705003" y="1957158"/>
            <a:ext cx="591685" cy="614301"/>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22" name="对话气泡: 矩形 18"/>
          <p:cNvSpPr/>
          <p:nvPr/>
        </p:nvSpPr>
        <p:spPr>
          <a:xfrm>
            <a:off x="2997478" y="3642388"/>
            <a:ext cx="1108770" cy="289269"/>
          </a:xfrm>
          <a:prstGeom prst="wedgeRectCallout">
            <a:avLst>
              <a:gd name="adj1" fmla="val -63601"/>
              <a:gd name="adj2" fmla="val 331191"/>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rgbClr val="FF0000"/>
                </a:solidFill>
                <a:latin typeface="微软雅黑" panose="020B0503020204020204" pitchFamily="34" charset="-122"/>
                <a:ea typeface="微软雅黑" panose="020B0503020204020204" pitchFamily="34" charset="-122"/>
              </a:rPr>
              <a:t>普通插排</a:t>
            </a:r>
          </a:p>
        </p:txBody>
      </p:sp>
      <p:pic>
        <p:nvPicPr>
          <p:cNvPr id="25" name="图片 24"/>
          <p:cNvPicPr>
            <a:picLocks noChangeAspect="1"/>
          </p:cNvPicPr>
          <p:nvPr/>
        </p:nvPicPr>
        <p:blipFill>
          <a:blip r:embed="rId4"/>
          <a:stretch>
            <a:fillRect/>
          </a:stretch>
        </p:blipFill>
        <p:spPr>
          <a:xfrm>
            <a:off x="4929415" y="1965664"/>
            <a:ext cx="3155230" cy="3451670"/>
          </a:xfrm>
          <a:prstGeom prst="rect">
            <a:avLst/>
          </a:prstGeom>
        </p:spPr>
      </p:pic>
      <p:sp>
        <p:nvSpPr>
          <p:cNvPr id="38" name="矩形 37"/>
          <p:cNvSpPr/>
          <p:nvPr/>
        </p:nvSpPr>
        <p:spPr>
          <a:xfrm>
            <a:off x="5058985" y="2427617"/>
            <a:ext cx="2461373" cy="172932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4957990" y="5527100"/>
            <a:ext cx="3624035"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Font typeface="Arial" panose="020B0604020202020204" pitchFamily="34" charset="0"/>
              <a:buNone/>
            </a:pPr>
            <a:r>
              <a:rPr lang="zh-CN" altLang="en-US" sz="1865" dirty="0">
                <a:latin typeface="微软雅黑" panose="020B0503020204020204" pitchFamily="34" charset="-122"/>
                <a:ea typeface="微软雅黑" panose="020B0503020204020204" pitchFamily="34" charset="-122"/>
              </a:rPr>
              <a:t>收银台弱电设备</a:t>
            </a:r>
            <a:r>
              <a:rPr lang="zh-CN" altLang="en-US" sz="1865" dirty="0">
                <a:solidFill>
                  <a:srgbClr val="FF0000"/>
                </a:solidFill>
                <a:latin typeface="微软雅黑" panose="020B0503020204020204" pitchFamily="34" charset="-122"/>
                <a:ea typeface="微软雅黑" panose="020B0503020204020204" pitchFamily="34" charset="-122"/>
              </a:rPr>
              <a:t>未做防火小妙招</a:t>
            </a:r>
          </a:p>
        </p:txBody>
      </p:sp>
      <p:sp>
        <p:nvSpPr>
          <p:cNvPr id="40" name="对话气泡: 矩形 40"/>
          <p:cNvSpPr/>
          <p:nvPr/>
        </p:nvSpPr>
        <p:spPr>
          <a:xfrm>
            <a:off x="6840496" y="4631617"/>
            <a:ext cx="1131471" cy="458908"/>
          </a:xfrm>
          <a:prstGeom prst="wedgeRectCallout">
            <a:avLst>
              <a:gd name="adj1" fmla="val -19802"/>
              <a:gd name="adj2" fmla="val -257719"/>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rgbClr val="FF0000"/>
                </a:solidFill>
                <a:latin typeface="微软雅黑" panose="020B0503020204020204" pitchFamily="34" charset="-122"/>
                <a:ea typeface="微软雅黑" panose="020B0503020204020204" pitchFamily="34" charset="-122"/>
              </a:rPr>
              <a:t>网络路由器等随意摆放</a:t>
            </a:r>
          </a:p>
        </p:txBody>
      </p:sp>
      <p:sp>
        <p:nvSpPr>
          <p:cNvPr id="41" name="文本框 40"/>
          <p:cNvSpPr txBox="1"/>
          <p:nvPr/>
        </p:nvSpPr>
        <p:spPr>
          <a:xfrm>
            <a:off x="7492145" y="1970023"/>
            <a:ext cx="591685" cy="614301"/>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26" name="矩形 25"/>
          <p:cNvSpPr/>
          <p:nvPr/>
        </p:nvSpPr>
        <p:spPr bwMode="auto">
          <a:xfrm>
            <a:off x="905761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其他设备设施</a:t>
            </a:r>
          </a:p>
        </p:txBody>
      </p:sp>
      <p:sp>
        <p:nvSpPr>
          <p:cNvPr id="30"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34</a:t>
            </a:fld>
            <a:endParaRPr lang="zh-CN" altLang="en-US" b="1" dirty="0">
              <a:solidFill>
                <a:schemeClr val="bg1"/>
              </a:solidFill>
            </a:endParaRPr>
          </a:p>
        </p:txBody>
      </p:sp>
      <p:sp>
        <p:nvSpPr>
          <p:cNvPr id="31"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35"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36</a:t>
            </a:r>
            <a:endParaRPr lang="zh-CN" altLang="en-US" b="1" dirty="0">
              <a:solidFill>
                <a:srgbClr val="0081C8"/>
              </a:solidFill>
            </a:endParaRPr>
          </a:p>
        </p:txBody>
      </p:sp>
      <p:cxnSp>
        <p:nvCxnSpPr>
          <p:cNvPr id="37"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42"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部门工作\临时工作\厨房安全月活动-吴戈\餐饮火情及隐患PPT\油烟管道\图片18.jpg"/>
          <p:cNvPicPr>
            <a:picLocks noChangeAspect="1" noChangeArrowheads="1"/>
          </p:cNvPicPr>
          <p:nvPr/>
        </p:nvPicPr>
        <p:blipFill rotWithShape="1">
          <a:blip r:embed="rId2"/>
          <a:srcRect/>
          <a:stretch>
            <a:fillRect/>
          </a:stretch>
        </p:blipFill>
        <p:spPr bwMode="auto">
          <a:xfrm>
            <a:off x="1032075" y="2280494"/>
            <a:ext cx="3118323" cy="26396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descr="C:\Users\Administrator\Desktop\安监部检查照片\1月23日照片\0012.JPG"/>
          <p:cNvPicPr>
            <a:picLocks noChangeAspect="1" noChangeArrowheads="1"/>
          </p:cNvPicPr>
          <p:nvPr/>
        </p:nvPicPr>
        <p:blipFill rotWithShape="1">
          <a:blip r:embed="rId3"/>
          <a:srcRect/>
          <a:stretch>
            <a:fillRect/>
          </a:stretch>
        </p:blipFill>
        <p:spPr bwMode="auto">
          <a:xfrm>
            <a:off x="4248088" y="2309642"/>
            <a:ext cx="2565372" cy="26717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4" descr="G:\部门工作\临时工作\厨房安全月活动-吴戈\餐饮火情及隐患PPT\油烟管道\37 醉三鲜厨房自动灭火系统有2排灶台未安装2.jpg"/>
          <p:cNvPicPr>
            <a:picLocks noChangeAspect="1" noChangeArrowheads="1"/>
          </p:cNvPicPr>
          <p:nvPr/>
        </p:nvPicPr>
        <p:blipFill>
          <a:blip r:embed="rId4"/>
          <a:srcRect/>
          <a:stretch>
            <a:fillRect/>
          </a:stretch>
        </p:blipFill>
        <p:spPr bwMode="auto">
          <a:xfrm>
            <a:off x="6848770" y="2299278"/>
            <a:ext cx="2698815" cy="26821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5" descr="G:\部门工作\临时工作\厨房安全月活动-吴戈\餐饮火情及隐患PPT\油烟管道\图片19.jpg"/>
          <p:cNvPicPr>
            <a:picLocks noChangeAspect="1" noChangeArrowheads="1"/>
          </p:cNvPicPr>
          <p:nvPr/>
        </p:nvPicPr>
        <p:blipFill rotWithShape="1">
          <a:blip r:embed="rId5"/>
          <a:srcRect/>
          <a:stretch>
            <a:fillRect/>
          </a:stretch>
        </p:blipFill>
        <p:spPr bwMode="auto">
          <a:xfrm>
            <a:off x="9681706" y="2299278"/>
            <a:ext cx="2472194" cy="26821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三、后厨常见安全隐患</a:t>
            </a:r>
          </a:p>
        </p:txBody>
      </p:sp>
      <p:sp>
        <p:nvSpPr>
          <p:cNvPr id="27" name="矩形 26"/>
          <p:cNvSpPr/>
          <p:nvPr/>
        </p:nvSpPr>
        <p:spPr bwMode="auto">
          <a:xfrm>
            <a:off x="400599" y="859752"/>
            <a:ext cx="2991929"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火源与可燃物隐患</a:t>
            </a:r>
          </a:p>
        </p:txBody>
      </p:sp>
      <p:sp>
        <p:nvSpPr>
          <p:cNvPr id="28" name="矩形 27"/>
          <p:cNvSpPr/>
          <p:nvPr/>
        </p:nvSpPr>
        <p:spPr bwMode="auto">
          <a:xfrm>
            <a:off x="343659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人的行为隐患</a:t>
            </a:r>
          </a:p>
        </p:txBody>
      </p:sp>
      <p:sp>
        <p:nvSpPr>
          <p:cNvPr id="29" name="矩形 28"/>
          <p:cNvSpPr/>
          <p:nvPr/>
        </p:nvSpPr>
        <p:spPr bwMode="auto">
          <a:xfrm>
            <a:off x="624710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消防设备设施隐患</a:t>
            </a:r>
          </a:p>
        </p:txBody>
      </p:sp>
      <p:cxnSp>
        <p:nvCxnSpPr>
          <p:cNvPr id="6" name="直接连接符 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23" name="矩形 22"/>
          <p:cNvSpPr/>
          <p:nvPr/>
        </p:nvSpPr>
        <p:spPr>
          <a:xfrm>
            <a:off x="353002" y="1731009"/>
            <a:ext cx="462280" cy="1974215"/>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用电隐患</a:t>
            </a:r>
          </a:p>
        </p:txBody>
      </p:sp>
      <p:sp>
        <p:nvSpPr>
          <p:cNvPr id="24" name="矩形 23"/>
          <p:cNvSpPr/>
          <p:nvPr/>
        </p:nvSpPr>
        <p:spPr>
          <a:xfrm>
            <a:off x="353002" y="3705224"/>
            <a:ext cx="462280" cy="197421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油烟隐患</a:t>
            </a:r>
          </a:p>
        </p:txBody>
      </p:sp>
      <p:sp>
        <p:nvSpPr>
          <p:cNvPr id="11" name="TextBox 5"/>
          <p:cNvSpPr txBox="1">
            <a:spLocks noChangeArrowheads="1"/>
          </p:cNvSpPr>
          <p:nvPr/>
        </p:nvSpPr>
        <p:spPr bwMode="auto">
          <a:xfrm>
            <a:off x="973353" y="5184308"/>
            <a:ext cx="3084298"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buFont typeface="Arial" panose="020B0604020202020204" pitchFamily="34" charset="0"/>
              <a:buNone/>
            </a:pPr>
            <a:r>
              <a:rPr lang="zh-CN" altLang="en-US" sz="1865" b="0" dirty="0">
                <a:latin typeface="微软雅黑" panose="020B0503020204020204" pitchFamily="34" charset="-122"/>
                <a:ea typeface="微软雅黑" panose="020B0503020204020204" pitchFamily="34" charset="-122"/>
              </a:rPr>
              <a:t>排油烟管道半臂之内</a:t>
            </a:r>
            <a:r>
              <a:rPr lang="zh-CN" altLang="en-US" sz="1865" b="0" dirty="0">
                <a:solidFill>
                  <a:srgbClr val="FF0000"/>
                </a:solidFill>
                <a:latin typeface="微软雅黑" panose="020B0503020204020204" pitchFamily="34" charset="-122"/>
                <a:ea typeface="微软雅黑" panose="020B0503020204020204" pitchFamily="34" charset="-122"/>
              </a:rPr>
              <a:t>积油</a:t>
            </a:r>
          </a:p>
        </p:txBody>
      </p:sp>
      <p:sp>
        <p:nvSpPr>
          <p:cNvPr id="13" name="TextBox 5"/>
          <p:cNvSpPr txBox="1">
            <a:spLocks noChangeArrowheads="1"/>
          </p:cNvSpPr>
          <p:nvPr/>
        </p:nvSpPr>
        <p:spPr bwMode="auto">
          <a:xfrm>
            <a:off x="4057651" y="5240540"/>
            <a:ext cx="2612379"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buFont typeface="Arial" panose="020B0604020202020204" pitchFamily="34" charset="0"/>
              <a:buNone/>
            </a:pPr>
            <a:r>
              <a:rPr lang="zh-CN" altLang="en-US" sz="1865" b="0" dirty="0">
                <a:latin typeface="微软雅黑" panose="020B0503020204020204" pitchFamily="34" charset="-122"/>
                <a:ea typeface="微软雅黑" panose="020B0503020204020204" pitchFamily="34" charset="-122"/>
              </a:rPr>
              <a:t>挡火板</a:t>
            </a:r>
            <a:r>
              <a:rPr lang="zh-CN" altLang="en-US" sz="1865" b="0" dirty="0">
                <a:solidFill>
                  <a:srgbClr val="FF0000"/>
                </a:solidFill>
                <a:latin typeface="微软雅黑" panose="020B0503020204020204" pitchFamily="34" charset="-122"/>
                <a:ea typeface="微软雅黑" panose="020B0503020204020204" pitchFamily="34" charset="-122"/>
              </a:rPr>
              <a:t>积油</a:t>
            </a:r>
          </a:p>
        </p:txBody>
      </p:sp>
      <p:sp>
        <p:nvSpPr>
          <p:cNvPr id="14" name="椭圆 2"/>
          <p:cNvSpPr>
            <a:spLocks noChangeArrowheads="1"/>
          </p:cNvSpPr>
          <p:nvPr/>
        </p:nvSpPr>
        <p:spPr bwMode="auto">
          <a:xfrm>
            <a:off x="1896563" y="2907913"/>
            <a:ext cx="1034912" cy="847195"/>
          </a:xfrm>
          <a:prstGeom prst="ellipse">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p>
            <a:pPr algn="ctr">
              <a:buFont typeface="Arial" panose="020B0604020202020204" pitchFamily="34" charset="0"/>
              <a:buNone/>
            </a:pPr>
            <a:endParaRPr lang="zh-CN" altLang="en-US" sz="2400"/>
          </a:p>
        </p:txBody>
      </p:sp>
      <p:sp>
        <p:nvSpPr>
          <p:cNvPr id="15" name="椭圆 2"/>
          <p:cNvSpPr>
            <a:spLocks noChangeArrowheads="1"/>
          </p:cNvSpPr>
          <p:nvPr/>
        </p:nvSpPr>
        <p:spPr bwMode="auto">
          <a:xfrm>
            <a:off x="4427552" y="3403213"/>
            <a:ext cx="1689100" cy="1083948"/>
          </a:xfrm>
          <a:prstGeom prst="ellipse">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p>
            <a:pPr algn="ctr">
              <a:buFont typeface="Arial" panose="020B0604020202020204" pitchFamily="34" charset="0"/>
              <a:buNone/>
            </a:pPr>
            <a:endParaRPr lang="zh-CN" altLang="en-US" sz="2400"/>
          </a:p>
        </p:txBody>
      </p:sp>
      <p:sp>
        <p:nvSpPr>
          <p:cNvPr id="18" name="TextBox 6"/>
          <p:cNvSpPr txBox="1">
            <a:spLocks noChangeArrowheads="1"/>
          </p:cNvSpPr>
          <p:nvPr/>
        </p:nvSpPr>
        <p:spPr bwMode="auto">
          <a:xfrm>
            <a:off x="7124774" y="5212200"/>
            <a:ext cx="2391539"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buFont typeface="Arial" panose="020B0604020202020204" pitchFamily="34" charset="0"/>
              <a:buNone/>
            </a:pPr>
            <a:r>
              <a:rPr lang="zh-CN" altLang="en-US" sz="1865" b="0" dirty="0">
                <a:latin typeface="微软雅黑" panose="020B0503020204020204" pitchFamily="34" charset="-122"/>
                <a:ea typeface="微软雅黑" panose="020B0503020204020204" pitchFamily="34" charset="-122"/>
              </a:rPr>
              <a:t>挡火板</a:t>
            </a:r>
            <a:r>
              <a:rPr lang="zh-CN" altLang="en-US" sz="1865" b="0" dirty="0">
                <a:solidFill>
                  <a:srgbClr val="FF0000"/>
                </a:solidFill>
                <a:latin typeface="微软雅黑" panose="020B0503020204020204" pitchFamily="34" charset="-122"/>
                <a:ea typeface="微软雅黑" panose="020B0503020204020204" pitchFamily="34" charset="-122"/>
              </a:rPr>
              <a:t>选型</a:t>
            </a:r>
            <a:r>
              <a:rPr lang="zh-CN" altLang="en-US" sz="1865" b="0" dirty="0">
                <a:latin typeface="微软雅黑" panose="020B0503020204020204" pitchFamily="34" charset="-122"/>
                <a:ea typeface="微软雅黑" panose="020B0503020204020204" pitchFamily="34" charset="-122"/>
              </a:rPr>
              <a:t>错误</a:t>
            </a:r>
            <a:endParaRPr lang="en-US" altLang="zh-CN" sz="1865" b="0" dirty="0">
              <a:latin typeface="微软雅黑" panose="020B0503020204020204" pitchFamily="34" charset="-122"/>
              <a:ea typeface="微软雅黑" panose="020B0503020204020204" pitchFamily="34" charset="-122"/>
            </a:endParaRPr>
          </a:p>
        </p:txBody>
      </p:sp>
      <p:sp>
        <p:nvSpPr>
          <p:cNvPr id="19" name="TextBox 7"/>
          <p:cNvSpPr txBox="1">
            <a:spLocks noChangeArrowheads="1"/>
          </p:cNvSpPr>
          <p:nvPr/>
        </p:nvSpPr>
        <p:spPr bwMode="auto">
          <a:xfrm>
            <a:off x="10135996" y="5212200"/>
            <a:ext cx="179782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buFont typeface="Arial" panose="020B0604020202020204" pitchFamily="34" charset="0"/>
              <a:buNone/>
            </a:pPr>
            <a:r>
              <a:rPr lang="zh-CN" altLang="en-US" sz="1865" b="0" dirty="0">
                <a:latin typeface="微软雅黑" panose="020B0503020204020204" pitchFamily="34" charset="-122"/>
                <a:ea typeface="微软雅黑" panose="020B0503020204020204" pitchFamily="34" charset="-122"/>
              </a:rPr>
              <a:t>挡火板</a:t>
            </a:r>
            <a:r>
              <a:rPr lang="zh-CN" altLang="en-US" sz="1865" b="0" dirty="0">
                <a:solidFill>
                  <a:srgbClr val="FF0000"/>
                </a:solidFill>
                <a:latin typeface="微软雅黑" panose="020B0503020204020204" pitchFamily="34" charset="-122"/>
                <a:ea typeface="微软雅黑" panose="020B0503020204020204" pitchFamily="34" charset="-122"/>
              </a:rPr>
              <a:t>缺页</a:t>
            </a:r>
          </a:p>
        </p:txBody>
      </p:sp>
      <p:sp>
        <p:nvSpPr>
          <p:cNvPr id="20" name="椭圆 2"/>
          <p:cNvSpPr>
            <a:spLocks noChangeArrowheads="1"/>
          </p:cNvSpPr>
          <p:nvPr/>
        </p:nvSpPr>
        <p:spPr bwMode="auto">
          <a:xfrm>
            <a:off x="7260488" y="3105033"/>
            <a:ext cx="1689100" cy="990600"/>
          </a:xfrm>
          <a:prstGeom prst="ellipse">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p>
            <a:pPr algn="ctr">
              <a:buFont typeface="Arial" panose="020B0604020202020204" pitchFamily="34" charset="0"/>
              <a:buNone/>
            </a:pPr>
            <a:endParaRPr lang="zh-CN" altLang="en-US" sz="2400"/>
          </a:p>
        </p:txBody>
      </p:sp>
      <p:sp>
        <p:nvSpPr>
          <p:cNvPr id="21" name="椭圆 2"/>
          <p:cNvSpPr>
            <a:spLocks noChangeArrowheads="1"/>
          </p:cNvSpPr>
          <p:nvPr/>
        </p:nvSpPr>
        <p:spPr bwMode="auto">
          <a:xfrm>
            <a:off x="9867680" y="2954587"/>
            <a:ext cx="1689100" cy="990600"/>
          </a:xfrm>
          <a:prstGeom prst="ellipse">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p>
            <a:pPr algn="ctr">
              <a:buFont typeface="Arial" panose="020B0604020202020204" pitchFamily="34" charset="0"/>
              <a:buNone/>
            </a:pPr>
            <a:endParaRPr lang="zh-CN" altLang="en-US" sz="2400"/>
          </a:p>
        </p:txBody>
      </p:sp>
      <p:sp>
        <p:nvSpPr>
          <p:cNvPr id="22" name="文本框 36"/>
          <p:cNvSpPr txBox="1"/>
          <p:nvPr/>
        </p:nvSpPr>
        <p:spPr>
          <a:xfrm>
            <a:off x="11609481" y="2309642"/>
            <a:ext cx="544419"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26" name="文本框 36"/>
          <p:cNvSpPr txBox="1"/>
          <p:nvPr/>
        </p:nvSpPr>
        <p:spPr>
          <a:xfrm>
            <a:off x="8998350" y="2287976"/>
            <a:ext cx="544419"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30" name="文本框 36"/>
          <p:cNvSpPr txBox="1"/>
          <p:nvPr/>
        </p:nvSpPr>
        <p:spPr>
          <a:xfrm>
            <a:off x="6268934" y="2309642"/>
            <a:ext cx="544419"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31" name="文本框 36"/>
          <p:cNvSpPr txBox="1"/>
          <p:nvPr/>
        </p:nvSpPr>
        <p:spPr>
          <a:xfrm>
            <a:off x="3605979" y="2287976"/>
            <a:ext cx="544419"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32" name="矩形 31"/>
          <p:cNvSpPr/>
          <p:nvPr/>
        </p:nvSpPr>
        <p:spPr bwMode="auto">
          <a:xfrm>
            <a:off x="905761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其他设备设施</a:t>
            </a:r>
          </a:p>
        </p:txBody>
      </p:sp>
      <p:sp>
        <p:nvSpPr>
          <p:cNvPr id="33"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35</a:t>
            </a:fld>
            <a:endParaRPr lang="zh-CN" altLang="en-US" b="1" dirty="0">
              <a:solidFill>
                <a:schemeClr val="bg1"/>
              </a:solidFill>
            </a:endParaRPr>
          </a:p>
        </p:txBody>
      </p:sp>
      <p:sp>
        <p:nvSpPr>
          <p:cNvPr id="34"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35"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37</a:t>
            </a:r>
            <a:endParaRPr lang="zh-CN" altLang="en-US" b="1" dirty="0">
              <a:solidFill>
                <a:srgbClr val="0081C8"/>
              </a:solidFill>
            </a:endParaRPr>
          </a:p>
        </p:txBody>
      </p:sp>
      <p:cxnSp>
        <p:nvCxnSpPr>
          <p:cNvPr id="36"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37"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三、后厨常见安全隐患</a:t>
            </a:r>
          </a:p>
        </p:txBody>
      </p:sp>
      <p:cxnSp>
        <p:nvCxnSpPr>
          <p:cNvPr id="6" name="直接连接符 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23" name="矩形 22"/>
          <p:cNvSpPr/>
          <p:nvPr/>
        </p:nvSpPr>
        <p:spPr>
          <a:xfrm>
            <a:off x="353002" y="1731009"/>
            <a:ext cx="462280" cy="1974215"/>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用电隐患</a:t>
            </a:r>
          </a:p>
        </p:txBody>
      </p:sp>
      <p:sp>
        <p:nvSpPr>
          <p:cNvPr id="24" name="矩形 23"/>
          <p:cNvSpPr/>
          <p:nvPr/>
        </p:nvSpPr>
        <p:spPr>
          <a:xfrm>
            <a:off x="353002" y="3705224"/>
            <a:ext cx="462280" cy="197421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油烟隐患</a:t>
            </a:r>
          </a:p>
        </p:txBody>
      </p:sp>
      <p:pic>
        <p:nvPicPr>
          <p:cNvPr id="14" name="图片 13"/>
          <p:cNvPicPr>
            <a:picLocks noChangeAspect="1"/>
          </p:cNvPicPr>
          <p:nvPr/>
        </p:nvPicPr>
        <p:blipFill rotWithShape="1">
          <a:blip r:embed="rId2"/>
          <a:srcRect/>
          <a:stretch>
            <a:fillRect/>
          </a:stretch>
        </p:blipFill>
        <p:spPr>
          <a:xfrm>
            <a:off x="1286586" y="2065505"/>
            <a:ext cx="5888914" cy="3497095"/>
          </a:xfrm>
          <a:prstGeom prst="rect">
            <a:avLst/>
          </a:prstGeom>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6604" y="2065504"/>
            <a:ext cx="4413391" cy="349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8129613" y="5679439"/>
            <a:ext cx="3283685" cy="458908"/>
          </a:xfrm>
          <a:prstGeom prst="rect">
            <a:avLst/>
          </a:prstGeom>
        </p:spPr>
        <p:txBody>
          <a:bodyPr wrap="square">
            <a:spAutoFit/>
          </a:bodyPr>
          <a:lstStyle/>
          <a:p>
            <a:pPr lvl="0" algn="ctr" fontAlgn="base">
              <a:lnSpc>
                <a:spcPct val="150000"/>
              </a:lnSpc>
              <a:spcAft>
                <a:spcPct val="15000"/>
              </a:spcAft>
              <a:buClr>
                <a:srgbClr val="003366"/>
              </a:buClr>
              <a:defRPr/>
            </a:pPr>
            <a:r>
              <a:rPr lang="zh-CN" altLang="en-US" dirty="0">
                <a:latin typeface="微软雅黑" panose="020B0503020204020204" pitchFamily="34" charset="-122"/>
                <a:ea typeface="微软雅黑" panose="020B0503020204020204" pitchFamily="34" charset="-122"/>
              </a:rPr>
              <a:t> 清洗照片</a:t>
            </a:r>
            <a:r>
              <a:rPr lang="zh-CN" altLang="en-US" dirty="0">
                <a:solidFill>
                  <a:srgbClr val="FF0000"/>
                </a:solidFill>
                <a:latin typeface="微软雅黑" panose="020B0503020204020204" pitchFamily="34" charset="-122"/>
                <a:ea typeface="微软雅黑" panose="020B0503020204020204" pitchFamily="34" charset="-122"/>
              </a:rPr>
              <a:t>无参照物</a:t>
            </a:r>
            <a:endParaRPr lang="en-US" altLang="zh-CN" dirty="0">
              <a:solidFill>
                <a:srgbClr val="FF0000"/>
              </a:solidFill>
              <a:latin typeface="微软雅黑" panose="020B0503020204020204" pitchFamily="34" charset="-122"/>
              <a:ea typeface="微软雅黑" panose="020B0503020204020204" pitchFamily="34" charset="-122"/>
            </a:endParaRPr>
          </a:p>
        </p:txBody>
      </p:sp>
      <p:sp>
        <p:nvSpPr>
          <p:cNvPr id="12" name="矩形 11"/>
          <p:cNvSpPr/>
          <p:nvPr/>
        </p:nvSpPr>
        <p:spPr>
          <a:xfrm>
            <a:off x="1734357" y="5718225"/>
            <a:ext cx="5880100" cy="615553"/>
          </a:xfrm>
          <a:prstGeom prst="rect">
            <a:avLst/>
          </a:prstGeom>
        </p:spPr>
        <p:txBody>
          <a:bodyPr wrap="square">
            <a:spAutoFit/>
          </a:bodyPr>
          <a:lstStyle/>
          <a:p>
            <a:pPr lvl="0" algn="ctr" fontAlgn="base">
              <a:buClr>
                <a:srgbClr val="003366"/>
              </a:buClr>
              <a:defRPr/>
            </a:pPr>
            <a:r>
              <a:rPr lang="zh-CN" altLang="en-US" sz="2000" dirty="0">
                <a:latin typeface="微软雅黑" panose="020B0503020204020204" pitchFamily="34" charset="-122"/>
                <a:ea typeface="微软雅黑" panose="020B0503020204020204" pitchFamily="34" charset="-122"/>
              </a:rPr>
              <a:t>油烟清洗</a:t>
            </a:r>
            <a:r>
              <a:rPr lang="zh-CN" altLang="en-US" sz="2000" dirty="0">
                <a:solidFill>
                  <a:srgbClr val="FF0000"/>
                </a:solidFill>
                <a:latin typeface="微软雅黑" panose="020B0503020204020204" pitchFamily="34" charset="-122"/>
                <a:ea typeface="微软雅黑" panose="020B0503020204020204" pitchFamily="34" charset="-122"/>
              </a:rPr>
              <a:t>造假</a:t>
            </a:r>
            <a:endParaRPr lang="en-US" altLang="zh-CN" sz="2000" dirty="0">
              <a:solidFill>
                <a:srgbClr val="FF0000"/>
              </a:solidFill>
              <a:latin typeface="微软雅黑" panose="020B0503020204020204" pitchFamily="34" charset="-122"/>
              <a:ea typeface="微软雅黑" panose="020B0503020204020204" pitchFamily="34" charset="-122"/>
            </a:endParaRPr>
          </a:p>
          <a:p>
            <a:pPr lvl="0" algn="ctr" fontAlgn="base">
              <a:buClr>
                <a:srgbClr val="003366"/>
              </a:buClr>
              <a:defRPr/>
            </a:pPr>
            <a:r>
              <a:rPr lang="zh-CN" altLang="en-US" sz="1400" dirty="0">
                <a:latin typeface="微软雅黑" panose="020B0503020204020204" pitchFamily="34" charset="-122"/>
                <a:ea typeface="微软雅黑" panose="020B0503020204020204" pitchFamily="34" charset="-122"/>
              </a:rPr>
              <a:t>（油烟清洗后时间早于清洗前时间）</a:t>
            </a:r>
            <a:endParaRPr lang="en-US" altLang="zh-CN" sz="1400" dirty="0">
              <a:latin typeface="微软雅黑" panose="020B0503020204020204" pitchFamily="34" charset="-122"/>
              <a:ea typeface="微软雅黑" panose="020B0503020204020204" pitchFamily="34" charset="-122"/>
            </a:endParaRPr>
          </a:p>
        </p:txBody>
      </p:sp>
      <p:sp>
        <p:nvSpPr>
          <p:cNvPr id="13" name="矩形 12"/>
          <p:cNvSpPr/>
          <p:nvPr/>
        </p:nvSpPr>
        <p:spPr bwMode="auto">
          <a:xfrm>
            <a:off x="400599" y="859752"/>
            <a:ext cx="2991929"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火源与可燃物隐患</a:t>
            </a:r>
          </a:p>
        </p:txBody>
      </p:sp>
      <p:sp>
        <p:nvSpPr>
          <p:cNvPr id="15" name="矩形 14"/>
          <p:cNvSpPr/>
          <p:nvPr/>
        </p:nvSpPr>
        <p:spPr bwMode="auto">
          <a:xfrm>
            <a:off x="343659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人的行为隐患</a:t>
            </a:r>
          </a:p>
        </p:txBody>
      </p:sp>
      <p:sp>
        <p:nvSpPr>
          <p:cNvPr id="16" name="矩形 15"/>
          <p:cNvSpPr/>
          <p:nvPr/>
        </p:nvSpPr>
        <p:spPr bwMode="auto">
          <a:xfrm>
            <a:off x="624710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消防设备设施隐患</a:t>
            </a:r>
          </a:p>
        </p:txBody>
      </p:sp>
      <p:sp>
        <p:nvSpPr>
          <p:cNvPr id="17" name="文本框 16"/>
          <p:cNvSpPr txBox="1"/>
          <p:nvPr/>
        </p:nvSpPr>
        <p:spPr>
          <a:xfrm>
            <a:off x="6592872" y="2065504"/>
            <a:ext cx="582628"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11147367" y="2046840"/>
            <a:ext cx="582628"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19" name="矩形 18"/>
          <p:cNvSpPr/>
          <p:nvPr/>
        </p:nvSpPr>
        <p:spPr bwMode="auto">
          <a:xfrm>
            <a:off x="905761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其他设备设施</a:t>
            </a:r>
          </a:p>
        </p:txBody>
      </p:sp>
      <p:sp>
        <p:nvSpPr>
          <p:cNvPr id="20"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36</a:t>
            </a:fld>
            <a:endParaRPr lang="zh-CN" altLang="en-US" b="1" dirty="0">
              <a:solidFill>
                <a:schemeClr val="bg1"/>
              </a:solidFill>
            </a:endParaRPr>
          </a:p>
        </p:txBody>
      </p:sp>
      <p:sp>
        <p:nvSpPr>
          <p:cNvPr id="21"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22"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38</a:t>
            </a:r>
            <a:endParaRPr lang="zh-CN" altLang="en-US" b="1" dirty="0">
              <a:solidFill>
                <a:srgbClr val="0081C8"/>
              </a:solidFill>
            </a:endParaRPr>
          </a:p>
        </p:txBody>
      </p:sp>
      <p:cxnSp>
        <p:nvCxnSpPr>
          <p:cNvPr id="25"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6"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三、后厨常见安全隐患</a:t>
            </a:r>
          </a:p>
        </p:txBody>
      </p:sp>
      <p:sp>
        <p:nvSpPr>
          <p:cNvPr id="27" name="矩形 26"/>
          <p:cNvSpPr/>
          <p:nvPr/>
        </p:nvSpPr>
        <p:spPr bwMode="auto">
          <a:xfrm>
            <a:off x="400599" y="859752"/>
            <a:ext cx="2991929"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火源与可燃物隐患</a:t>
            </a:r>
          </a:p>
        </p:txBody>
      </p:sp>
      <p:sp>
        <p:nvSpPr>
          <p:cNvPr id="28" name="矩形 27"/>
          <p:cNvSpPr/>
          <p:nvPr/>
        </p:nvSpPr>
        <p:spPr bwMode="auto">
          <a:xfrm>
            <a:off x="343659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人的行为隐患</a:t>
            </a:r>
          </a:p>
        </p:txBody>
      </p:sp>
      <p:sp>
        <p:nvSpPr>
          <p:cNvPr id="29" name="矩形 28"/>
          <p:cNvSpPr/>
          <p:nvPr/>
        </p:nvSpPr>
        <p:spPr bwMode="auto">
          <a:xfrm>
            <a:off x="624710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消防设备设施隐患</a:t>
            </a:r>
          </a:p>
        </p:txBody>
      </p:sp>
      <p:cxnSp>
        <p:nvCxnSpPr>
          <p:cNvPr id="6" name="直接连接符 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23" name="矩形 22"/>
          <p:cNvSpPr/>
          <p:nvPr/>
        </p:nvSpPr>
        <p:spPr>
          <a:xfrm>
            <a:off x="353002" y="1731009"/>
            <a:ext cx="462280" cy="1974215"/>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用电隐患</a:t>
            </a:r>
          </a:p>
        </p:txBody>
      </p:sp>
      <p:sp>
        <p:nvSpPr>
          <p:cNvPr id="24" name="矩形 23"/>
          <p:cNvSpPr/>
          <p:nvPr/>
        </p:nvSpPr>
        <p:spPr>
          <a:xfrm>
            <a:off x="353002" y="3705224"/>
            <a:ext cx="462280" cy="197421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油烟隐患</a:t>
            </a:r>
          </a:p>
        </p:txBody>
      </p:sp>
      <p:sp>
        <p:nvSpPr>
          <p:cNvPr id="16" name="TextBox 6"/>
          <p:cNvSpPr txBox="1">
            <a:spLocks noChangeArrowheads="1"/>
          </p:cNvSpPr>
          <p:nvPr/>
        </p:nvSpPr>
        <p:spPr bwMode="auto">
          <a:xfrm>
            <a:off x="906408" y="5600686"/>
            <a:ext cx="3987800"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buFont typeface="Arial" panose="020B0604020202020204" pitchFamily="34" charset="0"/>
              <a:buNone/>
            </a:pPr>
            <a:r>
              <a:rPr lang="zh-CN" altLang="en-US" sz="1800" b="0" dirty="0">
                <a:latin typeface="微软雅黑" panose="020B0503020204020204" pitchFamily="34" charset="-122"/>
                <a:ea typeface="微软雅黑" panose="020B0503020204020204" pitchFamily="34" charset="-122"/>
              </a:rPr>
              <a:t>油烟清洗计划事项</a:t>
            </a:r>
            <a:r>
              <a:rPr lang="zh-CN" altLang="en-US" sz="1800" b="0" dirty="0">
                <a:solidFill>
                  <a:srgbClr val="FF0000"/>
                </a:solidFill>
                <a:latin typeface="微软雅黑" panose="020B0503020204020204" pitchFamily="34" charset="-122"/>
                <a:ea typeface="微软雅黑" panose="020B0503020204020204" pitchFamily="34" charset="-122"/>
              </a:rPr>
              <a:t>亮红灯</a:t>
            </a:r>
          </a:p>
        </p:txBody>
      </p:sp>
      <p:pic>
        <p:nvPicPr>
          <p:cNvPr id="17" name="图片 16"/>
          <p:cNvPicPr>
            <a:picLocks noChangeAspect="1"/>
          </p:cNvPicPr>
          <p:nvPr/>
        </p:nvPicPr>
        <p:blipFill>
          <a:blip r:embed="rId2"/>
          <a:stretch>
            <a:fillRect/>
          </a:stretch>
        </p:blipFill>
        <p:spPr>
          <a:xfrm>
            <a:off x="8482337" y="2227153"/>
            <a:ext cx="3461353" cy="3221147"/>
          </a:xfrm>
          <a:prstGeom prst="rect">
            <a:avLst/>
          </a:prstGeom>
          <a:ln>
            <a:solidFill>
              <a:schemeClr val="accent1"/>
            </a:solidFill>
          </a:ln>
        </p:spPr>
      </p:pic>
      <p:sp>
        <p:nvSpPr>
          <p:cNvPr id="18" name="椭圆 2"/>
          <p:cNvSpPr>
            <a:spLocks noChangeArrowheads="1"/>
          </p:cNvSpPr>
          <p:nvPr/>
        </p:nvSpPr>
        <p:spPr bwMode="auto">
          <a:xfrm>
            <a:off x="10676023" y="3705052"/>
            <a:ext cx="1515977" cy="990600"/>
          </a:xfrm>
          <a:prstGeom prst="ellipse">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p>
            <a:pPr algn="ctr">
              <a:buFont typeface="Arial" panose="020B0604020202020204" pitchFamily="34" charset="0"/>
              <a:buNone/>
            </a:pPr>
            <a:endParaRPr lang="zh-CN" altLang="en-US" sz="2400"/>
          </a:p>
        </p:txBody>
      </p:sp>
      <p:sp>
        <p:nvSpPr>
          <p:cNvPr id="19" name="矩形 18"/>
          <p:cNvSpPr/>
          <p:nvPr/>
        </p:nvSpPr>
        <p:spPr>
          <a:xfrm>
            <a:off x="8536987" y="5600686"/>
            <a:ext cx="3655013" cy="379656"/>
          </a:xfrm>
          <a:prstGeom prst="rect">
            <a:avLst/>
          </a:prstGeom>
        </p:spPr>
        <p:txBody>
          <a:bodyPr wrap="square">
            <a:spAutoFit/>
          </a:bodyPr>
          <a:lstStyle/>
          <a:p>
            <a:pPr algn="ctr">
              <a:buFont typeface="Arial" panose="020B0604020202020204" pitchFamily="34" charset="0"/>
              <a:buNone/>
            </a:pPr>
            <a:r>
              <a:rPr lang="zh-CN" altLang="en-US" sz="1865" dirty="0">
                <a:latin typeface="微软雅黑" panose="020B0503020204020204" pitchFamily="34" charset="-122"/>
                <a:ea typeface="微软雅黑" panose="020B0503020204020204" pitchFamily="34" charset="-122"/>
              </a:rPr>
              <a:t>油烟清洗</a:t>
            </a:r>
            <a:r>
              <a:rPr lang="zh-CN" altLang="en-US" sz="1865" dirty="0">
                <a:solidFill>
                  <a:srgbClr val="FF0000"/>
                </a:solidFill>
                <a:latin typeface="微软雅黑" panose="020B0503020204020204" pitchFamily="34" charset="-122"/>
                <a:ea typeface="微软雅黑" panose="020B0503020204020204" pitchFamily="34" charset="-122"/>
              </a:rPr>
              <a:t>签字不全</a:t>
            </a:r>
            <a:endParaRPr lang="zh-CN" altLang="en-US" sz="1865" dirty="0">
              <a:latin typeface="微软雅黑" panose="020B0503020204020204" pitchFamily="34" charset="-122"/>
              <a:ea typeface="微软雅黑" panose="020B0503020204020204" pitchFamily="34" charset="-122"/>
            </a:endParaRPr>
          </a:p>
        </p:txBody>
      </p:sp>
      <p:pic>
        <p:nvPicPr>
          <p:cNvPr id="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4809982" y="2227153"/>
            <a:ext cx="3370228" cy="3221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srcRect/>
          <a:stretch>
            <a:fillRect/>
          </a:stretch>
        </p:blipFill>
        <p:spPr bwMode="auto">
          <a:xfrm>
            <a:off x="1017917" y="2139853"/>
            <a:ext cx="3685861" cy="3329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矩形 21"/>
          <p:cNvSpPr/>
          <p:nvPr/>
        </p:nvSpPr>
        <p:spPr>
          <a:xfrm>
            <a:off x="4925345" y="5600687"/>
            <a:ext cx="3655013" cy="379656"/>
          </a:xfrm>
          <a:prstGeom prst="rect">
            <a:avLst/>
          </a:prstGeom>
        </p:spPr>
        <p:txBody>
          <a:bodyPr wrap="square">
            <a:spAutoFit/>
          </a:bodyPr>
          <a:lstStyle/>
          <a:p>
            <a:pPr algn="ctr">
              <a:buFont typeface="Arial" panose="020B0604020202020204" pitchFamily="34" charset="0"/>
              <a:buNone/>
            </a:pPr>
            <a:r>
              <a:rPr lang="zh-CN" altLang="en-US" sz="1865" dirty="0">
                <a:latin typeface="微软雅黑" panose="020B0503020204020204" pitchFamily="34" charset="-122"/>
                <a:ea typeface="微软雅黑" panose="020B0503020204020204" pitchFamily="34" charset="-122"/>
              </a:rPr>
              <a:t>油烟清洗未采用</a:t>
            </a:r>
            <a:r>
              <a:rPr lang="zh-CN" altLang="en-US" sz="1865" dirty="0">
                <a:solidFill>
                  <a:srgbClr val="FF0000"/>
                </a:solidFill>
                <a:latin typeface="微软雅黑" panose="020B0503020204020204" pitchFamily="34" charset="-122"/>
                <a:ea typeface="微软雅黑" panose="020B0503020204020204" pitchFamily="34" charset="-122"/>
              </a:rPr>
              <a:t>彩色照片</a:t>
            </a:r>
            <a:endParaRPr lang="zh-CN" altLang="en-US" sz="1865" dirty="0">
              <a:latin typeface="微软雅黑" panose="020B0503020204020204" pitchFamily="34" charset="-122"/>
              <a:ea typeface="微软雅黑" panose="020B0503020204020204" pitchFamily="34" charset="-122"/>
            </a:endParaRPr>
          </a:p>
        </p:txBody>
      </p:sp>
      <p:sp>
        <p:nvSpPr>
          <p:cNvPr id="25" name="文本框 24"/>
          <p:cNvSpPr txBox="1"/>
          <p:nvPr/>
        </p:nvSpPr>
        <p:spPr>
          <a:xfrm>
            <a:off x="3891905" y="2197251"/>
            <a:ext cx="582628"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7569844" y="2232038"/>
            <a:ext cx="582628"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11343269" y="2197251"/>
            <a:ext cx="582628"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31" name="矩形 30"/>
          <p:cNvSpPr/>
          <p:nvPr/>
        </p:nvSpPr>
        <p:spPr bwMode="auto">
          <a:xfrm>
            <a:off x="905761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其他设备设施</a:t>
            </a:r>
          </a:p>
        </p:txBody>
      </p:sp>
      <p:sp>
        <p:nvSpPr>
          <p:cNvPr id="32"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37</a:t>
            </a:fld>
            <a:endParaRPr lang="zh-CN" altLang="en-US" b="1" dirty="0">
              <a:solidFill>
                <a:schemeClr val="bg1"/>
              </a:solidFill>
            </a:endParaRPr>
          </a:p>
        </p:txBody>
      </p:sp>
      <p:sp>
        <p:nvSpPr>
          <p:cNvPr id="33"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34"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39</a:t>
            </a:r>
            <a:endParaRPr lang="zh-CN" altLang="en-US" b="1" dirty="0">
              <a:solidFill>
                <a:srgbClr val="0081C8"/>
              </a:solidFill>
            </a:endParaRPr>
          </a:p>
        </p:txBody>
      </p:sp>
      <p:cxnSp>
        <p:nvCxnSpPr>
          <p:cNvPr id="35"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36"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三、后厨常见安全隐患</a:t>
            </a:r>
          </a:p>
        </p:txBody>
      </p:sp>
      <p:sp>
        <p:nvSpPr>
          <p:cNvPr id="27" name="矩形 26"/>
          <p:cNvSpPr/>
          <p:nvPr/>
        </p:nvSpPr>
        <p:spPr bwMode="auto">
          <a:xfrm>
            <a:off x="400599" y="859752"/>
            <a:ext cx="2991929"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火源与可燃物隐患</a:t>
            </a:r>
          </a:p>
        </p:txBody>
      </p:sp>
      <p:sp>
        <p:nvSpPr>
          <p:cNvPr id="28" name="矩形 27"/>
          <p:cNvSpPr/>
          <p:nvPr/>
        </p:nvSpPr>
        <p:spPr bwMode="auto">
          <a:xfrm>
            <a:off x="3436596" y="859752"/>
            <a:ext cx="2767097"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人的行为隐患</a:t>
            </a:r>
          </a:p>
        </p:txBody>
      </p:sp>
      <p:sp>
        <p:nvSpPr>
          <p:cNvPr id="29" name="矩形 28"/>
          <p:cNvSpPr/>
          <p:nvPr/>
        </p:nvSpPr>
        <p:spPr bwMode="auto">
          <a:xfrm>
            <a:off x="624710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消防设备设施隐患</a:t>
            </a:r>
          </a:p>
        </p:txBody>
      </p:sp>
      <p:cxnSp>
        <p:nvCxnSpPr>
          <p:cNvPr id="6" name="直接连接符 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23" name="矩形 22"/>
          <p:cNvSpPr/>
          <p:nvPr/>
        </p:nvSpPr>
        <p:spPr>
          <a:xfrm>
            <a:off x="353002" y="1731009"/>
            <a:ext cx="462280" cy="197421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非万员工培训</a:t>
            </a:r>
          </a:p>
        </p:txBody>
      </p:sp>
      <p:sp>
        <p:nvSpPr>
          <p:cNvPr id="24" name="矩形 23"/>
          <p:cNvSpPr/>
          <p:nvPr/>
        </p:nvSpPr>
        <p:spPr>
          <a:xfrm>
            <a:off x="353002" y="3705224"/>
            <a:ext cx="462280" cy="1974215"/>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涉油作业隐患</a:t>
            </a:r>
          </a:p>
        </p:txBody>
      </p:sp>
      <p:sp>
        <p:nvSpPr>
          <p:cNvPr id="16" name="文本框 15"/>
          <p:cNvSpPr txBox="1"/>
          <p:nvPr/>
        </p:nvSpPr>
        <p:spPr>
          <a:xfrm>
            <a:off x="7347601" y="6017452"/>
            <a:ext cx="3333201" cy="615553"/>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商户员工实操照片</a:t>
            </a:r>
            <a:r>
              <a:rPr lang="zh-CN" altLang="en-US" sz="2000" dirty="0">
                <a:solidFill>
                  <a:srgbClr val="FF0000"/>
                </a:solidFill>
                <a:latin typeface="微软雅黑" panose="020B0503020204020204" pitchFamily="34" charset="-122"/>
                <a:ea typeface="微软雅黑" panose="020B0503020204020204" pitchFamily="34" charset="-122"/>
              </a:rPr>
              <a:t>录入错误</a:t>
            </a:r>
            <a:endParaRPr lang="en-US" altLang="zh-CN" sz="2000" dirty="0">
              <a:solidFill>
                <a:srgbClr val="FF0000"/>
              </a:solidFill>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（录入的是其他商户员工）</a:t>
            </a:r>
          </a:p>
        </p:txBody>
      </p:sp>
      <p:pic>
        <p:nvPicPr>
          <p:cNvPr id="17" name="图片 16"/>
          <p:cNvPicPr>
            <a:picLocks noChangeAspect="1"/>
          </p:cNvPicPr>
          <p:nvPr/>
        </p:nvPicPr>
        <p:blipFill>
          <a:blip r:embed="rId2"/>
          <a:stretch>
            <a:fillRect/>
          </a:stretch>
        </p:blipFill>
        <p:spPr>
          <a:xfrm>
            <a:off x="7258803" y="1597329"/>
            <a:ext cx="3743733" cy="4348957"/>
          </a:xfrm>
          <a:prstGeom prst="rect">
            <a:avLst/>
          </a:prstGeom>
        </p:spPr>
      </p:pic>
      <p:sp>
        <p:nvSpPr>
          <p:cNvPr id="21" name="文本框 24"/>
          <p:cNvSpPr txBox="1"/>
          <p:nvPr/>
        </p:nvSpPr>
        <p:spPr>
          <a:xfrm>
            <a:off x="10419908" y="1596782"/>
            <a:ext cx="582628"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pic>
        <p:nvPicPr>
          <p:cNvPr id="30" name="图片 29"/>
          <p:cNvPicPr>
            <a:picLocks noChangeAspect="1"/>
          </p:cNvPicPr>
          <p:nvPr/>
        </p:nvPicPr>
        <p:blipFill>
          <a:blip r:embed="rId3"/>
          <a:stretch>
            <a:fillRect/>
          </a:stretch>
        </p:blipFill>
        <p:spPr>
          <a:xfrm>
            <a:off x="1543050" y="1597330"/>
            <a:ext cx="5160589" cy="4348957"/>
          </a:xfrm>
          <a:prstGeom prst="rect">
            <a:avLst/>
          </a:prstGeom>
        </p:spPr>
      </p:pic>
      <p:sp>
        <p:nvSpPr>
          <p:cNvPr id="31" name="矩形 30"/>
          <p:cNvSpPr/>
          <p:nvPr/>
        </p:nvSpPr>
        <p:spPr>
          <a:xfrm>
            <a:off x="1841368" y="5996054"/>
            <a:ext cx="4279643" cy="615553"/>
          </a:xfrm>
          <a:prstGeom prst="rect">
            <a:avLst/>
          </a:prstGeom>
        </p:spPr>
        <p:txBody>
          <a:bodyPr wrap="square" anchor="ctr">
            <a:spAutoFit/>
          </a:bodyPr>
          <a:lstStyle/>
          <a:p>
            <a:pPr algn="ctr" eaLnBrk="1" hangingPunct="1"/>
            <a:r>
              <a:rPr lang="zh-CN" altLang="en-US" sz="2000" dirty="0">
                <a:latin typeface="微软雅黑" panose="020B0503020204020204" pitchFamily="34" charset="-122"/>
                <a:ea typeface="微软雅黑" panose="020B0503020204020204" pitchFamily="34" charset="-122"/>
              </a:rPr>
              <a:t>非万员工</a:t>
            </a:r>
            <a:r>
              <a:rPr lang="zh-CN" altLang="en-US" sz="2000" dirty="0">
                <a:solidFill>
                  <a:srgbClr val="FF0000"/>
                </a:solidFill>
                <a:latin typeface="微软雅黑" panose="020B0503020204020204" pitchFamily="34" charset="-122"/>
                <a:ea typeface="微软雅黑" panose="020B0503020204020204" pitchFamily="34" charset="-122"/>
              </a:rPr>
              <a:t>应录入未录入</a:t>
            </a:r>
            <a:endParaRPr lang="en-US" altLang="zh-CN" sz="2000" dirty="0">
              <a:solidFill>
                <a:srgbClr val="FF0000"/>
              </a:solidFill>
              <a:latin typeface="微软雅黑" panose="020B0503020204020204" pitchFamily="34" charset="-122"/>
              <a:ea typeface="微软雅黑" panose="020B0503020204020204" pitchFamily="34" charset="-122"/>
            </a:endParaRPr>
          </a:p>
          <a:p>
            <a:pPr algn="ctr" eaLnBrk="1" hangingPunct="1"/>
            <a:r>
              <a:rPr lang="zh-CN" altLang="en-US" sz="1400" dirty="0">
                <a:latin typeface="微软雅黑" panose="020B0503020204020204" pitchFamily="34" charset="-122"/>
                <a:ea typeface="微软雅黑" panose="020B0503020204020204" pitchFamily="34" charset="-122"/>
              </a:rPr>
              <a:t>（商户考勤记录人数大于非万员工系统内员工数量）</a:t>
            </a:r>
            <a:endParaRPr lang="en-US" altLang="zh-CN" sz="1400" dirty="0">
              <a:latin typeface="微软雅黑" panose="020B0503020204020204" pitchFamily="34" charset="-122"/>
              <a:ea typeface="微软雅黑" panose="020B0503020204020204" pitchFamily="34" charset="-122"/>
            </a:endParaRPr>
          </a:p>
        </p:txBody>
      </p:sp>
      <p:sp>
        <p:nvSpPr>
          <p:cNvPr id="32" name="文本框 24"/>
          <p:cNvSpPr txBox="1"/>
          <p:nvPr/>
        </p:nvSpPr>
        <p:spPr>
          <a:xfrm>
            <a:off x="6121011" y="1597331"/>
            <a:ext cx="582628"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15" name="矩形 14"/>
          <p:cNvSpPr/>
          <p:nvPr/>
        </p:nvSpPr>
        <p:spPr bwMode="auto">
          <a:xfrm>
            <a:off x="905761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其他设备设施</a:t>
            </a:r>
          </a:p>
        </p:txBody>
      </p:sp>
      <p:sp>
        <p:nvSpPr>
          <p:cNvPr id="18"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38</a:t>
            </a:fld>
            <a:endParaRPr lang="zh-CN" altLang="en-US" b="1" dirty="0">
              <a:solidFill>
                <a:schemeClr val="bg1"/>
              </a:solidFill>
            </a:endParaRPr>
          </a:p>
        </p:txBody>
      </p:sp>
      <p:sp>
        <p:nvSpPr>
          <p:cNvPr id="19"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20"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40</a:t>
            </a:r>
            <a:endParaRPr lang="zh-CN" altLang="en-US" b="1" dirty="0">
              <a:solidFill>
                <a:srgbClr val="0081C8"/>
              </a:solidFill>
            </a:endParaRPr>
          </a:p>
        </p:txBody>
      </p:sp>
      <p:cxnSp>
        <p:nvCxnSpPr>
          <p:cNvPr id="22"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5"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
        <p:nvSpPr>
          <p:cNvPr id="2" name="矩形 1"/>
          <p:cNvSpPr/>
          <p:nvPr/>
        </p:nvSpPr>
        <p:spPr>
          <a:xfrm>
            <a:off x="8509000" y="2091267"/>
            <a:ext cx="1024467" cy="550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三、后厨常见安全隐患</a:t>
            </a:r>
          </a:p>
        </p:txBody>
      </p:sp>
      <p:sp>
        <p:nvSpPr>
          <p:cNvPr id="27" name="矩形 26"/>
          <p:cNvSpPr/>
          <p:nvPr/>
        </p:nvSpPr>
        <p:spPr bwMode="auto">
          <a:xfrm>
            <a:off x="400599" y="859752"/>
            <a:ext cx="2991929"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火源与可燃物隐患</a:t>
            </a:r>
          </a:p>
        </p:txBody>
      </p:sp>
      <p:sp>
        <p:nvSpPr>
          <p:cNvPr id="28" name="矩形 27"/>
          <p:cNvSpPr/>
          <p:nvPr/>
        </p:nvSpPr>
        <p:spPr bwMode="auto">
          <a:xfrm>
            <a:off x="3436596" y="859752"/>
            <a:ext cx="2767097"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人的行为隐患</a:t>
            </a:r>
          </a:p>
        </p:txBody>
      </p:sp>
      <p:sp>
        <p:nvSpPr>
          <p:cNvPr id="29" name="矩形 28"/>
          <p:cNvSpPr/>
          <p:nvPr/>
        </p:nvSpPr>
        <p:spPr bwMode="auto">
          <a:xfrm>
            <a:off x="624710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消防设备设施隐患</a:t>
            </a:r>
          </a:p>
        </p:txBody>
      </p:sp>
      <p:cxnSp>
        <p:nvCxnSpPr>
          <p:cNvPr id="6" name="直接连接符 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23" name="矩形 22"/>
          <p:cNvSpPr/>
          <p:nvPr/>
        </p:nvSpPr>
        <p:spPr>
          <a:xfrm>
            <a:off x="353002" y="1731009"/>
            <a:ext cx="462280" cy="1974215"/>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用电隐患</a:t>
            </a:r>
          </a:p>
        </p:txBody>
      </p:sp>
      <p:sp>
        <p:nvSpPr>
          <p:cNvPr id="24" name="矩形 23"/>
          <p:cNvSpPr/>
          <p:nvPr/>
        </p:nvSpPr>
        <p:spPr>
          <a:xfrm>
            <a:off x="353002" y="3705224"/>
            <a:ext cx="462280" cy="197421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涉油作业隐患</a:t>
            </a:r>
          </a:p>
        </p:txBody>
      </p:sp>
      <p:pic>
        <p:nvPicPr>
          <p:cNvPr id="10" name="图片 9"/>
          <p:cNvPicPr>
            <a:picLocks noChangeAspect="1"/>
          </p:cNvPicPr>
          <p:nvPr/>
        </p:nvPicPr>
        <p:blipFill rotWithShape="1">
          <a:blip r:embed="rId2"/>
          <a:srcRect/>
          <a:stretch>
            <a:fillRect/>
          </a:stretch>
        </p:blipFill>
        <p:spPr>
          <a:xfrm>
            <a:off x="7701943" y="2090465"/>
            <a:ext cx="3664961" cy="4030569"/>
          </a:xfrm>
          <a:prstGeom prst="rect">
            <a:avLst/>
          </a:prstGeom>
        </p:spPr>
      </p:pic>
      <p:pic>
        <p:nvPicPr>
          <p:cNvPr id="11" name="图片 10"/>
          <p:cNvPicPr>
            <a:picLocks noChangeAspect="1"/>
          </p:cNvPicPr>
          <p:nvPr/>
        </p:nvPicPr>
        <p:blipFill rotWithShape="1">
          <a:blip r:embed="rId3"/>
          <a:srcRect/>
          <a:stretch>
            <a:fillRect/>
          </a:stretch>
        </p:blipFill>
        <p:spPr>
          <a:xfrm>
            <a:off x="2357895" y="2090465"/>
            <a:ext cx="3651513" cy="4030569"/>
          </a:xfrm>
          <a:prstGeom prst="rect">
            <a:avLst/>
          </a:prstGeom>
        </p:spPr>
      </p:pic>
      <p:sp>
        <p:nvSpPr>
          <p:cNvPr id="12" name="文本框 24"/>
          <p:cNvSpPr txBox="1"/>
          <p:nvPr/>
        </p:nvSpPr>
        <p:spPr>
          <a:xfrm>
            <a:off x="5440228" y="2090465"/>
            <a:ext cx="582628"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14" name="文本框 11"/>
          <p:cNvSpPr txBox="1"/>
          <p:nvPr/>
        </p:nvSpPr>
        <p:spPr>
          <a:xfrm>
            <a:off x="10784276" y="2090466"/>
            <a:ext cx="582628"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16" name="矩形 15"/>
          <p:cNvSpPr/>
          <p:nvPr/>
        </p:nvSpPr>
        <p:spPr>
          <a:xfrm>
            <a:off x="2591904" y="6199557"/>
            <a:ext cx="3417504" cy="369332"/>
          </a:xfrm>
          <a:prstGeom prst="rect">
            <a:avLst/>
          </a:prstGeom>
        </p:spPr>
        <p:txBody>
          <a:bodyPr wrap="square" anchor="ctr">
            <a:spAutoFit/>
          </a:bodyPr>
          <a:lstStyle/>
          <a:p>
            <a:pPr algn="ctr"/>
            <a:r>
              <a:rPr lang="zh-CN" altLang="en-US" dirty="0">
                <a:latin typeface="微软雅黑" panose="020B0503020204020204" pitchFamily="34" charset="-122"/>
                <a:ea typeface="微软雅黑" panose="020B0503020204020204" pitchFamily="34" charset="-122"/>
              </a:rPr>
              <a:t>油锅内油量和食材</a:t>
            </a:r>
            <a:r>
              <a:rPr lang="zh-CN" altLang="en-US" dirty="0">
                <a:solidFill>
                  <a:srgbClr val="FF0000"/>
                </a:solidFill>
                <a:latin typeface="微软雅黑" panose="020B0503020204020204" pitchFamily="34" charset="-122"/>
                <a:ea typeface="微软雅黑" panose="020B0503020204020204" pitchFamily="34" charset="-122"/>
              </a:rPr>
              <a:t>超过</a:t>
            </a:r>
            <a:r>
              <a:rPr lang="en-US" altLang="zh-CN" dirty="0">
                <a:solidFill>
                  <a:srgbClr val="FF0000"/>
                </a:solidFill>
                <a:latin typeface="微软雅黑" panose="020B0503020204020204" pitchFamily="34" charset="-122"/>
                <a:ea typeface="微软雅黑" panose="020B0503020204020204" pitchFamily="34" charset="-122"/>
              </a:rPr>
              <a:t>3/5</a:t>
            </a:r>
          </a:p>
        </p:txBody>
      </p:sp>
      <p:sp>
        <p:nvSpPr>
          <p:cNvPr id="17" name="矩形 16"/>
          <p:cNvSpPr/>
          <p:nvPr/>
        </p:nvSpPr>
        <p:spPr>
          <a:xfrm>
            <a:off x="7825575" y="6199557"/>
            <a:ext cx="3417504" cy="369332"/>
          </a:xfrm>
          <a:prstGeom prst="rect">
            <a:avLst/>
          </a:prstGeom>
        </p:spPr>
        <p:txBody>
          <a:bodyPr wrap="square" anchor="ctr">
            <a:spAutoFit/>
          </a:bodyPr>
          <a:lstStyle/>
          <a:p>
            <a:pPr algn="ctr"/>
            <a:r>
              <a:rPr lang="zh-CN" altLang="en-US" dirty="0">
                <a:latin typeface="微软雅黑" panose="020B0503020204020204" pitchFamily="34" charset="-122"/>
                <a:ea typeface="微软雅黑" panose="020B0503020204020204" pitchFamily="34" charset="-122"/>
              </a:rPr>
              <a:t>厨师将油炸炉移到</a:t>
            </a:r>
            <a:r>
              <a:rPr lang="zh-CN" altLang="en-US" dirty="0">
                <a:solidFill>
                  <a:srgbClr val="FF0000"/>
                </a:solidFill>
                <a:latin typeface="微软雅黑" panose="020B0503020204020204" pitchFamily="34" charset="-122"/>
                <a:ea typeface="微软雅黑" panose="020B0503020204020204" pitchFamily="34" charset="-122"/>
              </a:rPr>
              <a:t>无厨自灭区域</a:t>
            </a:r>
            <a:endParaRPr lang="en-US" altLang="zh-CN" dirty="0">
              <a:solidFill>
                <a:srgbClr val="FF0000"/>
              </a:solidFill>
              <a:latin typeface="微软雅黑" panose="020B0503020204020204" pitchFamily="34" charset="-122"/>
              <a:ea typeface="微软雅黑" panose="020B0503020204020204" pitchFamily="34" charset="-122"/>
            </a:endParaRPr>
          </a:p>
        </p:txBody>
      </p:sp>
      <p:sp>
        <p:nvSpPr>
          <p:cNvPr id="15" name="矩形 14"/>
          <p:cNvSpPr/>
          <p:nvPr/>
        </p:nvSpPr>
        <p:spPr bwMode="auto">
          <a:xfrm>
            <a:off x="905761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其他设备设施</a:t>
            </a:r>
          </a:p>
        </p:txBody>
      </p:sp>
      <p:sp>
        <p:nvSpPr>
          <p:cNvPr id="18"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39</a:t>
            </a:fld>
            <a:endParaRPr lang="zh-CN" altLang="en-US" b="1" dirty="0">
              <a:solidFill>
                <a:schemeClr val="bg1"/>
              </a:solidFill>
            </a:endParaRPr>
          </a:p>
        </p:txBody>
      </p:sp>
      <p:sp>
        <p:nvSpPr>
          <p:cNvPr id="19"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20"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41</a:t>
            </a:r>
            <a:endParaRPr lang="zh-CN" altLang="en-US" b="1" dirty="0">
              <a:solidFill>
                <a:srgbClr val="0081C8"/>
              </a:solidFill>
            </a:endParaRPr>
          </a:p>
        </p:txBody>
      </p:sp>
      <p:cxnSp>
        <p:nvCxnSpPr>
          <p:cNvPr id="21"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2"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bwMode="black">
          <a:xfrm>
            <a:off x="447676" y="666750"/>
            <a:ext cx="11242674"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a:lnSpc>
                <a:spcPct val="150000"/>
              </a:lnSpc>
            </a:pPr>
            <a:r>
              <a:rPr lang="zh-CN" altLang="en-US" sz="2000" b="0" dirty="0">
                <a:solidFill>
                  <a:srgbClr val="002060"/>
                </a:solidFill>
                <a:latin typeface="微软雅黑" panose="020B0503020204020204" pitchFamily="34" charset="-122"/>
                <a:ea typeface="微软雅黑" panose="020B0503020204020204" pitchFamily="34" charset="-122"/>
                <a:sym typeface="+mn-ea"/>
              </a:rPr>
              <a:t>      在广场火情事件中，厨房火情仅次于电气火情，约占总火情数</a:t>
            </a:r>
            <a:r>
              <a:rPr lang="en-US" altLang="zh-CN" sz="2000" b="0" dirty="0">
                <a:solidFill>
                  <a:srgbClr val="FF0000"/>
                </a:solidFill>
                <a:latin typeface="微软雅黑" panose="020B0503020204020204" pitchFamily="34" charset="-122"/>
                <a:ea typeface="微软雅黑" panose="020B0503020204020204" pitchFamily="34" charset="-122"/>
              </a:rPr>
              <a:t>35%</a:t>
            </a:r>
            <a:r>
              <a:rPr lang="zh-CN" altLang="en-US" sz="2000" b="0" dirty="0">
                <a:solidFill>
                  <a:srgbClr val="002060"/>
                </a:solidFill>
                <a:latin typeface="微软雅黑" panose="020B0503020204020204" pitchFamily="34" charset="-122"/>
                <a:ea typeface="微软雅黑" panose="020B0503020204020204" pitchFamily="34" charset="-122"/>
              </a:rPr>
              <a:t>，需各级管理人员</a:t>
            </a:r>
            <a:r>
              <a:rPr lang="zh-CN" altLang="en-US" sz="2000" b="0" dirty="0">
                <a:solidFill>
                  <a:srgbClr val="FF0000"/>
                </a:solidFill>
                <a:latin typeface="微软雅黑" panose="020B0503020204020204" pitchFamily="34" charset="-122"/>
                <a:ea typeface="微软雅黑" panose="020B0503020204020204" pitchFamily="34" charset="-122"/>
              </a:rPr>
              <a:t>高度重视</a:t>
            </a:r>
            <a:r>
              <a:rPr lang="zh-CN" altLang="en-US" sz="2000" b="0" dirty="0">
                <a:solidFill>
                  <a:srgbClr val="002060"/>
                </a:solidFill>
                <a:latin typeface="微软雅黑" panose="020B0503020204020204" pitchFamily="34" charset="-122"/>
                <a:ea typeface="微软雅黑" panose="020B0503020204020204" pitchFamily="34" charset="-122"/>
              </a:rPr>
              <a:t>，在厨房火情事件中，厨师操作不当占比</a:t>
            </a:r>
            <a:r>
              <a:rPr lang="en-US" altLang="zh-CN" sz="2000" b="0" dirty="0">
                <a:solidFill>
                  <a:srgbClr val="FF0000"/>
                </a:solidFill>
                <a:latin typeface="微软雅黑" panose="020B0503020204020204" pitchFamily="34" charset="-122"/>
                <a:ea typeface="微软雅黑" panose="020B0503020204020204" pitchFamily="34" charset="-122"/>
              </a:rPr>
              <a:t>82%</a:t>
            </a:r>
            <a:r>
              <a:rPr lang="zh-CN" altLang="en-US" sz="2000" b="0" dirty="0">
                <a:solidFill>
                  <a:srgbClr val="002060"/>
                </a:solidFill>
                <a:latin typeface="微软雅黑" panose="020B0503020204020204" pitchFamily="34" charset="-122"/>
                <a:ea typeface="微软雅黑" panose="020B0503020204020204" pitchFamily="34" charset="-122"/>
              </a:rPr>
              <a:t>，对厨师的</a:t>
            </a:r>
            <a:r>
              <a:rPr lang="zh-CN" altLang="en-US" sz="2000" b="0" dirty="0">
                <a:solidFill>
                  <a:srgbClr val="FF0000"/>
                </a:solidFill>
                <a:latin typeface="微软雅黑" panose="020B0503020204020204" pitchFamily="34" charset="-122"/>
                <a:ea typeface="微软雅黑" panose="020B0503020204020204" pitchFamily="34" charset="-122"/>
              </a:rPr>
              <a:t>行为管控</a:t>
            </a:r>
            <a:r>
              <a:rPr lang="zh-CN" altLang="en-US" sz="2000" b="0" dirty="0">
                <a:solidFill>
                  <a:srgbClr val="002060"/>
                </a:solidFill>
                <a:latin typeface="微软雅黑" panose="020B0503020204020204" pitchFamily="34" charset="-122"/>
                <a:ea typeface="微软雅黑" panose="020B0503020204020204" pitchFamily="34" charset="-122"/>
              </a:rPr>
              <a:t>更是重中之重！</a:t>
            </a:r>
            <a:endParaRPr lang="en-US" altLang="zh-CN" sz="2000" b="0" dirty="0">
              <a:solidFill>
                <a:srgbClr val="002060"/>
              </a:solidFill>
              <a:latin typeface="微软雅黑" panose="020B0503020204020204" pitchFamily="34" charset="-122"/>
              <a:ea typeface="微软雅黑" panose="020B0503020204020204" pitchFamily="34" charset="-122"/>
            </a:endParaRPr>
          </a:p>
          <a:p>
            <a:pPr>
              <a:lnSpc>
                <a:spcPct val="150000"/>
              </a:lnSpc>
            </a:pPr>
            <a:r>
              <a:rPr lang="en-US" altLang="zh-CN" sz="2000" b="0" dirty="0">
                <a:solidFill>
                  <a:srgbClr val="002060"/>
                </a:solidFill>
                <a:latin typeface="微软雅黑" panose="020B0503020204020204" pitchFamily="34" charset="-122"/>
                <a:ea typeface="微软雅黑" panose="020B0503020204020204" pitchFamily="34" charset="-122"/>
              </a:rPr>
              <a:t>      </a:t>
            </a:r>
            <a:r>
              <a:rPr lang="zh-CN" altLang="en-US" sz="2000" b="0" dirty="0">
                <a:solidFill>
                  <a:srgbClr val="002060"/>
                </a:solidFill>
                <a:latin typeface="微软雅黑" panose="020B0503020204020204" pitchFamily="34" charset="-122"/>
                <a:ea typeface="微软雅黑" panose="020B0503020204020204" pitchFamily="34" charset="-122"/>
              </a:rPr>
              <a:t>以下通报近期发生的三起厨房火情事件，借以引起大家对厨房火情的重视！</a:t>
            </a:r>
            <a:endParaRPr lang="en-US" altLang="zh-CN" sz="2000" b="0" dirty="0">
              <a:solidFill>
                <a:srgbClr val="002060"/>
              </a:solidFill>
              <a:latin typeface="微软雅黑" panose="020B0503020204020204" pitchFamily="34" charset="-122"/>
              <a:ea typeface="微软雅黑" panose="020B0503020204020204" pitchFamily="34" charset="-122"/>
              <a:sym typeface="+mn-ea"/>
            </a:endParaRPr>
          </a:p>
        </p:txBody>
      </p:sp>
      <p:graphicFrame>
        <p:nvGraphicFramePr>
          <p:cNvPr id="5" name="图表 4"/>
          <p:cNvGraphicFramePr/>
          <p:nvPr/>
        </p:nvGraphicFramePr>
        <p:xfrm>
          <a:off x="6712195" y="2828926"/>
          <a:ext cx="4892431" cy="35182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图表 5"/>
          <p:cNvGraphicFramePr/>
          <p:nvPr/>
        </p:nvGraphicFramePr>
        <p:xfrm>
          <a:off x="463887" y="2834740"/>
          <a:ext cx="5790045" cy="3489481"/>
        </p:xfrm>
        <a:graphic>
          <a:graphicData uri="http://schemas.openxmlformats.org/drawingml/2006/chart">
            <c:chart xmlns:c="http://schemas.openxmlformats.org/drawingml/2006/chart" xmlns:r="http://schemas.openxmlformats.org/officeDocument/2006/relationships" r:id="rId3"/>
          </a:graphicData>
        </a:graphic>
      </p:graphicFrame>
      <p:sp>
        <p:nvSpPr>
          <p:cNvPr id="7" name="矩形 6"/>
          <p:cNvSpPr/>
          <p:nvPr/>
        </p:nvSpPr>
        <p:spPr>
          <a:xfrm>
            <a:off x="2315756" y="6347144"/>
            <a:ext cx="2794355" cy="400110"/>
          </a:xfrm>
          <a:prstGeom prst="rect">
            <a:avLst/>
          </a:prstGeom>
        </p:spPr>
        <p:txBody>
          <a:bodyPr wrap="none">
            <a:spAutoFit/>
          </a:bodyPr>
          <a:lstStyle/>
          <a:p>
            <a:r>
              <a:rPr lang="zh-CN" altLang="en-US" sz="2000" kern="0" dirty="0">
                <a:solidFill>
                  <a:srgbClr val="002060"/>
                </a:solidFill>
                <a:latin typeface="微软雅黑" panose="020B0503020204020204" pitchFamily="34" charset="-122"/>
                <a:ea typeface="微软雅黑" panose="020B0503020204020204" pitchFamily="34" charset="-122"/>
              </a:rPr>
              <a:t>图</a:t>
            </a:r>
            <a:r>
              <a:rPr lang="en-US" altLang="zh-CN" sz="2000" kern="0" dirty="0">
                <a:solidFill>
                  <a:srgbClr val="002060"/>
                </a:solidFill>
                <a:latin typeface="微软雅黑" panose="020B0503020204020204" pitchFamily="34" charset="-122"/>
                <a:ea typeface="微软雅黑" panose="020B0503020204020204" pitchFamily="34" charset="-122"/>
              </a:rPr>
              <a:t>1  </a:t>
            </a:r>
            <a:r>
              <a:rPr lang="zh-CN" altLang="en-US" sz="2000" kern="0" dirty="0">
                <a:solidFill>
                  <a:srgbClr val="002060"/>
                </a:solidFill>
                <a:latin typeface="微软雅黑" panose="020B0503020204020204" pitchFamily="34" charset="-122"/>
                <a:ea typeface="微软雅黑" panose="020B0503020204020204" pitchFamily="34" charset="-122"/>
              </a:rPr>
              <a:t>广场火情事件分类</a:t>
            </a:r>
            <a:endParaRPr lang="zh-CN" altLang="en-US" sz="2000" dirty="0"/>
          </a:p>
        </p:txBody>
      </p:sp>
      <p:sp>
        <p:nvSpPr>
          <p:cNvPr id="8" name="矩形 7"/>
          <p:cNvSpPr/>
          <p:nvPr/>
        </p:nvSpPr>
        <p:spPr>
          <a:xfrm>
            <a:off x="7726059" y="6347143"/>
            <a:ext cx="2869696" cy="400110"/>
          </a:xfrm>
          <a:prstGeom prst="rect">
            <a:avLst/>
          </a:prstGeom>
        </p:spPr>
        <p:txBody>
          <a:bodyPr wrap="none">
            <a:spAutoFit/>
          </a:bodyPr>
          <a:lstStyle/>
          <a:p>
            <a:r>
              <a:rPr lang="zh-CN" altLang="en-US" sz="2000" kern="0" dirty="0">
                <a:solidFill>
                  <a:srgbClr val="002060"/>
                </a:solidFill>
                <a:latin typeface="微软雅黑" panose="020B0503020204020204" pitchFamily="34" charset="-122"/>
                <a:ea typeface="微软雅黑" panose="020B0503020204020204" pitchFamily="34" charset="-122"/>
              </a:rPr>
              <a:t>图</a:t>
            </a:r>
            <a:r>
              <a:rPr lang="en-US" altLang="zh-CN" sz="2000" kern="0" dirty="0">
                <a:solidFill>
                  <a:srgbClr val="002060"/>
                </a:solidFill>
                <a:latin typeface="微软雅黑" panose="020B0503020204020204" pitchFamily="34" charset="-122"/>
                <a:ea typeface="微软雅黑" panose="020B0503020204020204" pitchFamily="34" charset="-122"/>
              </a:rPr>
              <a:t>2   </a:t>
            </a:r>
            <a:r>
              <a:rPr lang="zh-CN" altLang="en-US" sz="2000" kern="0" dirty="0">
                <a:solidFill>
                  <a:srgbClr val="002060"/>
                </a:solidFill>
                <a:latin typeface="微软雅黑" panose="020B0503020204020204" pitchFamily="34" charset="-122"/>
                <a:ea typeface="微软雅黑" panose="020B0503020204020204" pitchFamily="34" charset="-122"/>
              </a:rPr>
              <a:t>厨房火情原因分类</a:t>
            </a:r>
            <a:endParaRPr lang="zh-CN" altLang="en-US" sz="2000" dirty="0"/>
          </a:p>
        </p:txBody>
      </p:sp>
      <p:sp>
        <p:nvSpPr>
          <p:cNvPr id="9" name="标题 1"/>
          <p:cNvSpPr txBox="1"/>
          <p:nvPr/>
        </p:nvSpPr>
        <p:spPr>
          <a:xfrm>
            <a:off x="259051" y="133341"/>
            <a:ext cx="7926519" cy="663091"/>
          </a:xfrm>
          <a:prstGeom prst="rect">
            <a:avLst/>
          </a:prstGeom>
        </p:spPr>
        <p:txBody>
          <a:bodyPr lIns="91440" tIns="45720" rIns="91440" bIns="4572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002060"/>
                </a:solidFill>
                <a:latin typeface="微软雅黑" panose="020B0503020204020204" pitchFamily="34" charset="-122"/>
                <a:ea typeface="微软雅黑" panose="020B0503020204020204" pitchFamily="34" charset="-122"/>
              </a:rPr>
              <a:t>一、安全事件案例警示</a:t>
            </a:r>
          </a:p>
        </p:txBody>
      </p:sp>
      <p:cxnSp>
        <p:nvCxnSpPr>
          <p:cNvPr id="10" name="直接连接符 9"/>
          <p:cNvCxnSpPr/>
          <p:nvPr/>
        </p:nvCxnSpPr>
        <p:spPr>
          <a:xfrm>
            <a:off x="310232" y="706190"/>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4</a:t>
            </a:fld>
            <a:endParaRPr lang="zh-CN" altLang="en-US" b="1" dirty="0">
              <a:solidFill>
                <a:schemeClr val="bg1"/>
              </a:solidFill>
            </a:endParaRPr>
          </a:p>
        </p:txBody>
      </p:sp>
      <p:sp>
        <p:nvSpPr>
          <p:cNvPr id="12"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13"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6</a:t>
            </a:r>
            <a:endParaRPr lang="zh-CN" altLang="en-US" b="1" dirty="0">
              <a:solidFill>
                <a:srgbClr val="0081C8"/>
              </a:solidFill>
            </a:endParaRPr>
          </a:p>
        </p:txBody>
      </p:sp>
      <p:cxnSp>
        <p:nvCxnSpPr>
          <p:cNvPr id="14"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15"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部门工作\临时工作\厨房安全月活动-吴戈\餐饮火情及隐患PPT\未安装探测器\图片4.jpg"/>
          <p:cNvPicPr>
            <a:picLocks noChangeAspect="1" noChangeArrowheads="1"/>
          </p:cNvPicPr>
          <p:nvPr/>
        </p:nvPicPr>
        <p:blipFill>
          <a:blip r:embed="rId2"/>
          <a:srcRect/>
          <a:stretch>
            <a:fillRect/>
          </a:stretch>
        </p:blipFill>
        <p:spPr bwMode="auto">
          <a:xfrm>
            <a:off x="1339444" y="2187075"/>
            <a:ext cx="2650982" cy="303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G:\部门工作\临时工作\厨房安全月活动-吴戈\餐饮火情及隐患PPT\未安装探测器\图片16.jpg"/>
          <p:cNvPicPr>
            <a:picLocks noChangeAspect="1" noChangeArrowheads="1"/>
          </p:cNvPicPr>
          <p:nvPr/>
        </p:nvPicPr>
        <p:blipFill rotWithShape="1">
          <a:blip r:embed="rId3"/>
          <a:srcRect/>
          <a:stretch>
            <a:fillRect/>
          </a:stretch>
        </p:blipFill>
        <p:spPr bwMode="auto">
          <a:xfrm>
            <a:off x="4958533" y="2218657"/>
            <a:ext cx="2802392" cy="300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p:cNvPicPr>
            <a:picLocks noChangeAspect="1"/>
          </p:cNvPicPr>
          <p:nvPr/>
        </p:nvPicPr>
        <p:blipFill rotWithShape="1">
          <a:blip r:embed="rId4"/>
          <a:srcRect/>
          <a:stretch>
            <a:fillRect/>
          </a:stretch>
        </p:blipFill>
        <p:spPr>
          <a:xfrm>
            <a:off x="8626651" y="2256020"/>
            <a:ext cx="2630800" cy="2966687"/>
          </a:xfrm>
          <a:prstGeom prst="rect">
            <a:avLst/>
          </a:prstGeom>
        </p:spPr>
      </p:pic>
      <p:sp>
        <p:nvSpPr>
          <p:cNvPr id="9"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三、后厨常见安全隐患</a:t>
            </a:r>
          </a:p>
        </p:txBody>
      </p:sp>
      <p:sp>
        <p:nvSpPr>
          <p:cNvPr id="27" name="矩形 26"/>
          <p:cNvSpPr/>
          <p:nvPr/>
        </p:nvSpPr>
        <p:spPr bwMode="auto">
          <a:xfrm>
            <a:off x="400599" y="859752"/>
            <a:ext cx="2991929"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火源与可燃物隐患</a:t>
            </a:r>
          </a:p>
        </p:txBody>
      </p:sp>
      <p:sp>
        <p:nvSpPr>
          <p:cNvPr id="28" name="矩形 27"/>
          <p:cNvSpPr/>
          <p:nvPr/>
        </p:nvSpPr>
        <p:spPr bwMode="auto">
          <a:xfrm>
            <a:off x="343659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人的行为隐患</a:t>
            </a:r>
          </a:p>
        </p:txBody>
      </p:sp>
      <p:sp>
        <p:nvSpPr>
          <p:cNvPr id="29" name="矩形 28"/>
          <p:cNvSpPr/>
          <p:nvPr/>
        </p:nvSpPr>
        <p:spPr bwMode="auto">
          <a:xfrm>
            <a:off x="6247106" y="859752"/>
            <a:ext cx="2767097"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消防设备设施隐患</a:t>
            </a:r>
          </a:p>
        </p:txBody>
      </p:sp>
      <p:cxnSp>
        <p:nvCxnSpPr>
          <p:cNvPr id="6" name="直接连接符 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TextBox 7"/>
          <p:cNvSpPr txBox="1">
            <a:spLocks noChangeArrowheads="1"/>
          </p:cNvSpPr>
          <p:nvPr/>
        </p:nvSpPr>
        <p:spPr bwMode="auto">
          <a:xfrm>
            <a:off x="1047183" y="5532285"/>
            <a:ext cx="294324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buFont typeface="Arial" panose="020B0604020202020204" pitchFamily="34" charset="0"/>
              <a:buNone/>
            </a:pPr>
            <a:r>
              <a:rPr lang="zh-CN" altLang="en-US" sz="1865" b="0" dirty="0">
                <a:latin typeface="微软雅黑" panose="020B0503020204020204" pitchFamily="34" charset="-122"/>
                <a:ea typeface="微软雅黑" panose="020B0503020204020204" pitchFamily="34" charset="-122"/>
              </a:rPr>
              <a:t>后厨</a:t>
            </a:r>
            <a:r>
              <a:rPr lang="zh-CN" altLang="en-US" sz="1865" b="0" dirty="0">
                <a:solidFill>
                  <a:srgbClr val="FF0000"/>
                </a:solidFill>
                <a:latin typeface="微软雅黑" panose="020B0503020204020204" pitchFamily="34" charset="-122"/>
                <a:ea typeface="微软雅黑" panose="020B0503020204020204" pitchFamily="34" charset="-122"/>
              </a:rPr>
              <a:t>独立房间</a:t>
            </a:r>
            <a:r>
              <a:rPr lang="zh-CN" altLang="en-US" sz="1865" b="0" dirty="0">
                <a:latin typeface="微软雅黑" panose="020B0503020204020204" pitchFamily="34" charset="-122"/>
                <a:ea typeface="微软雅黑" panose="020B0503020204020204" pitchFamily="34" charset="-122"/>
              </a:rPr>
              <a:t>未安装</a:t>
            </a:r>
            <a:r>
              <a:rPr lang="zh-CN" altLang="en-US" sz="1865" b="0" dirty="0">
                <a:solidFill>
                  <a:srgbClr val="FF0000"/>
                </a:solidFill>
                <a:latin typeface="微软雅黑" panose="020B0503020204020204" pitchFamily="34" charset="-122"/>
                <a:ea typeface="微软雅黑" panose="020B0503020204020204" pitchFamily="34" charset="-122"/>
              </a:rPr>
              <a:t>烟感</a:t>
            </a:r>
          </a:p>
        </p:txBody>
      </p:sp>
      <p:sp>
        <p:nvSpPr>
          <p:cNvPr id="13" name="TextBox 9"/>
          <p:cNvSpPr txBox="1">
            <a:spLocks noChangeArrowheads="1"/>
          </p:cNvSpPr>
          <p:nvPr/>
        </p:nvSpPr>
        <p:spPr bwMode="auto">
          <a:xfrm>
            <a:off x="4827288" y="5553426"/>
            <a:ext cx="3077930"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buFont typeface="Arial" panose="020B0604020202020204" pitchFamily="34" charset="0"/>
              <a:buNone/>
            </a:pPr>
            <a:r>
              <a:rPr lang="zh-CN" altLang="en-US" sz="1865" b="0" dirty="0">
                <a:latin typeface="微软雅黑" panose="020B0503020204020204" pitchFamily="34" charset="-122"/>
                <a:ea typeface="微软雅黑" panose="020B0503020204020204" pitchFamily="34" charset="-122"/>
              </a:rPr>
              <a:t>后厨烟感</a:t>
            </a:r>
            <a:r>
              <a:rPr lang="zh-CN" altLang="en-US" sz="1865" b="0" dirty="0">
                <a:solidFill>
                  <a:srgbClr val="FF0000"/>
                </a:solidFill>
                <a:latin typeface="微软雅黑" panose="020B0503020204020204" pitchFamily="34" charset="-122"/>
                <a:ea typeface="微软雅黑" panose="020B0503020204020204" pitchFamily="34" charset="-122"/>
              </a:rPr>
              <a:t>脏污</a:t>
            </a:r>
            <a:r>
              <a:rPr lang="zh-CN" altLang="en-US" sz="1865" b="0" dirty="0">
                <a:latin typeface="微软雅黑" panose="020B0503020204020204" pitchFamily="34" charset="-122"/>
                <a:ea typeface="微软雅黑" panose="020B0503020204020204" pitchFamily="34" charset="-122"/>
              </a:rPr>
              <a:t>及</a:t>
            </a:r>
            <a:r>
              <a:rPr lang="zh-CN" altLang="en-US" sz="1865" b="0" dirty="0">
                <a:solidFill>
                  <a:srgbClr val="FF0000"/>
                </a:solidFill>
                <a:latin typeface="微软雅黑" panose="020B0503020204020204" pitchFamily="34" charset="-122"/>
                <a:ea typeface="微软雅黑" panose="020B0503020204020204" pitchFamily="34" charset="-122"/>
              </a:rPr>
              <a:t>未吸顶安装</a:t>
            </a:r>
          </a:p>
        </p:txBody>
      </p:sp>
      <p:sp>
        <p:nvSpPr>
          <p:cNvPr id="14" name="椭圆 2"/>
          <p:cNvSpPr>
            <a:spLocks noChangeArrowheads="1"/>
          </p:cNvSpPr>
          <p:nvPr/>
        </p:nvSpPr>
        <p:spPr bwMode="auto">
          <a:xfrm>
            <a:off x="1597338" y="2897678"/>
            <a:ext cx="1816100" cy="1412391"/>
          </a:xfrm>
          <a:prstGeom prst="ellipse">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p>
            <a:pPr algn="ctr">
              <a:buFont typeface="Arial" panose="020B0604020202020204" pitchFamily="34" charset="0"/>
              <a:buNone/>
            </a:pPr>
            <a:endParaRPr lang="zh-CN" altLang="en-US" sz="2400"/>
          </a:p>
        </p:txBody>
      </p:sp>
      <p:sp>
        <p:nvSpPr>
          <p:cNvPr id="15" name="椭圆 2"/>
          <p:cNvSpPr>
            <a:spLocks noChangeArrowheads="1"/>
          </p:cNvSpPr>
          <p:nvPr/>
        </p:nvSpPr>
        <p:spPr bwMode="auto">
          <a:xfrm>
            <a:off x="9418105" y="3244063"/>
            <a:ext cx="1202623" cy="813419"/>
          </a:xfrm>
          <a:prstGeom prst="ellipse">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p>
            <a:pPr algn="ctr">
              <a:buFont typeface="Arial" panose="020B0604020202020204" pitchFamily="34" charset="0"/>
              <a:buNone/>
            </a:pPr>
            <a:endParaRPr lang="zh-CN" altLang="en-US" sz="2400"/>
          </a:p>
        </p:txBody>
      </p:sp>
      <p:sp>
        <p:nvSpPr>
          <p:cNvPr id="18" name="矩形 17"/>
          <p:cNvSpPr/>
          <p:nvPr/>
        </p:nvSpPr>
        <p:spPr>
          <a:xfrm>
            <a:off x="353002" y="1731010"/>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探测设备</a:t>
            </a:r>
          </a:p>
        </p:txBody>
      </p:sp>
      <p:sp>
        <p:nvSpPr>
          <p:cNvPr id="19" name="矩形 18"/>
          <p:cNvSpPr/>
          <p:nvPr/>
        </p:nvSpPr>
        <p:spPr>
          <a:xfrm>
            <a:off x="353002" y="320302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灭火设备</a:t>
            </a:r>
          </a:p>
        </p:txBody>
      </p:sp>
      <p:sp>
        <p:nvSpPr>
          <p:cNvPr id="20" name="矩形 19"/>
          <p:cNvSpPr/>
          <p:nvPr/>
        </p:nvSpPr>
        <p:spPr>
          <a:xfrm>
            <a:off x="352974" y="4675042"/>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疏散设备</a:t>
            </a:r>
          </a:p>
        </p:txBody>
      </p:sp>
      <p:sp>
        <p:nvSpPr>
          <p:cNvPr id="22" name="文本框 21"/>
          <p:cNvSpPr txBox="1"/>
          <p:nvPr/>
        </p:nvSpPr>
        <p:spPr>
          <a:xfrm>
            <a:off x="10620728" y="2245422"/>
            <a:ext cx="591685" cy="614301"/>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25" name="矩形 24"/>
          <p:cNvSpPr/>
          <p:nvPr/>
        </p:nvSpPr>
        <p:spPr>
          <a:xfrm>
            <a:off x="8449819" y="5532285"/>
            <a:ext cx="3035264"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Font typeface="Arial" panose="020B0604020202020204" pitchFamily="34" charset="0"/>
              <a:buNone/>
            </a:pPr>
            <a:r>
              <a:rPr lang="zh-CN" altLang="en-US" sz="1865" dirty="0">
                <a:latin typeface="微软雅黑" panose="020B0503020204020204" pitchFamily="34" charset="-122"/>
                <a:ea typeface="微软雅黑" panose="020B0503020204020204" pitchFamily="34" charset="-122"/>
              </a:rPr>
              <a:t>后厨烟感防尘罩未摘除</a:t>
            </a:r>
          </a:p>
        </p:txBody>
      </p:sp>
      <p:sp>
        <p:nvSpPr>
          <p:cNvPr id="26" name="椭圆 25"/>
          <p:cNvSpPr/>
          <p:nvPr/>
        </p:nvSpPr>
        <p:spPr>
          <a:xfrm>
            <a:off x="5636419" y="2859723"/>
            <a:ext cx="1251762" cy="12612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7139659" y="2256020"/>
            <a:ext cx="591685" cy="614301"/>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3330632" y="2209122"/>
            <a:ext cx="591685" cy="614301"/>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23" name="矩形 22"/>
          <p:cNvSpPr/>
          <p:nvPr/>
        </p:nvSpPr>
        <p:spPr bwMode="auto">
          <a:xfrm>
            <a:off x="905761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其他设备设施</a:t>
            </a:r>
          </a:p>
        </p:txBody>
      </p:sp>
      <p:sp>
        <p:nvSpPr>
          <p:cNvPr id="24"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40</a:t>
            </a:fld>
            <a:endParaRPr lang="zh-CN" altLang="en-US" b="1" dirty="0">
              <a:solidFill>
                <a:schemeClr val="bg1"/>
              </a:solidFill>
            </a:endParaRPr>
          </a:p>
        </p:txBody>
      </p:sp>
      <p:sp>
        <p:nvSpPr>
          <p:cNvPr id="30"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31"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42</a:t>
            </a:r>
            <a:endParaRPr lang="zh-CN" altLang="en-US" b="1" dirty="0">
              <a:solidFill>
                <a:srgbClr val="0081C8"/>
              </a:solidFill>
            </a:endParaRPr>
          </a:p>
        </p:txBody>
      </p:sp>
      <p:cxnSp>
        <p:nvCxnSpPr>
          <p:cNvPr id="32"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35"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C:\Users\xyuser\AppData\Local\Temp\WeChat Files\d3ded600022ce85e16fcb3f160fc3b4.jpg"/>
          <p:cNvPicPr>
            <a:picLocks noChangeAspect="1" noChangeArrowheads="1"/>
          </p:cNvPicPr>
          <p:nvPr/>
        </p:nvPicPr>
        <p:blipFill>
          <a:blip r:embed="rId2"/>
          <a:srcRect/>
          <a:stretch>
            <a:fillRect/>
          </a:stretch>
        </p:blipFill>
        <p:spPr bwMode="auto">
          <a:xfrm>
            <a:off x="6756361" y="1787258"/>
            <a:ext cx="4572039" cy="4167055"/>
          </a:xfrm>
          <a:prstGeom prst="rect">
            <a:avLst/>
          </a:prstGeom>
          <a:noFill/>
          <a:extLst>
            <a:ext uri="{909E8E84-426E-40DD-AFC4-6F175D3DCCD1}">
              <a14:hiddenFill xmlns:a14="http://schemas.microsoft.com/office/drawing/2010/main">
                <a:solidFill>
                  <a:srgbClr val="FFFFFF"/>
                </a:solidFill>
              </a14:hiddenFill>
            </a:ext>
          </a:extLst>
        </p:spPr>
      </p:pic>
      <p:sp>
        <p:nvSpPr>
          <p:cNvPr id="9"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三、后厨常见安全隐患</a:t>
            </a:r>
          </a:p>
        </p:txBody>
      </p:sp>
      <p:sp>
        <p:nvSpPr>
          <p:cNvPr id="27" name="矩形 26"/>
          <p:cNvSpPr/>
          <p:nvPr/>
        </p:nvSpPr>
        <p:spPr bwMode="auto">
          <a:xfrm>
            <a:off x="400599" y="859752"/>
            <a:ext cx="2991929"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火源与可燃物隐患</a:t>
            </a:r>
          </a:p>
        </p:txBody>
      </p:sp>
      <p:sp>
        <p:nvSpPr>
          <p:cNvPr id="28" name="矩形 27"/>
          <p:cNvSpPr/>
          <p:nvPr/>
        </p:nvSpPr>
        <p:spPr bwMode="auto">
          <a:xfrm>
            <a:off x="343659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人的行为隐患</a:t>
            </a:r>
          </a:p>
        </p:txBody>
      </p:sp>
      <p:sp>
        <p:nvSpPr>
          <p:cNvPr id="29" name="矩形 28"/>
          <p:cNvSpPr/>
          <p:nvPr/>
        </p:nvSpPr>
        <p:spPr bwMode="auto">
          <a:xfrm>
            <a:off x="6247106" y="859752"/>
            <a:ext cx="2767097"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消防设备设施隐患</a:t>
            </a:r>
          </a:p>
        </p:txBody>
      </p:sp>
      <p:cxnSp>
        <p:nvCxnSpPr>
          <p:cNvPr id="6" name="直接连接符 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7" name="矩形 16"/>
          <p:cNvSpPr/>
          <p:nvPr/>
        </p:nvSpPr>
        <p:spPr>
          <a:xfrm>
            <a:off x="6132269" y="6056791"/>
            <a:ext cx="5850694"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Font typeface="Arial" panose="020B0604020202020204" pitchFamily="34" charset="0"/>
              <a:buNone/>
            </a:pPr>
            <a:r>
              <a:rPr lang="zh-CN" altLang="en-US" sz="1865" dirty="0">
                <a:latin typeface="微软雅黑" panose="020B0503020204020204" pitchFamily="34" charset="-122"/>
                <a:ea typeface="微软雅黑" panose="020B0503020204020204" pitchFamily="34" charset="-122"/>
              </a:rPr>
              <a:t>未设置</a:t>
            </a:r>
            <a:r>
              <a:rPr lang="zh-CN" altLang="en-US" sz="1865" dirty="0">
                <a:solidFill>
                  <a:srgbClr val="FF0000"/>
                </a:solidFill>
                <a:latin typeface="微软雅黑" panose="020B0503020204020204" pitchFamily="34" charset="-122"/>
                <a:ea typeface="微软雅黑" panose="020B0503020204020204" pitchFamily="34" charset="-122"/>
              </a:rPr>
              <a:t>动火离人报警系统</a:t>
            </a:r>
            <a:r>
              <a:rPr lang="zh-CN" altLang="en-US" sz="1865" dirty="0">
                <a:latin typeface="微软雅黑" panose="020B0503020204020204" pitchFamily="34" charset="-122"/>
                <a:ea typeface="微软雅黑" panose="020B0503020204020204" pitchFamily="34" charset="-122"/>
              </a:rPr>
              <a:t>或系统</a:t>
            </a:r>
            <a:r>
              <a:rPr lang="zh-CN" altLang="en-US" sz="1865" dirty="0">
                <a:solidFill>
                  <a:srgbClr val="FF0000"/>
                </a:solidFill>
                <a:latin typeface="微软雅黑" panose="020B0503020204020204" pitchFamily="34" charset="-122"/>
                <a:ea typeface="微软雅黑" panose="020B0503020204020204" pitchFamily="34" charset="-122"/>
              </a:rPr>
              <a:t>断电</a:t>
            </a:r>
          </a:p>
        </p:txBody>
      </p:sp>
      <p:sp>
        <p:nvSpPr>
          <p:cNvPr id="18" name="矩形 17"/>
          <p:cNvSpPr/>
          <p:nvPr/>
        </p:nvSpPr>
        <p:spPr>
          <a:xfrm>
            <a:off x="353002" y="1731010"/>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探测设备</a:t>
            </a:r>
          </a:p>
        </p:txBody>
      </p:sp>
      <p:sp>
        <p:nvSpPr>
          <p:cNvPr id="19" name="矩形 18"/>
          <p:cNvSpPr/>
          <p:nvPr/>
        </p:nvSpPr>
        <p:spPr>
          <a:xfrm>
            <a:off x="353002" y="320302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灭火设备</a:t>
            </a:r>
          </a:p>
        </p:txBody>
      </p:sp>
      <p:sp>
        <p:nvSpPr>
          <p:cNvPr id="20" name="矩形 19"/>
          <p:cNvSpPr/>
          <p:nvPr/>
        </p:nvSpPr>
        <p:spPr>
          <a:xfrm>
            <a:off x="352974" y="4675042"/>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疏散设备</a:t>
            </a:r>
          </a:p>
        </p:txBody>
      </p:sp>
      <p:sp>
        <p:nvSpPr>
          <p:cNvPr id="32" name="椭圆 2"/>
          <p:cNvSpPr>
            <a:spLocks noChangeArrowheads="1"/>
          </p:cNvSpPr>
          <p:nvPr/>
        </p:nvSpPr>
        <p:spPr bwMode="auto">
          <a:xfrm>
            <a:off x="8772442" y="2572563"/>
            <a:ext cx="1816100" cy="1412391"/>
          </a:xfrm>
          <a:prstGeom prst="ellipse">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p>
            <a:pPr algn="ctr">
              <a:buFont typeface="Arial" panose="020B0604020202020204" pitchFamily="34" charset="0"/>
              <a:buNone/>
            </a:pPr>
            <a:endParaRPr lang="zh-CN" altLang="en-US" sz="2400"/>
          </a:p>
        </p:txBody>
      </p:sp>
      <p:sp>
        <p:nvSpPr>
          <p:cNvPr id="35" name="文本框 34"/>
          <p:cNvSpPr txBox="1"/>
          <p:nvPr/>
        </p:nvSpPr>
        <p:spPr>
          <a:xfrm>
            <a:off x="10736715" y="1770460"/>
            <a:ext cx="591685" cy="614301"/>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pic>
        <p:nvPicPr>
          <p:cNvPr id="30" name="图片 29"/>
          <p:cNvPicPr>
            <a:picLocks noChangeAspect="1"/>
          </p:cNvPicPr>
          <p:nvPr/>
        </p:nvPicPr>
        <p:blipFill rotWithShape="1">
          <a:blip r:embed="rId3"/>
          <a:srcRect/>
          <a:stretch>
            <a:fillRect/>
          </a:stretch>
        </p:blipFill>
        <p:spPr>
          <a:xfrm>
            <a:off x="1308100" y="1787258"/>
            <a:ext cx="4795891" cy="4184302"/>
          </a:xfrm>
          <a:prstGeom prst="rect">
            <a:avLst/>
          </a:prstGeom>
        </p:spPr>
      </p:pic>
      <p:sp>
        <p:nvSpPr>
          <p:cNvPr id="31" name="TextBox 12"/>
          <p:cNvSpPr txBox="1">
            <a:spLocks noChangeArrowheads="1"/>
          </p:cNvSpPr>
          <p:nvPr/>
        </p:nvSpPr>
        <p:spPr bwMode="auto">
          <a:xfrm>
            <a:off x="2025411" y="6034515"/>
            <a:ext cx="336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r>
              <a:rPr lang="zh-CN" altLang="en-US" sz="2000" b="0" dirty="0">
                <a:latin typeface="微软雅黑" panose="020B0503020204020204" pitchFamily="34" charset="-122"/>
                <a:ea typeface="微软雅黑" panose="020B0503020204020204" pitchFamily="34" charset="-122"/>
              </a:rPr>
              <a:t>烟感地址码不准确</a:t>
            </a:r>
            <a:endParaRPr lang="en-US" altLang="zh-CN" sz="2000" b="0" dirty="0">
              <a:latin typeface="微软雅黑" panose="020B0503020204020204" pitchFamily="34" charset="-122"/>
              <a:ea typeface="微软雅黑" panose="020B0503020204020204" pitchFamily="34" charset="-122"/>
            </a:endParaRPr>
          </a:p>
          <a:p>
            <a:pPr algn="ctr"/>
            <a:r>
              <a:rPr lang="zh-CN" altLang="en-US" sz="1200" b="0" dirty="0">
                <a:latin typeface="微软雅黑" panose="020B0503020204020204" pitchFamily="34" charset="-122"/>
                <a:ea typeface="微软雅黑" panose="020B0503020204020204" pitchFamily="34" charset="-122"/>
              </a:rPr>
              <a:t>（未准确到商户内功能隔间）</a:t>
            </a:r>
          </a:p>
        </p:txBody>
      </p:sp>
      <p:sp>
        <p:nvSpPr>
          <p:cNvPr id="21" name="矩形 20"/>
          <p:cNvSpPr/>
          <p:nvPr/>
        </p:nvSpPr>
        <p:spPr bwMode="auto">
          <a:xfrm>
            <a:off x="905761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其他设备设施</a:t>
            </a:r>
          </a:p>
        </p:txBody>
      </p:sp>
      <p:sp>
        <p:nvSpPr>
          <p:cNvPr id="22"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41</a:t>
            </a:fld>
            <a:endParaRPr lang="zh-CN" altLang="en-US" b="1" dirty="0">
              <a:solidFill>
                <a:schemeClr val="bg1"/>
              </a:solidFill>
            </a:endParaRPr>
          </a:p>
        </p:txBody>
      </p:sp>
      <p:sp>
        <p:nvSpPr>
          <p:cNvPr id="23"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24"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43</a:t>
            </a:r>
            <a:endParaRPr lang="zh-CN" altLang="en-US" b="1" dirty="0">
              <a:solidFill>
                <a:srgbClr val="0081C8"/>
              </a:solidFill>
            </a:endParaRPr>
          </a:p>
        </p:txBody>
      </p:sp>
      <p:cxnSp>
        <p:nvCxnSpPr>
          <p:cNvPr id="25"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6"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
        <p:nvSpPr>
          <p:cNvPr id="33" name="文本框 32"/>
          <p:cNvSpPr txBox="1"/>
          <p:nvPr/>
        </p:nvSpPr>
        <p:spPr>
          <a:xfrm>
            <a:off x="5512306" y="1770460"/>
            <a:ext cx="591685" cy="614301"/>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G:\部门工作\临时工作\厨房安全月活动-吴戈\餐饮火情及隐患PPT\灭火器材配置\图片29.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1094632" y="1544983"/>
            <a:ext cx="5661729" cy="432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三、后厨常见安全隐患</a:t>
            </a:r>
          </a:p>
        </p:txBody>
      </p:sp>
      <p:sp>
        <p:nvSpPr>
          <p:cNvPr id="27" name="矩形 26"/>
          <p:cNvSpPr/>
          <p:nvPr/>
        </p:nvSpPr>
        <p:spPr bwMode="auto">
          <a:xfrm>
            <a:off x="400599" y="859752"/>
            <a:ext cx="2991929"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火源与可燃物隐患</a:t>
            </a:r>
          </a:p>
        </p:txBody>
      </p:sp>
      <p:sp>
        <p:nvSpPr>
          <p:cNvPr id="28" name="矩形 27"/>
          <p:cNvSpPr/>
          <p:nvPr/>
        </p:nvSpPr>
        <p:spPr bwMode="auto">
          <a:xfrm>
            <a:off x="343659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人的行为隐患</a:t>
            </a:r>
          </a:p>
        </p:txBody>
      </p:sp>
      <p:sp>
        <p:nvSpPr>
          <p:cNvPr id="29" name="矩形 28"/>
          <p:cNvSpPr/>
          <p:nvPr/>
        </p:nvSpPr>
        <p:spPr bwMode="auto">
          <a:xfrm>
            <a:off x="6247106" y="859752"/>
            <a:ext cx="2767097"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消防设备设施隐患</a:t>
            </a:r>
          </a:p>
        </p:txBody>
      </p:sp>
      <p:cxnSp>
        <p:nvCxnSpPr>
          <p:cNvPr id="6" name="直接连接符 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6" name="文本框 15"/>
          <p:cNvSpPr txBox="1"/>
          <p:nvPr/>
        </p:nvSpPr>
        <p:spPr>
          <a:xfrm>
            <a:off x="2351057" y="5954118"/>
            <a:ext cx="3487767" cy="553998"/>
          </a:xfrm>
          <a:prstGeom prst="rect">
            <a:avLst/>
          </a:prstGeom>
          <a:noFill/>
        </p:spPr>
        <p:txBody>
          <a:bodyPr wrap="square" rtlCol="0">
            <a:spAutoFit/>
          </a:bodyPr>
          <a:lstStyle/>
          <a:p>
            <a:pPr algn="ctr"/>
            <a:r>
              <a:rPr lang="zh-CN" altLang="zh-CN" sz="1800" kern="1200" dirty="0">
                <a:effectLst/>
                <a:latin typeface="微软雅黑" panose="020B0503020204020204" pitchFamily="34" charset="-122"/>
                <a:ea typeface="微软雅黑" panose="020B0503020204020204" pitchFamily="34" charset="-122"/>
                <a:cs typeface="+mn-cs"/>
              </a:rPr>
              <a:t>灭火毯</a:t>
            </a:r>
            <a:r>
              <a:rPr lang="zh-CN" altLang="en-US" dirty="0">
                <a:latin typeface="微软雅黑" panose="020B0503020204020204" pitchFamily="34" charset="-122"/>
                <a:ea typeface="微软雅黑" panose="020B0503020204020204" pitchFamily="34" charset="-122"/>
              </a:rPr>
              <a:t>配置不足或</a:t>
            </a:r>
            <a:r>
              <a:rPr lang="zh-CN" altLang="en-US" dirty="0">
                <a:solidFill>
                  <a:srgbClr val="FF0000"/>
                </a:solidFill>
                <a:latin typeface="微软雅黑" panose="020B0503020204020204" pitchFamily="34" charset="-122"/>
                <a:ea typeface="微软雅黑" panose="020B0503020204020204" pitchFamily="34" charset="-122"/>
              </a:rPr>
              <a:t>尺寸过小</a:t>
            </a:r>
            <a:endParaRPr lang="en-US" altLang="zh-CN" dirty="0">
              <a:solidFill>
                <a:srgbClr val="FF0000"/>
              </a:solidFill>
              <a:latin typeface="微软雅黑" panose="020B0503020204020204" pitchFamily="34" charset="-122"/>
              <a:ea typeface="微软雅黑" panose="020B0503020204020204" pitchFamily="34" charset="-122"/>
            </a:endParaRPr>
          </a:p>
          <a:p>
            <a:pPr algn="ct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灭火毯尺寸</a:t>
            </a:r>
            <a:r>
              <a:rPr lang="en-US" altLang="zh-CN" sz="1200" dirty="0">
                <a:latin typeface="微软雅黑" panose="020B0503020204020204" pitchFamily="34" charset="-122"/>
                <a:ea typeface="微软雅黑" panose="020B0503020204020204" pitchFamily="34" charset="-122"/>
              </a:rPr>
              <a:t>1.0m × 1.0m</a:t>
            </a:r>
            <a:r>
              <a:rPr lang="zh-CN" altLang="en-US" sz="1200" dirty="0">
                <a:latin typeface="微软雅黑" panose="020B0503020204020204" pitchFamily="34" charset="-122"/>
                <a:ea typeface="微软雅黑" panose="020B0503020204020204" pitchFamily="34" charset="-122"/>
              </a:rPr>
              <a:t>，过小</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a:t>
            </a:r>
            <a:endParaRPr lang="zh-CN" altLang="en-US" sz="1200" dirty="0"/>
          </a:p>
        </p:txBody>
      </p:sp>
      <p:pic>
        <p:nvPicPr>
          <p:cNvPr id="17" name="图片 16"/>
          <p:cNvPicPr>
            <a:picLocks noChangeAspect="1"/>
          </p:cNvPicPr>
          <p:nvPr/>
        </p:nvPicPr>
        <p:blipFill>
          <a:blip r:embed="rId3"/>
          <a:stretch>
            <a:fillRect/>
          </a:stretch>
        </p:blipFill>
        <p:spPr>
          <a:xfrm>
            <a:off x="7038301" y="1544984"/>
            <a:ext cx="4895518" cy="4320480"/>
          </a:xfrm>
          <a:prstGeom prst="rect">
            <a:avLst/>
          </a:prstGeom>
        </p:spPr>
      </p:pic>
      <p:sp>
        <p:nvSpPr>
          <p:cNvPr id="3" name="矩形 2"/>
          <p:cNvSpPr/>
          <p:nvPr/>
        </p:nvSpPr>
        <p:spPr>
          <a:xfrm>
            <a:off x="7630654" y="5954118"/>
            <a:ext cx="3185487" cy="553998"/>
          </a:xfrm>
          <a:prstGeom prst="rect">
            <a:avLst/>
          </a:prstGeom>
        </p:spPr>
        <p:txBody>
          <a:bodyPr wrap="none">
            <a:spAutoFit/>
          </a:bodyPr>
          <a:lstStyle/>
          <a:p>
            <a:pPr algn="ctr"/>
            <a:r>
              <a:rPr lang="zh-CN" altLang="en-US" dirty="0">
                <a:latin typeface="微软雅黑" panose="020B0503020204020204" pitchFamily="34" charset="-122"/>
                <a:ea typeface="微软雅黑" panose="020B0503020204020204" pitchFamily="34" charset="-122"/>
              </a:rPr>
              <a:t>应急锅盖</a:t>
            </a:r>
            <a:r>
              <a:rPr lang="zh-CN" altLang="zh-CN" dirty="0">
                <a:latin typeface="微软雅黑" panose="020B0503020204020204" pitchFamily="34" charset="-122"/>
                <a:ea typeface="微软雅黑" panose="020B0503020204020204" pitchFamily="34" charset="-122"/>
              </a:rPr>
              <a:t>规格</a:t>
            </a:r>
            <a:r>
              <a:rPr lang="zh-CN" altLang="en-US" dirty="0">
                <a:latin typeface="微软雅黑" panose="020B0503020204020204" pitchFamily="34" charset="-122"/>
                <a:ea typeface="微软雅黑" panose="020B0503020204020204" pitchFamily="34" charset="-122"/>
              </a:rPr>
              <a:t>与锅</a:t>
            </a:r>
            <a:r>
              <a:rPr lang="zh-CN" altLang="en-US" dirty="0">
                <a:solidFill>
                  <a:srgbClr val="FF0000"/>
                </a:solidFill>
                <a:latin typeface="微软雅黑" panose="020B0503020204020204" pitchFamily="34" charset="-122"/>
                <a:ea typeface="微软雅黑" panose="020B0503020204020204" pitchFamily="34" charset="-122"/>
              </a:rPr>
              <a:t>大小不匹配</a:t>
            </a:r>
            <a:endParaRPr lang="en-US" altLang="zh-CN" dirty="0">
              <a:solidFill>
                <a:srgbClr val="FF0000"/>
              </a:solidFill>
              <a:latin typeface="微软雅黑" panose="020B0503020204020204" pitchFamily="34" charset="-122"/>
              <a:ea typeface="微软雅黑" panose="020B0503020204020204" pitchFamily="34" charset="-122"/>
            </a:endParaRPr>
          </a:p>
          <a:p>
            <a:pPr algn="ctr"/>
            <a:r>
              <a:rPr lang="zh-CN" altLang="en-US" sz="1200" dirty="0">
                <a:latin typeface="微软雅黑" panose="020B0503020204020204" pitchFamily="34" charset="-122"/>
                <a:ea typeface="微软雅黑" panose="020B0503020204020204" pitchFamily="34" charset="-122"/>
              </a:rPr>
              <a:t>（应急锅盖尺寸过大，无法严密扣住锅口）</a:t>
            </a:r>
            <a:endParaRPr lang="zh-CN" altLang="en-US" sz="1200" dirty="0"/>
          </a:p>
        </p:txBody>
      </p:sp>
      <p:sp>
        <p:nvSpPr>
          <p:cNvPr id="19" name="文本框 18"/>
          <p:cNvSpPr txBox="1"/>
          <p:nvPr/>
        </p:nvSpPr>
        <p:spPr>
          <a:xfrm>
            <a:off x="6167126" y="1544983"/>
            <a:ext cx="582628"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1351191" y="1544982"/>
            <a:ext cx="582628"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22" name="矩形 21"/>
          <p:cNvSpPr/>
          <p:nvPr/>
        </p:nvSpPr>
        <p:spPr>
          <a:xfrm>
            <a:off x="353002" y="1731010"/>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探测设备</a:t>
            </a:r>
          </a:p>
        </p:txBody>
      </p:sp>
      <p:sp>
        <p:nvSpPr>
          <p:cNvPr id="25" name="矩形 24"/>
          <p:cNvSpPr/>
          <p:nvPr/>
        </p:nvSpPr>
        <p:spPr>
          <a:xfrm>
            <a:off x="353002" y="320302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灭火设备</a:t>
            </a:r>
          </a:p>
        </p:txBody>
      </p:sp>
      <p:sp>
        <p:nvSpPr>
          <p:cNvPr id="26" name="矩形 25"/>
          <p:cNvSpPr/>
          <p:nvPr/>
        </p:nvSpPr>
        <p:spPr>
          <a:xfrm>
            <a:off x="352974" y="4675042"/>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疏散设备</a:t>
            </a:r>
          </a:p>
        </p:txBody>
      </p:sp>
      <p:sp>
        <p:nvSpPr>
          <p:cNvPr id="18" name="矩形 17"/>
          <p:cNvSpPr/>
          <p:nvPr/>
        </p:nvSpPr>
        <p:spPr bwMode="auto">
          <a:xfrm>
            <a:off x="905761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其他设备设施</a:t>
            </a:r>
          </a:p>
        </p:txBody>
      </p:sp>
      <p:sp>
        <p:nvSpPr>
          <p:cNvPr id="23"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42</a:t>
            </a:fld>
            <a:endParaRPr lang="zh-CN" altLang="en-US" b="1" dirty="0">
              <a:solidFill>
                <a:schemeClr val="bg1"/>
              </a:solidFill>
            </a:endParaRPr>
          </a:p>
        </p:txBody>
      </p:sp>
      <p:sp>
        <p:nvSpPr>
          <p:cNvPr id="24"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30"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44</a:t>
            </a:r>
            <a:endParaRPr lang="zh-CN" altLang="en-US" b="1" dirty="0">
              <a:solidFill>
                <a:srgbClr val="0081C8"/>
              </a:solidFill>
            </a:endParaRPr>
          </a:p>
        </p:txBody>
      </p:sp>
      <p:cxnSp>
        <p:nvCxnSpPr>
          <p:cNvPr id="31"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32"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三、后厨常见安全隐患</a:t>
            </a:r>
          </a:p>
        </p:txBody>
      </p:sp>
      <p:sp>
        <p:nvSpPr>
          <p:cNvPr id="27" name="矩形 26"/>
          <p:cNvSpPr/>
          <p:nvPr/>
        </p:nvSpPr>
        <p:spPr bwMode="auto">
          <a:xfrm>
            <a:off x="400599" y="859752"/>
            <a:ext cx="2991929"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火源与可燃物隐患</a:t>
            </a:r>
          </a:p>
        </p:txBody>
      </p:sp>
      <p:sp>
        <p:nvSpPr>
          <p:cNvPr id="28" name="矩形 27"/>
          <p:cNvSpPr/>
          <p:nvPr/>
        </p:nvSpPr>
        <p:spPr bwMode="auto">
          <a:xfrm>
            <a:off x="343659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人的行为隐患</a:t>
            </a:r>
          </a:p>
        </p:txBody>
      </p:sp>
      <p:sp>
        <p:nvSpPr>
          <p:cNvPr id="29" name="矩形 28"/>
          <p:cNvSpPr/>
          <p:nvPr/>
        </p:nvSpPr>
        <p:spPr bwMode="auto">
          <a:xfrm>
            <a:off x="6247106" y="859752"/>
            <a:ext cx="2767097"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消防设备设施隐患</a:t>
            </a:r>
          </a:p>
        </p:txBody>
      </p:sp>
      <p:cxnSp>
        <p:nvCxnSpPr>
          <p:cNvPr id="6" name="直接连接符 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pic>
        <p:nvPicPr>
          <p:cNvPr id="10" name="图片 9" descr="213008552074860267.jpg"/>
          <p:cNvPicPr>
            <a:picLocks noChangeAspect="1"/>
          </p:cNvPicPr>
          <p:nvPr/>
        </p:nvPicPr>
        <p:blipFill>
          <a:blip r:embed="rId2"/>
          <a:stretch>
            <a:fillRect/>
          </a:stretch>
        </p:blipFill>
        <p:spPr>
          <a:xfrm>
            <a:off x="7125115" y="2151426"/>
            <a:ext cx="2463385" cy="2572973"/>
          </a:xfrm>
          <a:prstGeom prst="rect">
            <a:avLst/>
          </a:prstGeom>
        </p:spPr>
      </p:pic>
      <p:pic>
        <p:nvPicPr>
          <p:cNvPr id="11" name="Picture 1"/>
          <p:cNvPicPr>
            <a:picLocks noChangeAspect="1" noChangeArrowheads="1"/>
          </p:cNvPicPr>
          <p:nvPr/>
        </p:nvPicPr>
        <p:blipFill>
          <a:blip r:embed="rId3"/>
          <a:srcRect/>
          <a:stretch>
            <a:fillRect/>
          </a:stretch>
        </p:blipFill>
        <p:spPr bwMode="auto">
          <a:xfrm>
            <a:off x="1160634" y="2163590"/>
            <a:ext cx="2776366" cy="2540904"/>
          </a:xfrm>
          <a:prstGeom prst="rect">
            <a:avLst/>
          </a:prstGeom>
          <a:noFill/>
          <a:ln w="9525">
            <a:noFill/>
            <a:miter lim="800000"/>
            <a:headEnd/>
            <a:tailEnd/>
          </a:ln>
          <a:effectLst/>
        </p:spPr>
      </p:pic>
      <p:sp>
        <p:nvSpPr>
          <p:cNvPr id="12" name="TextBox 23"/>
          <p:cNvSpPr txBox="1"/>
          <p:nvPr/>
        </p:nvSpPr>
        <p:spPr>
          <a:xfrm>
            <a:off x="540918" y="4809065"/>
            <a:ext cx="4320480" cy="752194"/>
          </a:xfrm>
          <a:prstGeom prst="rect">
            <a:avLst/>
          </a:prstGeom>
          <a:noFill/>
          <a:ln>
            <a:noFill/>
          </a:ln>
        </p:spPr>
        <p:txBody>
          <a:bodyPr wrap="square">
            <a:spAutoFit/>
          </a:bodyPr>
          <a:lstStyle>
            <a:defPPr>
              <a:defRPr lang="zh-CN"/>
            </a:defPPr>
            <a:lvl1pPr algn="ctr">
              <a:lnSpc>
                <a:spcPct val="150000"/>
              </a:lnSpc>
              <a:defRPr b="1">
                <a:latin typeface="微软雅黑" panose="020B0503020204020204" pitchFamily="34" charset="-122"/>
                <a:ea typeface="微软雅黑" panose="020B0503020204020204" pitchFamily="34" charset="-122"/>
              </a:defRPr>
            </a:lvl1pPr>
          </a:lstStyle>
          <a:p>
            <a:r>
              <a:rPr lang="zh-CN" altLang="en-US" b="0" dirty="0"/>
              <a:t>未按规定配备灭火器</a:t>
            </a:r>
            <a:endParaRPr lang="en-US" altLang="zh-CN" sz="1200" b="0" dirty="0"/>
          </a:p>
          <a:p>
            <a:r>
              <a:rPr lang="zh-CN" altLang="en-US" sz="1200" b="0" dirty="0"/>
              <a:t>后厨每</a:t>
            </a:r>
            <a:r>
              <a:rPr lang="en-US" altLang="zh-CN" sz="1200" b="0" dirty="0"/>
              <a:t>20</a:t>
            </a:r>
            <a:r>
              <a:rPr lang="zh-CN" altLang="en-US" sz="1200" b="0" dirty="0"/>
              <a:t>平米两具</a:t>
            </a:r>
            <a:r>
              <a:rPr lang="en-US" altLang="zh-CN" sz="1200" b="0" dirty="0"/>
              <a:t>4KGABC</a:t>
            </a:r>
            <a:r>
              <a:rPr lang="zh-CN" altLang="en-US" sz="1200" b="0" dirty="0"/>
              <a:t>干粉灭火器</a:t>
            </a:r>
          </a:p>
        </p:txBody>
      </p:sp>
      <p:sp>
        <p:nvSpPr>
          <p:cNvPr id="13" name="TextBox 24"/>
          <p:cNvSpPr txBox="1"/>
          <p:nvPr/>
        </p:nvSpPr>
        <p:spPr>
          <a:xfrm>
            <a:off x="4131622" y="4824453"/>
            <a:ext cx="2993493" cy="458908"/>
          </a:xfrm>
          <a:prstGeom prst="rect">
            <a:avLst/>
          </a:prstGeom>
          <a:noFill/>
          <a:ln>
            <a:noFill/>
          </a:ln>
        </p:spPr>
        <p:txBody>
          <a:bodyPr wrap="square">
            <a:spAutoFit/>
          </a:bodyPr>
          <a:lstStyle>
            <a:defPPr>
              <a:defRPr lang="zh-CN"/>
            </a:defPPr>
            <a:lvl1pPr algn="ctr">
              <a:lnSpc>
                <a:spcPct val="150000"/>
              </a:lnSpc>
              <a:defRPr b="1">
                <a:latin typeface="微软雅黑" panose="020B0503020204020204" pitchFamily="34" charset="-122"/>
                <a:ea typeface="微软雅黑" panose="020B0503020204020204" pitchFamily="34" charset="-122"/>
              </a:defRPr>
            </a:lvl1pPr>
          </a:lstStyle>
          <a:p>
            <a:r>
              <a:rPr lang="zh-CN" altLang="en-US" b="0" dirty="0"/>
              <a:t>灭火器指针处在红区</a:t>
            </a:r>
            <a:endParaRPr lang="en-US" altLang="zh-CN" b="0" dirty="0"/>
          </a:p>
        </p:txBody>
      </p:sp>
      <p:pic>
        <p:nvPicPr>
          <p:cNvPr id="14"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a:fillRect/>
          </a:stretch>
        </p:blipFill>
        <p:spPr bwMode="auto">
          <a:xfrm>
            <a:off x="4051503" y="2163590"/>
            <a:ext cx="2971809" cy="2560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25"/>
          <p:cNvSpPr txBox="1"/>
          <p:nvPr/>
        </p:nvSpPr>
        <p:spPr>
          <a:xfrm>
            <a:off x="6860060" y="4740949"/>
            <a:ext cx="2993493" cy="784830"/>
          </a:xfrm>
          <a:prstGeom prst="rect">
            <a:avLst/>
          </a:prstGeom>
          <a:noFill/>
          <a:ln>
            <a:noFill/>
          </a:ln>
        </p:spPr>
        <p:txBody>
          <a:bodyPr wrap="square">
            <a:spAutoFit/>
          </a:bodyPr>
          <a:lstStyle>
            <a:defPPr>
              <a:defRPr lang="zh-CN"/>
            </a:defPPr>
            <a:lvl1pPr algn="ctr">
              <a:lnSpc>
                <a:spcPct val="150000"/>
              </a:lnSpc>
              <a:defRPr b="1">
                <a:latin typeface="微软雅黑" panose="020B0503020204020204" pitchFamily="34" charset="-122"/>
                <a:ea typeface="微软雅黑" panose="020B0503020204020204" pitchFamily="34" charset="-122"/>
              </a:defRPr>
            </a:lvl1pPr>
          </a:lstStyle>
          <a:p>
            <a:r>
              <a:rPr lang="zh-CN" altLang="en-US" b="0" dirty="0"/>
              <a:t>灭火器未按期巡检</a:t>
            </a:r>
            <a:endParaRPr lang="en-US" altLang="zh-CN" b="0" dirty="0"/>
          </a:p>
          <a:p>
            <a:r>
              <a:rPr lang="zh-CN" altLang="en-US" sz="1200" b="0" dirty="0"/>
              <a:t>（制度要求每月</a:t>
            </a:r>
            <a:r>
              <a:rPr lang="en-US" altLang="zh-CN" sz="1200" b="0" dirty="0"/>
              <a:t>1</a:t>
            </a:r>
            <a:r>
              <a:rPr lang="zh-CN" altLang="en-US" sz="1200" b="0" dirty="0"/>
              <a:t>次）</a:t>
            </a:r>
            <a:endParaRPr lang="en-US" altLang="zh-CN" sz="1200" b="0" dirty="0"/>
          </a:p>
        </p:txBody>
      </p:sp>
      <p:pic>
        <p:nvPicPr>
          <p:cNvPr id="16" name="Picture 10"/>
          <p:cNvPicPr>
            <a:picLocks noChangeAspect="1"/>
          </p:cNvPicPr>
          <p:nvPr/>
        </p:nvPicPr>
        <p:blipFill rotWithShape="1">
          <a:blip r:embed="rId5"/>
          <a:srcRect/>
          <a:stretch>
            <a:fillRect/>
          </a:stretch>
        </p:blipFill>
        <p:spPr>
          <a:xfrm>
            <a:off x="9703864" y="2151426"/>
            <a:ext cx="2337984" cy="2572973"/>
          </a:xfrm>
          <a:prstGeom prst="rect">
            <a:avLst/>
          </a:prstGeom>
          <a:noFill/>
          <a:ln w="9525">
            <a:noFill/>
          </a:ln>
        </p:spPr>
      </p:pic>
      <p:sp>
        <p:nvSpPr>
          <p:cNvPr id="17" name="文本框 16"/>
          <p:cNvSpPr txBox="1"/>
          <p:nvPr/>
        </p:nvSpPr>
        <p:spPr>
          <a:xfrm>
            <a:off x="11450163" y="2151426"/>
            <a:ext cx="591685" cy="614301"/>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18" name="矩形 17"/>
          <p:cNvSpPr/>
          <p:nvPr/>
        </p:nvSpPr>
        <p:spPr>
          <a:xfrm>
            <a:off x="9884368" y="4776538"/>
            <a:ext cx="2201851" cy="507831"/>
          </a:xfrm>
          <a:prstGeom prst="rect">
            <a:avLst/>
          </a:prstGeom>
          <a:noFill/>
          <a:ln>
            <a:noFill/>
          </a:ln>
        </p:spPr>
        <p:txBody>
          <a:bodyPr wrap="square">
            <a:spAutoFit/>
          </a:bodyPr>
          <a:lstStyle/>
          <a:p>
            <a:pPr algn="ctr">
              <a:lnSpc>
                <a:spcPct val="150000"/>
              </a:lnSpc>
            </a:pPr>
            <a:r>
              <a:rPr lang="zh-CN" altLang="en-US" dirty="0">
                <a:latin typeface="微软雅黑" panose="020B0503020204020204" pitchFamily="34" charset="-122"/>
                <a:ea typeface="微软雅黑" panose="020B0503020204020204" pitchFamily="34" charset="-122"/>
              </a:rPr>
              <a:t>灭火器箱被遮挡</a:t>
            </a:r>
          </a:p>
        </p:txBody>
      </p:sp>
      <p:sp>
        <p:nvSpPr>
          <p:cNvPr id="19" name="椭圆 18"/>
          <p:cNvSpPr/>
          <p:nvPr/>
        </p:nvSpPr>
        <p:spPr>
          <a:xfrm>
            <a:off x="10155079" y="3238188"/>
            <a:ext cx="1435554" cy="13236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9030937" y="2147041"/>
            <a:ext cx="591685" cy="614301"/>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6431627" y="2147040"/>
            <a:ext cx="591685" cy="614301"/>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3334063" y="2127172"/>
            <a:ext cx="591685" cy="614301"/>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30" name="椭圆 29"/>
          <p:cNvSpPr/>
          <p:nvPr/>
        </p:nvSpPr>
        <p:spPr>
          <a:xfrm>
            <a:off x="7489749" y="2909119"/>
            <a:ext cx="1435554" cy="13236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4872675" y="2718116"/>
            <a:ext cx="1435554" cy="13236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1887257" y="2576362"/>
            <a:ext cx="1435554" cy="13236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353002" y="1731010"/>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探测设备</a:t>
            </a:r>
          </a:p>
        </p:txBody>
      </p:sp>
      <p:sp>
        <p:nvSpPr>
          <p:cNvPr id="34" name="矩形 33"/>
          <p:cNvSpPr/>
          <p:nvPr/>
        </p:nvSpPr>
        <p:spPr>
          <a:xfrm>
            <a:off x="353002" y="320302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灭火设备</a:t>
            </a:r>
          </a:p>
        </p:txBody>
      </p:sp>
      <p:sp>
        <p:nvSpPr>
          <p:cNvPr id="35" name="矩形 34"/>
          <p:cNvSpPr/>
          <p:nvPr/>
        </p:nvSpPr>
        <p:spPr>
          <a:xfrm>
            <a:off x="352974" y="4675042"/>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疏散设备</a:t>
            </a:r>
          </a:p>
        </p:txBody>
      </p:sp>
      <p:sp>
        <p:nvSpPr>
          <p:cNvPr id="26" name="矩形 25"/>
          <p:cNvSpPr/>
          <p:nvPr/>
        </p:nvSpPr>
        <p:spPr bwMode="auto">
          <a:xfrm>
            <a:off x="905761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其他设备设施</a:t>
            </a:r>
          </a:p>
        </p:txBody>
      </p:sp>
      <p:sp>
        <p:nvSpPr>
          <p:cNvPr id="36"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43</a:t>
            </a:fld>
            <a:endParaRPr lang="zh-CN" altLang="en-US" b="1" dirty="0">
              <a:solidFill>
                <a:schemeClr val="bg1"/>
              </a:solidFill>
            </a:endParaRPr>
          </a:p>
        </p:txBody>
      </p:sp>
      <p:sp>
        <p:nvSpPr>
          <p:cNvPr id="37"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38"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45</a:t>
            </a:r>
            <a:endParaRPr lang="zh-CN" altLang="en-US" b="1" dirty="0">
              <a:solidFill>
                <a:srgbClr val="0081C8"/>
              </a:solidFill>
            </a:endParaRPr>
          </a:p>
        </p:txBody>
      </p:sp>
      <p:cxnSp>
        <p:nvCxnSpPr>
          <p:cNvPr id="39"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40"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srcRect/>
          <a:stretch>
            <a:fillRect/>
          </a:stretch>
        </p:blipFill>
        <p:spPr bwMode="auto">
          <a:xfrm>
            <a:off x="4978400" y="2076443"/>
            <a:ext cx="3494298" cy="3013075"/>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txBox="1"/>
          <p:nvPr/>
        </p:nvSpPr>
        <p:spPr bwMode="black">
          <a:xfrm>
            <a:off x="294641" y="152401"/>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三、后厨常见安全隐患</a:t>
            </a:r>
          </a:p>
        </p:txBody>
      </p:sp>
      <p:sp>
        <p:nvSpPr>
          <p:cNvPr id="41" name="椭圆 10"/>
          <p:cNvSpPr>
            <a:spLocks noChangeArrowheads="1"/>
          </p:cNvSpPr>
          <p:nvPr/>
        </p:nvSpPr>
        <p:spPr bwMode="auto">
          <a:xfrm>
            <a:off x="5970333" y="3250669"/>
            <a:ext cx="1689100" cy="990600"/>
          </a:xfrm>
          <a:prstGeom prst="ellipse">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p>
            <a:pPr algn="ctr">
              <a:buFont typeface="Arial" panose="020B0604020202020204" pitchFamily="34" charset="0"/>
              <a:buNone/>
            </a:pPr>
            <a:endParaRPr lang="zh-CN" altLang="en-US" sz="2400"/>
          </a:p>
        </p:txBody>
      </p:sp>
      <p:sp>
        <p:nvSpPr>
          <p:cNvPr id="44" name="TextBox 13"/>
          <p:cNvSpPr txBox="1">
            <a:spLocks noChangeArrowheads="1"/>
          </p:cNvSpPr>
          <p:nvPr/>
        </p:nvSpPr>
        <p:spPr bwMode="auto">
          <a:xfrm>
            <a:off x="5273515" y="5415495"/>
            <a:ext cx="290406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buFont typeface="Arial" panose="020B0604020202020204" pitchFamily="34" charset="0"/>
              <a:buNone/>
            </a:pPr>
            <a:r>
              <a:rPr lang="zh-CN" altLang="en-US" sz="1865" b="0" dirty="0">
                <a:latin typeface="微软雅黑" panose="020B0503020204020204" pitchFamily="34" charset="-122"/>
                <a:ea typeface="微软雅黑" panose="020B0503020204020204" pitchFamily="34" charset="-122"/>
              </a:rPr>
              <a:t>易熔片被</a:t>
            </a:r>
            <a:r>
              <a:rPr lang="zh-CN" altLang="en-US" sz="1865" b="0" dirty="0">
                <a:solidFill>
                  <a:srgbClr val="FF0000"/>
                </a:solidFill>
                <a:latin typeface="微软雅黑" panose="020B0503020204020204" pitchFamily="34" charset="-122"/>
                <a:ea typeface="微软雅黑" panose="020B0503020204020204" pitchFamily="34" charset="-122"/>
              </a:rPr>
              <a:t>油污覆盖</a:t>
            </a:r>
          </a:p>
        </p:txBody>
      </p:sp>
      <p:pic>
        <p:nvPicPr>
          <p:cNvPr id="12" name="Picture 2" descr="G:\部门工作\临时工作\厨房安全月活动-吴戈\餐饮火情及隐患PPT\厨自灭\图片1.jpg"/>
          <p:cNvPicPr>
            <a:picLocks noChangeAspect="1" noChangeArrowheads="1"/>
          </p:cNvPicPr>
          <p:nvPr/>
        </p:nvPicPr>
        <p:blipFill>
          <a:blip r:embed="rId3"/>
          <a:srcRect/>
          <a:stretch>
            <a:fillRect/>
          </a:stretch>
        </p:blipFill>
        <p:spPr bwMode="auto">
          <a:xfrm>
            <a:off x="1144086" y="2063212"/>
            <a:ext cx="3727449" cy="3013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p:cNvSpPr txBox="1">
            <a:spLocks noChangeArrowheads="1"/>
          </p:cNvSpPr>
          <p:nvPr/>
        </p:nvSpPr>
        <p:spPr bwMode="auto">
          <a:xfrm>
            <a:off x="1263476" y="5327941"/>
            <a:ext cx="3361267"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buFont typeface="Arial" panose="020B0604020202020204" pitchFamily="34" charset="0"/>
              <a:buNone/>
            </a:pPr>
            <a:r>
              <a:rPr lang="zh-CN" altLang="en-US" sz="1865" b="0" dirty="0">
                <a:latin typeface="微软雅黑" panose="020B0503020204020204" pitchFamily="34" charset="-122"/>
                <a:ea typeface="微软雅黑" panose="020B0503020204020204" pitchFamily="34" charset="-122"/>
              </a:rPr>
              <a:t>厨自灭</a:t>
            </a:r>
            <a:r>
              <a:rPr lang="zh-CN" altLang="en-US" sz="1865" b="0" dirty="0">
                <a:solidFill>
                  <a:srgbClr val="FF0000"/>
                </a:solidFill>
                <a:latin typeface="微软雅黑" panose="020B0503020204020204" pitchFamily="34" charset="-122"/>
                <a:ea typeface="微软雅黑" panose="020B0503020204020204" pitchFamily="34" charset="-122"/>
              </a:rPr>
              <a:t>断电</a:t>
            </a:r>
            <a:r>
              <a:rPr lang="zh-CN" altLang="en-US" sz="1865" b="0" dirty="0">
                <a:latin typeface="微软雅黑" panose="020B0503020204020204" pitchFamily="34" charset="-122"/>
                <a:ea typeface="微软雅黑" panose="020B0503020204020204" pitchFamily="34" charset="-122"/>
              </a:rPr>
              <a:t>或电源灯指示</a:t>
            </a:r>
            <a:r>
              <a:rPr lang="zh-CN" altLang="en-US" sz="1865" b="0" dirty="0">
                <a:solidFill>
                  <a:srgbClr val="FF0000"/>
                </a:solidFill>
                <a:latin typeface="微软雅黑" panose="020B0503020204020204" pitchFamily="34" charset="-122"/>
                <a:ea typeface="微软雅黑" panose="020B0503020204020204" pitchFamily="34" charset="-122"/>
              </a:rPr>
              <a:t>故障</a:t>
            </a:r>
            <a:r>
              <a:rPr lang="zh-CN" altLang="en-US" sz="1865" b="0" dirty="0">
                <a:latin typeface="微软雅黑" panose="020B0503020204020204" pitchFamily="34" charset="-122"/>
                <a:ea typeface="微软雅黑" panose="020B0503020204020204" pitchFamily="34" charset="-122"/>
              </a:rPr>
              <a:t>，无法识别完好性</a:t>
            </a:r>
          </a:p>
        </p:txBody>
      </p:sp>
      <p:sp>
        <p:nvSpPr>
          <p:cNvPr id="14" name="椭圆 2"/>
          <p:cNvSpPr>
            <a:spLocks noChangeArrowheads="1"/>
          </p:cNvSpPr>
          <p:nvPr/>
        </p:nvSpPr>
        <p:spPr bwMode="auto">
          <a:xfrm>
            <a:off x="1815068" y="3732202"/>
            <a:ext cx="1689100" cy="990600"/>
          </a:xfrm>
          <a:prstGeom prst="ellipse">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p>
            <a:pPr algn="ctr">
              <a:buFont typeface="Arial" panose="020B0604020202020204" pitchFamily="34" charset="0"/>
              <a:buNone/>
            </a:pPr>
            <a:endParaRPr lang="zh-CN" altLang="en-US" sz="2400"/>
          </a:p>
        </p:txBody>
      </p:sp>
      <p:pic>
        <p:nvPicPr>
          <p:cNvPr id="1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5205" y="2076443"/>
            <a:ext cx="3337982" cy="3013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7"/>
          <p:cNvSpPr txBox="1">
            <a:spLocks noChangeArrowheads="1"/>
          </p:cNvSpPr>
          <p:nvPr/>
        </p:nvSpPr>
        <p:spPr bwMode="auto">
          <a:xfrm>
            <a:off x="8759217" y="5321882"/>
            <a:ext cx="2904067"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buFont typeface="Arial" panose="020B0604020202020204" pitchFamily="34" charset="0"/>
              <a:buNone/>
            </a:pPr>
            <a:r>
              <a:rPr lang="zh-CN" altLang="en-US" sz="1865" b="0" dirty="0">
                <a:latin typeface="微软雅黑" panose="020B0503020204020204" pitchFamily="34" charset="-122"/>
                <a:ea typeface="微软雅黑" panose="020B0503020204020204" pitchFamily="34" charset="-122"/>
              </a:rPr>
              <a:t>钢丝绳及套管</a:t>
            </a:r>
            <a:r>
              <a:rPr lang="zh-CN" altLang="en-US" sz="1865" b="0" dirty="0">
                <a:solidFill>
                  <a:srgbClr val="FF0000"/>
                </a:solidFill>
                <a:latin typeface="微软雅黑" panose="020B0503020204020204" pitchFamily="34" charset="-122"/>
                <a:ea typeface="微软雅黑" panose="020B0503020204020204" pitchFamily="34" charset="-122"/>
              </a:rPr>
              <a:t>未固定</a:t>
            </a:r>
            <a:r>
              <a:rPr lang="zh-CN" altLang="en-US" sz="1865" b="0" dirty="0">
                <a:latin typeface="微软雅黑" panose="020B0503020204020204" pitchFamily="34" charset="-122"/>
                <a:ea typeface="微软雅黑" panose="020B0503020204020204" pitchFamily="34" charset="-122"/>
              </a:rPr>
              <a:t>，易引起设备误动作</a:t>
            </a:r>
          </a:p>
        </p:txBody>
      </p:sp>
      <p:sp>
        <p:nvSpPr>
          <p:cNvPr id="17" name="椭圆 2"/>
          <p:cNvSpPr>
            <a:spLocks noChangeArrowheads="1"/>
          </p:cNvSpPr>
          <p:nvPr/>
        </p:nvSpPr>
        <p:spPr bwMode="auto">
          <a:xfrm>
            <a:off x="9290913" y="3087680"/>
            <a:ext cx="1689100" cy="990600"/>
          </a:xfrm>
          <a:prstGeom prst="ellipse">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p>
            <a:pPr algn="ctr">
              <a:buFont typeface="Arial" panose="020B0604020202020204" pitchFamily="34" charset="0"/>
              <a:buNone/>
            </a:pPr>
            <a:endParaRPr lang="zh-CN" altLang="en-US" sz="2400"/>
          </a:p>
        </p:txBody>
      </p:sp>
      <p:cxnSp>
        <p:nvCxnSpPr>
          <p:cNvPr id="28" name="直接连接符 27"/>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31" name="矩形 30"/>
          <p:cNvSpPr/>
          <p:nvPr/>
        </p:nvSpPr>
        <p:spPr bwMode="auto">
          <a:xfrm>
            <a:off x="400599" y="859752"/>
            <a:ext cx="2991929"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火源与可燃物隐患</a:t>
            </a:r>
          </a:p>
        </p:txBody>
      </p:sp>
      <p:sp>
        <p:nvSpPr>
          <p:cNvPr id="32" name="矩形 31"/>
          <p:cNvSpPr/>
          <p:nvPr/>
        </p:nvSpPr>
        <p:spPr bwMode="auto">
          <a:xfrm>
            <a:off x="343659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人的行为隐患</a:t>
            </a:r>
          </a:p>
        </p:txBody>
      </p:sp>
      <p:sp>
        <p:nvSpPr>
          <p:cNvPr id="33" name="矩形 32"/>
          <p:cNvSpPr/>
          <p:nvPr/>
        </p:nvSpPr>
        <p:spPr bwMode="auto">
          <a:xfrm>
            <a:off x="6247106" y="859752"/>
            <a:ext cx="2767097"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消防设备设施隐患</a:t>
            </a:r>
          </a:p>
        </p:txBody>
      </p:sp>
      <p:sp>
        <p:nvSpPr>
          <p:cNvPr id="34" name="矩形 33"/>
          <p:cNvSpPr/>
          <p:nvPr/>
        </p:nvSpPr>
        <p:spPr>
          <a:xfrm>
            <a:off x="353002" y="1731010"/>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探测设备</a:t>
            </a:r>
          </a:p>
        </p:txBody>
      </p:sp>
      <p:sp>
        <p:nvSpPr>
          <p:cNvPr id="35" name="矩形 34"/>
          <p:cNvSpPr/>
          <p:nvPr/>
        </p:nvSpPr>
        <p:spPr>
          <a:xfrm>
            <a:off x="353002" y="320302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灭火设备</a:t>
            </a:r>
          </a:p>
        </p:txBody>
      </p:sp>
      <p:sp>
        <p:nvSpPr>
          <p:cNvPr id="36" name="矩形 35"/>
          <p:cNvSpPr/>
          <p:nvPr/>
        </p:nvSpPr>
        <p:spPr>
          <a:xfrm>
            <a:off x="352974" y="4675042"/>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疏散设备</a:t>
            </a:r>
          </a:p>
        </p:txBody>
      </p:sp>
      <p:sp>
        <p:nvSpPr>
          <p:cNvPr id="37" name="文本框 36"/>
          <p:cNvSpPr txBox="1"/>
          <p:nvPr/>
        </p:nvSpPr>
        <p:spPr>
          <a:xfrm>
            <a:off x="4288907" y="2063212"/>
            <a:ext cx="582628"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7898345" y="2063211"/>
            <a:ext cx="582628"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11371970" y="2076443"/>
            <a:ext cx="582628"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22" name="矩形 21"/>
          <p:cNvSpPr/>
          <p:nvPr/>
        </p:nvSpPr>
        <p:spPr bwMode="auto">
          <a:xfrm>
            <a:off x="905761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其他设备设施</a:t>
            </a:r>
          </a:p>
        </p:txBody>
      </p:sp>
      <p:sp>
        <p:nvSpPr>
          <p:cNvPr id="23"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44</a:t>
            </a:fld>
            <a:endParaRPr lang="zh-CN" altLang="en-US" b="1" dirty="0">
              <a:solidFill>
                <a:schemeClr val="bg1"/>
              </a:solidFill>
            </a:endParaRPr>
          </a:p>
        </p:txBody>
      </p:sp>
      <p:sp>
        <p:nvSpPr>
          <p:cNvPr id="24"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25"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46</a:t>
            </a:r>
            <a:endParaRPr lang="zh-CN" altLang="en-US" b="1" dirty="0">
              <a:solidFill>
                <a:srgbClr val="0081C8"/>
              </a:solidFill>
            </a:endParaRPr>
          </a:p>
        </p:txBody>
      </p:sp>
      <p:cxnSp>
        <p:nvCxnSpPr>
          <p:cNvPr id="26"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7"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三、后厨常见安全隐患</a:t>
            </a:r>
          </a:p>
        </p:txBody>
      </p:sp>
      <p:sp>
        <p:nvSpPr>
          <p:cNvPr id="27" name="矩形 26"/>
          <p:cNvSpPr/>
          <p:nvPr/>
        </p:nvSpPr>
        <p:spPr bwMode="auto">
          <a:xfrm>
            <a:off x="400599" y="859752"/>
            <a:ext cx="2991929"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火源与可燃物隐患</a:t>
            </a:r>
          </a:p>
        </p:txBody>
      </p:sp>
      <p:sp>
        <p:nvSpPr>
          <p:cNvPr id="28" name="矩形 27"/>
          <p:cNvSpPr/>
          <p:nvPr/>
        </p:nvSpPr>
        <p:spPr bwMode="auto">
          <a:xfrm>
            <a:off x="343659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人的行为隐患</a:t>
            </a:r>
          </a:p>
        </p:txBody>
      </p:sp>
      <p:sp>
        <p:nvSpPr>
          <p:cNvPr id="29" name="矩形 28"/>
          <p:cNvSpPr/>
          <p:nvPr/>
        </p:nvSpPr>
        <p:spPr bwMode="auto">
          <a:xfrm>
            <a:off x="6247106" y="859752"/>
            <a:ext cx="2767097"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消防设备设施隐患</a:t>
            </a:r>
          </a:p>
        </p:txBody>
      </p:sp>
      <p:cxnSp>
        <p:nvCxnSpPr>
          <p:cNvPr id="6" name="直接连接符 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30" name="矩形 29"/>
          <p:cNvSpPr/>
          <p:nvPr/>
        </p:nvSpPr>
        <p:spPr>
          <a:xfrm>
            <a:off x="353002" y="1731010"/>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探测设备</a:t>
            </a:r>
          </a:p>
        </p:txBody>
      </p:sp>
      <p:sp>
        <p:nvSpPr>
          <p:cNvPr id="31" name="矩形 30"/>
          <p:cNvSpPr/>
          <p:nvPr/>
        </p:nvSpPr>
        <p:spPr>
          <a:xfrm>
            <a:off x="353002" y="320302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灭火设备</a:t>
            </a:r>
          </a:p>
        </p:txBody>
      </p:sp>
      <p:sp>
        <p:nvSpPr>
          <p:cNvPr id="32" name="矩形 31"/>
          <p:cNvSpPr/>
          <p:nvPr/>
        </p:nvSpPr>
        <p:spPr>
          <a:xfrm>
            <a:off x="352974" y="4675042"/>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疏散设备</a:t>
            </a:r>
          </a:p>
        </p:txBody>
      </p:sp>
      <p:sp>
        <p:nvSpPr>
          <p:cNvPr id="50" name="矩形 36"/>
          <p:cNvSpPr>
            <a:spLocks noChangeArrowheads="1"/>
          </p:cNvSpPr>
          <p:nvPr/>
        </p:nvSpPr>
        <p:spPr bwMode="auto">
          <a:xfrm>
            <a:off x="1465368" y="5738905"/>
            <a:ext cx="2840990" cy="369332"/>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p>
            <a:pPr lvl="0" algn="ctr">
              <a:buClrTx/>
              <a:buSzTx/>
              <a:buFontTx/>
            </a:pPr>
            <a:r>
              <a:rPr lang="zh-CN" altLang="en-US" dirty="0">
                <a:latin typeface="微软雅黑" panose="020B0503020204020204" pitchFamily="34" charset="-122"/>
                <a:ea typeface="微软雅黑" panose="020B0503020204020204" pitchFamily="34" charset="-122"/>
                <a:sym typeface="Arial" panose="020B0604020202020204" pitchFamily="34" charset="0"/>
              </a:rPr>
              <a:t>喷头未正对油锅或油炸炉</a:t>
            </a:r>
          </a:p>
        </p:txBody>
      </p:sp>
      <p:pic>
        <p:nvPicPr>
          <p:cNvPr id="59" name="图片 58"/>
          <p:cNvPicPr>
            <a:picLocks noChangeAspect="1"/>
          </p:cNvPicPr>
          <p:nvPr/>
        </p:nvPicPr>
        <p:blipFill>
          <a:blip r:embed="rId2"/>
          <a:stretch>
            <a:fillRect/>
          </a:stretch>
        </p:blipFill>
        <p:spPr>
          <a:xfrm>
            <a:off x="1017905" y="2151469"/>
            <a:ext cx="3525520" cy="3438455"/>
          </a:xfrm>
          <a:prstGeom prst="rect">
            <a:avLst/>
          </a:prstGeom>
        </p:spPr>
      </p:pic>
      <p:sp>
        <p:nvSpPr>
          <p:cNvPr id="60" name="椭圆 59"/>
          <p:cNvSpPr/>
          <p:nvPr/>
        </p:nvSpPr>
        <p:spPr>
          <a:xfrm>
            <a:off x="1313815" y="3589040"/>
            <a:ext cx="1711960" cy="16370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2" name="直接连接符 61"/>
          <p:cNvCxnSpPr/>
          <p:nvPr/>
        </p:nvCxnSpPr>
        <p:spPr>
          <a:xfrm flipH="1">
            <a:off x="3119009" y="2633355"/>
            <a:ext cx="20955" cy="2588260"/>
          </a:xfrm>
          <a:prstGeom prst="line">
            <a:avLst/>
          </a:prstGeom>
          <a:ln w="47625"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3" name="矩形标注 62"/>
          <p:cNvSpPr/>
          <p:nvPr/>
        </p:nvSpPr>
        <p:spPr bwMode="auto">
          <a:xfrm>
            <a:off x="1836400" y="2375531"/>
            <a:ext cx="919480" cy="339725"/>
          </a:xfrm>
          <a:prstGeom prst="wedgeRectCallout">
            <a:avLst>
              <a:gd name="adj1" fmla="val 87915"/>
              <a:gd name="adj2" fmla="val 17558"/>
            </a:avLst>
          </a:prstGeom>
          <a:solidFill>
            <a:srgbClr val="FFFF00"/>
          </a:solidFill>
          <a:ln w="9525">
            <a:solidFill>
              <a:srgbClr val="FF0000"/>
            </a:solidFill>
            <a:miter lim="800000"/>
          </a:ln>
        </p:spPr>
        <p:txBody>
          <a:bodyPr wrap="none" rtlCol="0" anchor="ctr"/>
          <a:lstStyle/>
          <a:p>
            <a:pPr algn="ctr"/>
            <a:r>
              <a:rPr lang="zh-CN" altLang="en-US" sz="1600" dirty="0">
                <a:solidFill>
                  <a:srgbClr val="FF0000"/>
                </a:solidFill>
              </a:rPr>
              <a:t>喷头</a:t>
            </a:r>
          </a:p>
        </p:txBody>
      </p:sp>
      <p:sp>
        <p:nvSpPr>
          <p:cNvPr id="64" name="文本框 63"/>
          <p:cNvSpPr txBox="1"/>
          <p:nvPr/>
        </p:nvSpPr>
        <p:spPr>
          <a:xfrm>
            <a:off x="3947326" y="2151469"/>
            <a:ext cx="582628"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24" name="矩形 23"/>
          <p:cNvSpPr/>
          <p:nvPr/>
        </p:nvSpPr>
        <p:spPr bwMode="auto">
          <a:xfrm>
            <a:off x="905761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其他设备设施</a:t>
            </a:r>
          </a:p>
        </p:txBody>
      </p:sp>
      <p:sp>
        <p:nvSpPr>
          <p:cNvPr id="25"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45</a:t>
            </a:fld>
            <a:endParaRPr lang="zh-CN" altLang="en-US" b="1" dirty="0">
              <a:solidFill>
                <a:schemeClr val="bg1"/>
              </a:solidFill>
            </a:endParaRPr>
          </a:p>
        </p:txBody>
      </p:sp>
      <p:sp>
        <p:nvSpPr>
          <p:cNvPr id="26"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33"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47</a:t>
            </a:r>
            <a:endParaRPr lang="zh-CN" altLang="en-US" b="1" dirty="0">
              <a:solidFill>
                <a:srgbClr val="0081C8"/>
              </a:solidFill>
            </a:endParaRPr>
          </a:p>
        </p:txBody>
      </p:sp>
      <p:cxnSp>
        <p:nvCxnSpPr>
          <p:cNvPr id="34"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35"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pic>
        <p:nvPicPr>
          <p:cNvPr id="36" name="图片 13"/>
          <p:cNvPicPr>
            <a:picLocks noChangeAspect="1" noChangeArrowheads="1"/>
          </p:cNvPicPr>
          <p:nvPr/>
        </p:nvPicPr>
        <p:blipFill>
          <a:blip r:embed="rId3"/>
          <a:srcRect/>
          <a:stretch>
            <a:fillRect/>
          </a:stretch>
        </p:blipFill>
        <p:spPr bwMode="auto">
          <a:xfrm>
            <a:off x="8384096" y="2176923"/>
            <a:ext cx="3223706" cy="339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
          <p:cNvPicPr>
            <a:picLocks noChangeAspect="1" noChangeArrowheads="1"/>
          </p:cNvPicPr>
          <p:nvPr/>
        </p:nvPicPr>
        <p:blipFill rotWithShape="1">
          <a:blip r:embed="rId4"/>
          <a:srcRect/>
          <a:stretch>
            <a:fillRect/>
          </a:stretch>
        </p:blipFill>
        <p:spPr bwMode="auto">
          <a:xfrm>
            <a:off x="4944133" y="2168124"/>
            <a:ext cx="2902652" cy="34051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5"/>
          <p:cNvSpPr txBox="1">
            <a:spLocks noChangeArrowheads="1"/>
          </p:cNvSpPr>
          <p:nvPr/>
        </p:nvSpPr>
        <p:spPr bwMode="auto">
          <a:xfrm>
            <a:off x="4690034" y="5722389"/>
            <a:ext cx="3410850" cy="687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r>
              <a:rPr lang="zh-CN" altLang="en-US" sz="1865" b="0" dirty="0">
                <a:latin typeface="微软雅黑" panose="020B0503020204020204" pitchFamily="34" charset="-122"/>
                <a:ea typeface="微软雅黑" panose="020B0503020204020204" pitchFamily="34" charset="-122"/>
              </a:rPr>
              <a:t>厨自灭进水管关闭、未设常开标识、</a:t>
            </a:r>
            <a:r>
              <a:rPr lang="zh-CN" altLang="zh-CN" sz="1865" b="0" dirty="0">
                <a:latin typeface="微软雅黑" panose="020B0503020204020204" pitchFamily="34" charset="-122"/>
                <a:ea typeface="微软雅黑" panose="020B0503020204020204" pitchFamily="34" charset="-122"/>
              </a:rPr>
              <a:t>未使用手柄阀</a:t>
            </a:r>
            <a:endParaRPr lang="en-US" altLang="zh-CN" sz="1865" b="0" dirty="0">
              <a:latin typeface="微软雅黑" panose="020B0503020204020204" pitchFamily="34" charset="-122"/>
              <a:ea typeface="微软雅黑" panose="020B0503020204020204" pitchFamily="34" charset="-122"/>
            </a:endParaRPr>
          </a:p>
        </p:txBody>
      </p:sp>
      <p:sp>
        <p:nvSpPr>
          <p:cNvPr id="39" name="椭圆 2"/>
          <p:cNvSpPr>
            <a:spLocks noChangeArrowheads="1"/>
          </p:cNvSpPr>
          <p:nvPr/>
        </p:nvSpPr>
        <p:spPr bwMode="auto">
          <a:xfrm>
            <a:off x="5138488" y="2663702"/>
            <a:ext cx="1332324" cy="804084"/>
          </a:xfrm>
          <a:prstGeom prst="ellipse">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p>
            <a:pPr algn="ctr">
              <a:buFont typeface="Arial" panose="020B0604020202020204" pitchFamily="34" charset="0"/>
              <a:buNone/>
            </a:pPr>
            <a:endParaRPr lang="zh-CN" altLang="en-US" sz="2400"/>
          </a:p>
        </p:txBody>
      </p:sp>
      <p:sp>
        <p:nvSpPr>
          <p:cNvPr id="40" name="TextBox 6"/>
          <p:cNvSpPr txBox="1">
            <a:spLocks noChangeArrowheads="1"/>
          </p:cNvSpPr>
          <p:nvPr/>
        </p:nvSpPr>
        <p:spPr bwMode="auto">
          <a:xfrm>
            <a:off x="8304695" y="5727739"/>
            <a:ext cx="3361406"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buFont typeface="Arial" panose="020B0604020202020204" pitchFamily="34" charset="0"/>
              <a:buNone/>
            </a:pPr>
            <a:r>
              <a:rPr lang="zh-CN" altLang="en-US" sz="1865" b="0" dirty="0">
                <a:latin typeface="微软雅黑" panose="020B0503020204020204" pitchFamily="34" charset="-122"/>
                <a:ea typeface="微软雅黑" panose="020B0503020204020204" pitchFamily="34" charset="-122"/>
              </a:rPr>
              <a:t>排烟口内</a:t>
            </a:r>
            <a:r>
              <a:rPr lang="zh-CN" altLang="en-US" sz="1865" b="0" dirty="0">
                <a:solidFill>
                  <a:srgbClr val="FF0000"/>
                </a:solidFill>
                <a:latin typeface="微软雅黑" panose="020B0503020204020204" pitchFamily="34" charset="-122"/>
                <a:ea typeface="微软雅黑" panose="020B0503020204020204" pitchFamily="34" charset="-122"/>
              </a:rPr>
              <a:t>未安装</a:t>
            </a:r>
            <a:r>
              <a:rPr lang="zh-CN" altLang="en-US" sz="1865" b="0" dirty="0">
                <a:latin typeface="微软雅黑" panose="020B0503020204020204" pitchFamily="34" charset="-122"/>
                <a:ea typeface="微软雅黑" panose="020B0503020204020204" pitchFamily="34" charset="-122"/>
              </a:rPr>
              <a:t>厨自灭火</a:t>
            </a:r>
            <a:r>
              <a:rPr lang="zh-CN" altLang="en-US" sz="1865" b="0" dirty="0">
                <a:solidFill>
                  <a:srgbClr val="FF0000"/>
                </a:solidFill>
                <a:latin typeface="微软雅黑" panose="020B0503020204020204" pitchFamily="34" charset="-122"/>
                <a:ea typeface="微软雅黑" panose="020B0503020204020204" pitchFamily="34" charset="-122"/>
              </a:rPr>
              <a:t>喷头</a:t>
            </a:r>
          </a:p>
        </p:txBody>
      </p:sp>
      <p:sp>
        <p:nvSpPr>
          <p:cNvPr id="41" name="椭圆 2"/>
          <p:cNvSpPr>
            <a:spLocks noChangeArrowheads="1"/>
          </p:cNvSpPr>
          <p:nvPr/>
        </p:nvSpPr>
        <p:spPr bwMode="auto">
          <a:xfrm>
            <a:off x="9140848" y="3065742"/>
            <a:ext cx="1689100" cy="990600"/>
          </a:xfrm>
          <a:prstGeom prst="ellipse">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p>
            <a:pPr algn="ctr">
              <a:buFont typeface="Arial" panose="020B0604020202020204" pitchFamily="34" charset="0"/>
              <a:buNone/>
            </a:pPr>
            <a:endParaRPr lang="zh-CN" altLang="en-US" sz="2400"/>
          </a:p>
        </p:txBody>
      </p:sp>
      <p:sp>
        <p:nvSpPr>
          <p:cNvPr id="42" name="文本框 41"/>
          <p:cNvSpPr txBox="1"/>
          <p:nvPr/>
        </p:nvSpPr>
        <p:spPr>
          <a:xfrm>
            <a:off x="7282049" y="2153048"/>
            <a:ext cx="582628"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11025174" y="2168124"/>
            <a:ext cx="582628"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三、后厨常见安全隐患</a:t>
            </a:r>
          </a:p>
        </p:txBody>
      </p:sp>
      <p:sp>
        <p:nvSpPr>
          <p:cNvPr id="27" name="矩形 26"/>
          <p:cNvSpPr/>
          <p:nvPr/>
        </p:nvSpPr>
        <p:spPr bwMode="auto">
          <a:xfrm>
            <a:off x="400599" y="859752"/>
            <a:ext cx="2991929"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火源与可燃物隐患</a:t>
            </a:r>
          </a:p>
        </p:txBody>
      </p:sp>
      <p:sp>
        <p:nvSpPr>
          <p:cNvPr id="28" name="矩形 27"/>
          <p:cNvSpPr/>
          <p:nvPr/>
        </p:nvSpPr>
        <p:spPr bwMode="auto">
          <a:xfrm>
            <a:off x="343659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人的行为隐患</a:t>
            </a:r>
          </a:p>
        </p:txBody>
      </p:sp>
      <p:sp>
        <p:nvSpPr>
          <p:cNvPr id="29" name="矩形 28"/>
          <p:cNvSpPr/>
          <p:nvPr/>
        </p:nvSpPr>
        <p:spPr bwMode="auto">
          <a:xfrm>
            <a:off x="6247106" y="859752"/>
            <a:ext cx="2767097"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消防设备设施隐患</a:t>
            </a:r>
          </a:p>
        </p:txBody>
      </p:sp>
      <p:cxnSp>
        <p:nvCxnSpPr>
          <p:cNvPr id="6" name="直接连接符 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pic>
        <p:nvPicPr>
          <p:cNvPr id="14" name="图片 13"/>
          <p:cNvPicPr>
            <a:picLocks noChangeAspect="1"/>
          </p:cNvPicPr>
          <p:nvPr/>
        </p:nvPicPr>
        <p:blipFill>
          <a:blip r:embed="rId2"/>
          <a:stretch>
            <a:fillRect/>
          </a:stretch>
        </p:blipFill>
        <p:spPr>
          <a:xfrm>
            <a:off x="1310535" y="1731009"/>
            <a:ext cx="3415665" cy="4305630"/>
          </a:xfrm>
          <a:prstGeom prst="rect">
            <a:avLst/>
          </a:prstGeom>
        </p:spPr>
      </p:pic>
      <p:pic>
        <p:nvPicPr>
          <p:cNvPr id="15" name="图片 14"/>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4914899" y="1731009"/>
            <a:ext cx="3263901" cy="4305630"/>
          </a:xfrm>
          <a:prstGeom prst="rect">
            <a:avLst/>
          </a:prstGeom>
        </p:spPr>
      </p:pic>
      <p:sp>
        <p:nvSpPr>
          <p:cNvPr id="16" name="TextBox 12"/>
          <p:cNvSpPr txBox="1">
            <a:spLocks noChangeArrowheads="1"/>
          </p:cNvSpPr>
          <p:nvPr/>
        </p:nvSpPr>
        <p:spPr bwMode="auto">
          <a:xfrm>
            <a:off x="1364933" y="6092032"/>
            <a:ext cx="33612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r>
              <a:rPr lang="zh-CN" altLang="en-US" sz="2000" b="0" kern="0" dirty="0">
                <a:latin typeface="微软雅黑" panose="020B0503020204020204" pitchFamily="34" charset="-122"/>
                <a:ea typeface="微软雅黑" panose="020B0503020204020204" pitchFamily="34" charset="-122"/>
              </a:rPr>
              <a:t>厨自灭未设置断电报警</a:t>
            </a:r>
          </a:p>
        </p:txBody>
      </p:sp>
      <p:sp>
        <p:nvSpPr>
          <p:cNvPr id="17" name="TextBox 12"/>
          <p:cNvSpPr txBox="1">
            <a:spLocks noChangeArrowheads="1"/>
          </p:cNvSpPr>
          <p:nvPr/>
        </p:nvSpPr>
        <p:spPr bwMode="auto">
          <a:xfrm>
            <a:off x="4965661" y="6092031"/>
            <a:ext cx="33612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Times New Roman" panose="02020603050405020304" pitchFamily="18" charset="0"/>
                <a:ea typeface="宋体" panose="02010600030101010101" pitchFamily="2" charset="-122"/>
              </a:defRPr>
            </a:lvl1pPr>
            <a:lvl2pPr marL="742950" indent="-285750">
              <a:defRPr sz="1400" b="1">
                <a:solidFill>
                  <a:schemeClr val="tx1"/>
                </a:solidFill>
                <a:latin typeface="Times New Roman" panose="02020603050405020304" pitchFamily="18" charset="0"/>
                <a:ea typeface="宋体" panose="02010600030101010101" pitchFamily="2" charset="-122"/>
              </a:defRPr>
            </a:lvl2pPr>
            <a:lvl3pPr marL="1143000" indent="-228600">
              <a:defRPr sz="1400" b="1">
                <a:solidFill>
                  <a:schemeClr val="tx1"/>
                </a:solidFill>
                <a:latin typeface="Times New Roman" panose="02020603050405020304" pitchFamily="18" charset="0"/>
                <a:ea typeface="宋体" panose="02010600030101010101" pitchFamily="2" charset="-122"/>
              </a:defRPr>
            </a:lvl3pPr>
            <a:lvl4pPr marL="1600200" indent="-228600">
              <a:defRPr sz="1400" b="1">
                <a:solidFill>
                  <a:schemeClr val="tx1"/>
                </a:solidFill>
                <a:latin typeface="Times New Roman" panose="02020603050405020304" pitchFamily="18" charset="0"/>
                <a:ea typeface="宋体" panose="02010600030101010101" pitchFamily="2" charset="-122"/>
              </a:defRPr>
            </a:lvl4pPr>
            <a:lvl5pPr marL="2057400" indent="-228600">
              <a:defRPr sz="1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solidFill>
                  <a:schemeClr val="tx1"/>
                </a:solidFill>
                <a:latin typeface="Times New Roman" panose="02020603050405020304" pitchFamily="18" charset="0"/>
                <a:ea typeface="宋体" panose="02010600030101010101" pitchFamily="2" charset="-122"/>
              </a:defRPr>
            </a:lvl9pPr>
          </a:lstStyle>
          <a:p>
            <a:pPr algn="ctr"/>
            <a:r>
              <a:rPr lang="zh-CN" altLang="en-US" sz="2000" b="0" kern="0" dirty="0">
                <a:latin typeface="微软雅黑" panose="020B0503020204020204" pitchFamily="34" charset="-122"/>
                <a:ea typeface="微软雅黑" panose="020B0503020204020204" pitchFamily="34" charset="-122"/>
              </a:rPr>
              <a:t>厨自灭动作反馈信号错误</a:t>
            </a:r>
          </a:p>
        </p:txBody>
      </p:sp>
      <p:sp>
        <p:nvSpPr>
          <p:cNvPr id="13" name="文本框 12"/>
          <p:cNvSpPr txBox="1"/>
          <p:nvPr/>
        </p:nvSpPr>
        <p:spPr>
          <a:xfrm>
            <a:off x="4143572" y="1731009"/>
            <a:ext cx="582628"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7596172" y="1731009"/>
            <a:ext cx="582628"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4"/>
          <a:stretch>
            <a:fillRect/>
          </a:stretch>
        </p:blipFill>
        <p:spPr>
          <a:xfrm>
            <a:off x="8503612" y="1731009"/>
            <a:ext cx="3324937" cy="4305630"/>
          </a:xfrm>
          <a:prstGeom prst="rect">
            <a:avLst/>
          </a:prstGeom>
        </p:spPr>
      </p:pic>
      <p:sp>
        <p:nvSpPr>
          <p:cNvPr id="20" name="矩形 19"/>
          <p:cNvSpPr/>
          <p:nvPr/>
        </p:nvSpPr>
        <p:spPr bwMode="auto">
          <a:xfrm>
            <a:off x="10656165" y="2667112"/>
            <a:ext cx="369788" cy="1430073"/>
          </a:xfrm>
          <a:prstGeom prst="rect">
            <a:avLst/>
          </a:prstGeom>
          <a:noFill/>
          <a:ln w="76200">
            <a:solidFill>
              <a:srgbClr val="0070C0"/>
            </a:solidFill>
            <a:miter lim="800000"/>
          </a:ln>
        </p:spPr>
        <p:txBody>
          <a:bodyPr wrap="none" rtlCol="0" anchor="ctr"/>
          <a:lstStyle/>
          <a:p>
            <a:pPr algn="ctr"/>
            <a:endParaRPr lang="zh-CN" altLang="en-US"/>
          </a:p>
        </p:txBody>
      </p:sp>
      <p:sp>
        <p:nvSpPr>
          <p:cNvPr id="21" name="文本框 20"/>
          <p:cNvSpPr txBox="1"/>
          <p:nvPr/>
        </p:nvSpPr>
        <p:spPr>
          <a:xfrm>
            <a:off x="8494499" y="4762695"/>
            <a:ext cx="1521391" cy="523220"/>
          </a:xfrm>
          <a:prstGeom prst="rect">
            <a:avLst/>
          </a:prstGeom>
          <a:noFill/>
        </p:spPr>
        <p:txBody>
          <a:bodyPr wrap="square" rtlCol="0">
            <a:spAutoFit/>
          </a:bodyPr>
          <a:lstStyle/>
          <a:p>
            <a:r>
              <a:rPr lang="zh-CN" altLang="en-US" sz="1400" dirty="0">
                <a:highlight>
                  <a:srgbClr val="FFFF00"/>
                </a:highlight>
              </a:rPr>
              <a:t>弹簧未正常拉伸不受张力</a:t>
            </a:r>
          </a:p>
        </p:txBody>
      </p:sp>
      <p:sp>
        <p:nvSpPr>
          <p:cNvPr id="22" name="文本框 21"/>
          <p:cNvSpPr txBox="1"/>
          <p:nvPr/>
        </p:nvSpPr>
        <p:spPr>
          <a:xfrm>
            <a:off x="11255034" y="1731538"/>
            <a:ext cx="582628"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8566389" y="6067834"/>
            <a:ext cx="2999060" cy="738664"/>
          </a:xfrm>
          <a:prstGeom prst="rect">
            <a:avLst/>
          </a:prstGeom>
          <a:noFill/>
        </p:spPr>
        <p:txBody>
          <a:bodyPr wrap="square" rtlCol="0">
            <a:spAutoFit/>
          </a:bodyPr>
          <a:lstStyle/>
          <a:p>
            <a:pPr algn="ctr" eaLnBrk="1" fontAlgn="auto" hangingPunct="1">
              <a:spcBef>
                <a:spcPts val="0"/>
              </a:spcBef>
              <a:spcAft>
                <a:spcPts val="0"/>
              </a:spcAft>
              <a:defRPr/>
            </a:pPr>
            <a:r>
              <a:rPr lang="zh-CN" altLang="en-US" sz="1800" kern="1200" dirty="0">
                <a:solidFill>
                  <a:schemeClr val="tx1"/>
                </a:solidFill>
                <a:effectLst/>
                <a:latin typeface="微软雅黑" panose="020B0503020204020204" pitchFamily="34" charset="-122"/>
                <a:ea typeface="微软雅黑" panose="020B0503020204020204" pitchFamily="34" charset="-122"/>
              </a:rPr>
              <a:t>厨自灭故障</a:t>
            </a:r>
            <a:endParaRPr lang="en-US" altLang="zh-CN" sz="1800" kern="1200" dirty="0">
              <a:solidFill>
                <a:schemeClr val="tx1"/>
              </a:solidFill>
              <a:effectLst/>
              <a:latin typeface="微软雅黑" panose="020B0503020204020204" pitchFamily="34" charset="-122"/>
              <a:ea typeface="微软雅黑" panose="020B0503020204020204" pitchFamily="34" charset="-122"/>
            </a:endParaRPr>
          </a:p>
          <a:p>
            <a:pPr algn="ctr">
              <a:defRPr/>
            </a:pPr>
            <a:r>
              <a:rPr lang="zh-CN" altLang="en-US" sz="1200" kern="1200" dirty="0">
                <a:solidFill>
                  <a:schemeClr val="tx1"/>
                </a:solidFill>
                <a:effectLst/>
                <a:latin typeface="微软雅黑" panose="020B0503020204020204" pitchFamily="34" charset="-122"/>
                <a:ea typeface="微软雅黑" panose="020B0503020204020204" pitchFamily="34" charset="-122"/>
              </a:rPr>
              <a:t>（启动弹簧不在拉伸状态，虽然易熔片断裂，</a:t>
            </a:r>
            <a:r>
              <a:rPr lang="zh-CN" altLang="en-US" sz="1200" dirty="0">
                <a:latin typeface="微软雅黑" panose="020B0503020204020204" pitchFamily="34" charset="-122"/>
                <a:ea typeface="微软雅黑" panose="020B0503020204020204" pitchFamily="34" charset="-122"/>
              </a:rPr>
              <a:t>未喷洒药剂）</a:t>
            </a:r>
            <a:endParaRPr lang="zh-CN" altLang="zh-CN" sz="1200" kern="1200" dirty="0">
              <a:solidFill>
                <a:schemeClr val="tx1"/>
              </a:solidFill>
              <a:effectLst/>
              <a:latin typeface="微软雅黑" panose="020B0503020204020204" pitchFamily="34" charset="-122"/>
              <a:ea typeface="微软雅黑" panose="020B0503020204020204" pitchFamily="34" charset="-122"/>
            </a:endParaRPr>
          </a:p>
        </p:txBody>
      </p:sp>
      <p:sp>
        <p:nvSpPr>
          <p:cNvPr id="26" name="矩形 25"/>
          <p:cNvSpPr/>
          <p:nvPr/>
        </p:nvSpPr>
        <p:spPr>
          <a:xfrm>
            <a:off x="353002" y="1731010"/>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探测设备</a:t>
            </a:r>
          </a:p>
        </p:txBody>
      </p:sp>
      <p:sp>
        <p:nvSpPr>
          <p:cNvPr id="30" name="矩形 29"/>
          <p:cNvSpPr/>
          <p:nvPr/>
        </p:nvSpPr>
        <p:spPr>
          <a:xfrm>
            <a:off x="353002" y="320302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灭火设备</a:t>
            </a:r>
          </a:p>
        </p:txBody>
      </p:sp>
      <p:sp>
        <p:nvSpPr>
          <p:cNvPr id="31" name="矩形 30"/>
          <p:cNvSpPr/>
          <p:nvPr/>
        </p:nvSpPr>
        <p:spPr>
          <a:xfrm>
            <a:off x="352974" y="4675042"/>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疏散设备</a:t>
            </a:r>
          </a:p>
        </p:txBody>
      </p:sp>
      <p:sp>
        <p:nvSpPr>
          <p:cNvPr id="23" name="矩形 22"/>
          <p:cNvSpPr/>
          <p:nvPr/>
        </p:nvSpPr>
        <p:spPr bwMode="auto">
          <a:xfrm>
            <a:off x="905761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其他设备设施</a:t>
            </a:r>
          </a:p>
        </p:txBody>
      </p:sp>
      <p:sp>
        <p:nvSpPr>
          <p:cNvPr id="24"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46</a:t>
            </a:fld>
            <a:endParaRPr lang="zh-CN" altLang="en-US" b="1" dirty="0">
              <a:solidFill>
                <a:schemeClr val="bg1"/>
              </a:solidFill>
            </a:endParaRPr>
          </a:p>
        </p:txBody>
      </p:sp>
      <p:sp>
        <p:nvSpPr>
          <p:cNvPr id="32"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33"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49</a:t>
            </a:r>
            <a:endParaRPr lang="zh-CN" altLang="en-US" b="1" dirty="0">
              <a:solidFill>
                <a:srgbClr val="0081C8"/>
              </a:solidFill>
            </a:endParaRPr>
          </a:p>
        </p:txBody>
      </p:sp>
      <p:cxnSp>
        <p:nvCxnSpPr>
          <p:cNvPr id="34"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35"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三、后厨常见安全隐患</a:t>
            </a:r>
          </a:p>
        </p:txBody>
      </p:sp>
      <p:sp>
        <p:nvSpPr>
          <p:cNvPr id="27" name="矩形 26"/>
          <p:cNvSpPr/>
          <p:nvPr/>
        </p:nvSpPr>
        <p:spPr bwMode="auto">
          <a:xfrm>
            <a:off x="400599" y="859752"/>
            <a:ext cx="2991929"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火源与可燃物隐患</a:t>
            </a:r>
          </a:p>
        </p:txBody>
      </p:sp>
      <p:sp>
        <p:nvSpPr>
          <p:cNvPr id="28" name="矩形 27"/>
          <p:cNvSpPr/>
          <p:nvPr/>
        </p:nvSpPr>
        <p:spPr bwMode="auto">
          <a:xfrm>
            <a:off x="343659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人的行为隐患</a:t>
            </a:r>
          </a:p>
        </p:txBody>
      </p:sp>
      <p:sp>
        <p:nvSpPr>
          <p:cNvPr id="29" name="矩形 28"/>
          <p:cNvSpPr/>
          <p:nvPr/>
        </p:nvSpPr>
        <p:spPr bwMode="auto">
          <a:xfrm>
            <a:off x="6247106" y="859752"/>
            <a:ext cx="2767097"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消防设备设施隐患</a:t>
            </a:r>
          </a:p>
        </p:txBody>
      </p:sp>
      <p:cxnSp>
        <p:nvCxnSpPr>
          <p:cNvPr id="6" name="直接连接符 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pic>
        <p:nvPicPr>
          <p:cNvPr id="20" name="Picture 373" descr="德香苑后厨安全出口灯故障"/>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0701" y="1753730"/>
            <a:ext cx="3033365" cy="3689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36"/>
          <p:cNvSpPr txBox="1"/>
          <p:nvPr/>
        </p:nvSpPr>
        <p:spPr>
          <a:xfrm>
            <a:off x="8895245" y="5617214"/>
            <a:ext cx="2838821"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ctr">
              <a:buFont typeface="Arial" panose="020B0604020202020204" pitchFamily="34" charset="0"/>
              <a:buNone/>
              <a:defRPr sz="1400" b="1">
                <a:latin typeface="微软雅黑" panose="020B0503020204020204" pitchFamily="34" charset="-122"/>
                <a:ea typeface="微软雅黑" panose="020B0503020204020204" pitchFamily="34" charset="-122"/>
              </a:defRPr>
            </a:lvl1pPr>
            <a:lvl2pPr marL="742950" indent="-285750">
              <a:defRPr sz="1400" b="1">
                <a:latin typeface="Times New Roman" panose="02020603050405020304" pitchFamily="18" charset="0"/>
                <a:ea typeface="宋体" panose="02010600030101010101" pitchFamily="2" charset="-122"/>
              </a:defRPr>
            </a:lvl2pPr>
            <a:lvl3pPr marL="1143000" indent="-228600">
              <a:defRPr sz="1400" b="1">
                <a:latin typeface="Times New Roman" panose="02020603050405020304" pitchFamily="18" charset="0"/>
                <a:ea typeface="宋体" panose="02010600030101010101" pitchFamily="2" charset="-122"/>
              </a:defRPr>
            </a:lvl3pPr>
            <a:lvl4pPr marL="1600200" indent="-228600">
              <a:defRPr sz="1400" b="1">
                <a:latin typeface="Times New Roman" panose="02020603050405020304" pitchFamily="18" charset="0"/>
                <a:ea typeface="宋体" panose="02010600030101010101" pitchFamily="2" charset="-122"/>
              </a:defRPr>
            </a:lvl4pPr>
            <a:lvl5pPr marL="2057400" indent="-228600">
              <a:defRPr sz="1400" b="1">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400" b="1">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400" b="1">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400" b="1">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400" b="1">
                <a:latin typeface="Times New Roman" panose="02020603050405020304" pitchFamily="18" charset="0"/>
                <a:ea typeface="宋体" panose="02010600030101010101" pitchFamily="2" charset="-122"/>
              </a:defRPr>
            </a:lvl9pPr>
          </a:lstStyle>
          <a:p>
            <a:r>
              <a:rPr lang="zh-CN" altLang="en-US" sz="1865" b="0" dirty="0"/>
              <a:t>安全疏散指示灯损坏</a:t>
            </a:r>
          </a:p>
        </p:txBody>
      </p:sp>
      <p:sp>
        <p:nvSpPr>
          <p:cNvPr id="22" name="椭圆 2"/>
          <p:cNvSpPr>
            <a:spLocks noChangeArrowheads="1"/>
          </p:cNvSpPr>
          <p:nvPr/>
        </p:nvSpPr>
        <p:spPr bwMode="auto">
          <a:xfrm>
            <a:off x="6203693" y="2607821"/>
            <a:ext cx="1689100" cy="990600"/>
          </a:xfrm>
          <a:prstGeom prst="ellipse">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nchor="ctr"/>
          <a:lstStyle/>
          <a:p>
            <a:pPr algn="ctr">
              <a:buFont typeface="Arial" panose="020B0604020202020204" pitchFamily="34" charset="0"/>
              <a:buNone/>
            </a:pPr>
            <a:endParaRPr lang="zh-CN" altLang="en-US" sz="2400"/>
          </a:p>
        </p:txBody>
      </p:sp>
      <p:pic>
        <p:nvPicPr>
          <p:cNvPr id="12" name="图片 11"/>
          <p:cNvPicPr>
            <a:picLocks noChangeAspect="1"/>
          </p:cNvPicPr>
          <p:nvPr/>
        </p:nvPicPr>
        <p:blipFill>
          <a:blip r:embed="rId3"/>
          <a:stretch>
            <a:fillRect/>
          </a:stretch>
        </p:blipFill>
        <p:spPr>
          <a:xfrm>
            <a:off x="4830861" y="1751581"/>
            <a:ext cx="3484714" cy="3691801"/>
          </a:xfrm>
          <a:prstGeom prst="rect">
            <a:avLst/>
          </a:prstGeom>
        </p:spPr>
      </p:pic>
      <p:sp>
        <p:nvSpPr>
          <p:cNvPr id="13" name="矩形 12"/>
          <p:cNvSpPr/>
          <p:nvPr/>
        </p:nvSpPr>
        <p:spPr>
          <a:xfrm>
            <a:off x="5296382" y="5617214"/>
            <a:ext cx="3043942"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anose="020B0604020202020204" pitchFamily="34" charset="0"/>
              <a:buNone/>
            </a:pPr>
            <a:r>
              <a:rPr lang="zh-CN" altLang="en-US" sz="1865" dirty="0">
                <a:latin typeface="微软雅黑" panose="020B0503020204020204" pitchFamily="34" charset="-122"/>
                <a:ea typeface="微软雅黑" panose="020B0503020204020204" pitchFamily="34" charset="-122"/>
              </a:rPr>
              <a:t>疏散通道内违规堆放可燃物</a:t>
            </a:r>
          </a:p>
        </p:txBody>
      </p:sp>
      <p:sp>
        <p:nvSpPr>
          <p:cNvPr id="15" name="矩形 14"/>
          <p:cNvSpPr/>
          <p:nvPr/>
        </p:nvSpPr>
        <p:spPr>
          <a:xfrm>
            <a:off x="353002" y="1731010"/>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探测设备</a:t>
            </a:r>
          </a:p>
        </p:txBody>
      </p:sp>
      <p:sp>
        <p:nvSpPr>
          <p:cNvPr id="16" name="矩形 15"/>
          <p:cNvSpPr/>
          <p:nvPr/>
        </p:nvSpPr>
        <p:spPr>
          <a:xfrm>
            <a:off x="353002" y="320302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灭火设备</a:t>
            </a:r>
          </a:p>
        </p:txBody>
      </p:sp>
      <p:sp>
        <p:nvSpPr>
          <p:cNvPr id="17" name="矩形 16"/>
          <p:cNvSpPr/>
          <p:nvPr/>
        </p:nvSpPr>
        <p:spPr>
          <a:xfrm>
            <a:off x="352974" y="4675042"/>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疏散设备</a:t>
            </a:r>
          </a:p>
        </p:txBody>
      </p:sp>
      <p:pic>
        <p:nvPicPr>
          <p:cNvPr id="18" name="图片 17"/>
          <p:cNvPicPr>
            <a:picLocks noChangeAspect="1"/>
          </p:cNvPicPr>
          <p:nvPr/>
        </p:nvPicPr>
        <p:blipFill>
          <a:blip r:embed="rId4"/>
          <a:stretch>
            <a:fillRect/>
          </a:stretch>
        </p:blipFill>
        <p:spPr>
          <a:xfrm>
            <a:off x="1228866" y="1690664"/>
            <a:ext cx="3241533" cy="3778667"/>
          </a:xfrm>
          <a:prstGeom prst="rect">
            <a:avLst/>
          </a:prstGeom>
        </p:spPr>
      </p:pic>
      <p:sp>
        <p:nvSpPr>
          <p:cNvPr id="19" name="矩形 18"/>
          <p:cNvSpPr/>
          <p:nvPr/>
        </p:nvSpPr>
        <p:spPr>
          <a:xfrm>
            <a:off x="1139422" y="5617214"/>
            <a:ext cx="3425825"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panose="020B0604020202020204" pitchFamily="34" charset="0"/>
              <a:buNone/>
            </a:pPr>
            <a:r>
              <a:rPr lang="zh-CN" altLang="en-US" sz="1865" dirty="0">
                <a:latin typeface="微软雅黑" panose="020B0503020204020204" pitchFamily="34" charset="-122"/>
                <a:ea typeface="微软雅黑" panose="020B0503020204020204" pitchFamily="34" charset="-122"/>
              </a:rPr>
              <a:t>安全出口被杂物堵塞</a:t>
            </a:r>
          </a:p>
        </p:txBody>
      </p:sp>
      <p:sp>
        <p:nvSpPr>
          <p:cNvPr id="25" name="文本框 24"/>
          <p:cNvSpPr txBox="1"/>
          <p:nvPr/>
        </p:nvSpPr>
        <p:spPr>
          <a:xfrm>
            <a:off x="11142381" y="1751581"/>
            <a:ext cx="591685" cy="614301"/>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7723889" y="1717395"/>
            <a:ext cx="591685" cy="614301"/>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3854048" y="1686069"/>
            <a:ext cx="591685" cy="614301"/>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23" name="矩形 22"/>
          <p:cNvSpPr/>
          <p:nvPr/>
        </p:nvSpPr>
        <p:spPr bwMode="auto">
          <a:xfrm>
            <a:off x="905761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其他设备设施</a:t>
            </a:r>
          </a:p>
        </p:txBody>
      </p:sp>
      <p:sp>
        <p:nvSpPr>
          <p:cNvPr id="24"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47</a:t>
            </a:fld>
            <a:endParaRPr lang="zh-CN" altLang="en-US" b="1" dirty="0">
              <a:solidFill>
                <a:schemeClr val="bg1"/>
              </a:solidFill>
            </a:endParaRPr>
          </a:p>
        </p:txBody>
      </p:sp>
      <p:sp>
        <p:nvSpPr>
          <p:cNvPr id="26"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30"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50</a:t>
            </a:r>
            <a:endParaRPr lang="zh-CN" altLang="en-US" b="1" dirty="0">
              <a:solidFill>
                <a:srgbClr val="0081C8"/>
              </a:solidFill>
            </a:endParaRPr>
          </a:p>
        </p:txBody>
      </p:sp>
      <p:cxnSp>
        <p:nvCxnSpPr>
          <p:cNvPr id="31"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34"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三、后厨常见安全隐患</a:t>
            </a:r>
          </a:p>
        </p:txBody>
      </p:sp>
      <p:sp>
        <p:nvSpPr>
          <p:cNvPr id="27" name="矩形 26"/>
          <p:cNvSpPr/>
          <p:nvPr/>
        </p:nvSpPr>
        <p:spPr bwMode="auto">
          <a:xfrm>
            <a:off x="400599" y="859752"/>
            <a:ext cx="2991929"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火源与可燃物隐患</a:t>
            </a:r>
          </a:p>
        </p:txBody>
      </p:sp>
      <p:sp>
        <p:nvSpPr>
          <p:cNvPr id="28" name="矩形 27"/>
          <p:cNvSpPr/>
          <p:nvPr/>
        </p:nvSpPr>
        <p:spPr bwMode="auto">
          <a:xfrm>
            <a:off x="343659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人的行为隐患</a:t>
            </a:r>
          </a:p>
        </p:txBody>
      </p:sp>
      <p:sp>
        <p:nvSpPr>
          <p:cNvPr id="29" name="矩形 28"/>
          <p:cNvSpPr/>
          <p:nvPr/>
        </p:nvSpPr>
        <p:spPr bwMode="auto">
          <a:xfrm>
            <a:off x="6247106" y="859752"/>
            <a:ext cx="2767097" cy="47073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消防设备设施隐患</a:t>
            </a:r>
          </a:p>
        </p:txBody>
      </p:sp>
      <p:cxnSp>
        <p:nvCxnSpPr>
          <p:cNvPr id="6" name="直接连接符 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文本框 9"/>
          <p:cNvSpPr txBox="1"/>
          <p:nvPr/>
        </p:nvSpPr>
        <p:spPr>
          <a:xfrm>
            <a:off x="558107" y="5559259"/>
            <a:ext cx="3955091" cy="369332"/>
          </a:xfrm>
          <a:prstGeom prst="rect">
            <a:avLst/>
          </a:prstGeom>
          <a:noFill/>
        </p:spPr>
        <p:txBody>
          <a:bodyPr wrap="square" rtlCol="0">
            <a:spAutoFit/>
          </a:bodyPr>
          <a:lstStyle/>
          <a:p>
            <a:pPr marL="0" lvl="0" algn="ctr" defTabSz="914400" rtl="0" eaLnBrk="1" latinLnBrk="0" hangingPunct="1"/>
            <a:r>
              <a:rPr lang="zh-CN" altLang="zh-CN" sz="1800" kern="1200" dirty="0">
                <a:solidFill>
                  <a:schemeClr val="tx1"/>
                </a:solidFill>
                <a:effectLst/>
                <a:latin typeface="微软雅黑" panose="020B0503020204020204" pitchFamily="34" charset="-122"/>
                <a:ea typeface="微软雅黑" panose="020B0503020204020204" pitchFamily="34" charset="-122"/>
                <a:cs typeface="+mn-cs"/>
              </a:rPr>
              <a:t>后厨洗碗间</a:t>
            </a:r>
            <a:r>
              <a:rPr lang="zh-CN" altLang="en-US" sz="1800" kern="1200" dirty="0">
                <a:solidFill>
                  <a:schemeClr val="tx1"/>
                </a:solidFill>
                <a:effectLst/>
                <a:latin typeface="微软雅黑" panose="020B0503020204020204" pitchFamily="34" charset="-122"/>
                <a:ea typeface="微软雅黑" panose="020B0503020204020204" pitchFamily="34" charset="-122"/>
                <a:cs typeface="+mn-cs"/>
              </a:rPr>
              <a:t>内</a:t>
            </a:r>
            <a:r>
              <a:rPr lang="zh-CN" altLang="zh-CN" sz="1800" kern="1200" dirty="0">
                <a:solidFill>
                  <a:schemeClr val="tx1"/>
                </a:solidFill>
                <a:effectLst/>
                <a:latin typeface="微软雅黑" panose="020B0503020204020204" pitchFamily="34" charset="-122"/>
                <a:ea typeface="微软雅黑" panose="020B0503020204020204" pitchFamily="34" charset="-122"/>
                <a:cs typeface="+mn-cs"/>
              </a:rPr>
              <a:t>油水分离器未投入使用</a:t>
            </a:r>
            <a:endParaRPr lang="zh-CN" altLang="en-US" sz="1800" kern="1200" dirty="0">
              <a:solidFill>
                <a:schemeClr val="tx1"/>
              </a:solidFill>
              <a:effectLst/>
              <a:latin typeface="微软雅黑" panose="020B0503020204020204" pitchFamily="34" charset="-122"/>
              <a:ea typeface="微软雅黑" panose="020B0503020204020204" pitchFamily="34" charset="-122"/>
              <a:cs typeface="+mn-cs"/>
            </a:endParaRPr>
          </a:p>
        </p:txBody>
      </p:sp>
      <p:pic>
        <p:nvPicPr>
          <p:cNvPr id="11" name="图片 10"/>
          <p:cNvPicPr>
            <a:picLocks noChangeAspect="1"/>
          </p:cNvPicPr>
          <p:nvPr/>
        </p:nvPicPr>
        <p:blipFill>
          <a:blip r:embed="rId2"/>
          <a:stretch>
            <a:fillRect/>
          </a:stretch>
        </p:blipFill>
        <p:spPr>
          <a:xfrm>
            <a:off x="807686" y="2043171"/>
            <a:ext cx="3455934" cy="3249548"/>
          </a:xfrm>
          <a:prstGeom prst="rect">
            <a:avLst/>
          </a:prstGeom>
        </p:spPr>
      </p:pic>
      <p:pic>
        <p:nvPicPr>
          <p:cNvPr id="12" name="图片 11"/>
          <p:cNvPicPr>
            <a:picLocks noChangeAspect="1"/>
          </p:cNvPicPr>
          <p:nvPr/>
        </p:nvPicPr>
        <p:blipFill rotWithShape="1">
          <a:blip r:embed="rId3"/>
          <a:srcRect/>
          <a:stretch>
            <a:fillRect/>
          </a:stretch>
        </p:blipFill>
        <p:spPr>
          <a:xfrm>
            <a:off x="8306123" y="2043170"/>
            <a:ext cx="3336827" cy="1815319"/>
          </a:xfrm>
          <a:prstGeom prst="rect">
            <a:avLst/>
          </a:prstGeom>
        </p:spPr>
      </p:pic>
      <p:pic>
        <p:nvPicPr>
          <p:cNvPr id="13" name="图片 12"/>
          <p:cNvPicPr>
            <a:picLocks noChangeAspect="1"/>
          </p:cNvPicPr>
          <p:nvPr/>
        </p:nvPicPr>
        <p:blipFill>
          <a:blip r:embed="rId4"/>
          <a:stretch>
            <a:fillRect/>
          </a:stretch>
        </p:blipFill>
        <p:spPr>
          <a:xfrm>
            <a:off x="4576045" y="2043171"/>
            <a:ext cx="3498206" cy="3240611"/>
          </a:xfrm>
          <a:prstGeom prst="rect">
            <a:avLst/>
          </a:prstGeom>
        </p:spPr>
      </p:pic>
      <p:sp>
        <p:nvSpPr>
          <p:cNvPr id="14" name="文本框 22"/>
          <p:cNvSpPr txBox="1"/>
          <p:nvPr/>
        </p:nvSpPr>
        <p:spPr>
          <a:xfrm>
            <a:off x="7425264" y="2043171"/>
            <a:ext cx="639573"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5400" b="1" dirty="0">
                <a:solidFill>
                  <a:srgbClr val="00B050"/>
                </a:solidFill>
                <a:latin typeface="微软雅黑" panose="020B0503020204020204" pitchFamily="34" charset="-122"/>
                <a:ea typeface="微软雅黑" panose="020B0503020204020204" pitchFamily="34" charset="-122"/>
              </a:rPr>
              <a:t>√</a:t>
            </a:r>
          </a:p>
        </p:txBody>
      </p:sp>
      <p:sp>
        <p:nvSpPr>
          <p:cNvPr id="15" name="文本框 23"/>
          <p:cNvSpPr txBox="1"/>
          <p:nvPr/>
        </p:nvSpPr>
        <p:spPr>
          <a:xfrm>
            <a:off x="11003377" y="2053269"/>
            <a:ext cx="639573" cy="830997"/>
          </a:xfrm>
          <a:prstGeom prst="rect">
            <a:avLst/>
          </a:prstGeom>
          <a:solidFill>
            <a:schemeClr val="bg1"/>
          </a:solidFill>
          <a:ln>
            <a:solidFill>
              <a:schemeClr val="tx1"/>
            </a:solidFill>
          </a:ln>
        </p:spPr>
        <p:txBody>
          <a:bodyPr wrap="square" lIns="0" tIns="0" rIns="0" bIns="0" rtlCol="0"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5400" b="1" dirty="0">
                <a:solidFill>
                  <a:srgbClr val="00B050"/>
                </a:solidFill>
                <a:latin typeface="微软雅黑" panose="020B0503020204020204" pitchFamily="34" charset="-122"/>
                <a:ea typeface="微软雅黑" panose="020B0503020204020204" pitchFamily="34" charset="-122"/>
              </a:rPr>
              <a:t>√</a:t>
            </a:r>
          </a:p>
        </p:txBody>
      </p:sp>
      <p:sp>
        <p:nvSpPr>
          <p:cNvPr id="16" name="矩形 15"/>
          <p:cNvSpPr/>
          <p:nvPr/>
        </p:nvSpPr>
        <p:spPr>
          <a:xfrm>
            <a:off x="4797498" y="5496693"/>
            <a:ext cx="3048152"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洗碗池下方安装油水分离器</a:t>
            </a:r>
          </a:p>
        </p:txBody>
      </p:sp>
      <p:sp>
        <p:nvSpPr>
          <p:cNvPr id="17" name="矩形 16"/>
          <p:cNvSpPr/>
          <p:nvPr/>
        </p:nvSpPr>
        <p:spPr>
          <a:xfrm>
            <a:off x="8382323" y="5457659"/>
            <a:ext cx="3336827" cy="646331"/>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地沟排水管口处设置垃圾提篮和不锈钢滤网</a:t>
            </a:r>
          </a:p>
        </p:txBody>
      </p:sp>
      <p:sp>
        <p:nvSpPr>
          <p:cNvPr id="18" name="对话气泡: 矩形 35"/>
          <p:cNvSpPr/>
          <p:nvPr/>
        </p:nvSpPr>
        <p:spPr>
          <a:xfrm>
            <a:off x="4542343" y="3278079"/>
            <a:ext cx="1308113" cy="364755"/>
          </a:xfrm>
          <a:prstGeom prst="wedgeRectCallout">
            <a:avLst>
              <a:gd name="adj1" fmla="val 58389"/>
              <a:gd name="adj2" fmla="val 231895"/>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pPr>
            <a:r>
              <a:rPr lang="zh-CN" altLang="en-US" sz="1400" dirty="0">
                <a:solidFill>
                  <a:srgbClr val="FF0000"/>
                </a:solidFill>
                <a:latin typeface="微软雅黑" panose="020B0503020204020204" pitchFamily="34" charset="-122"/>
                <a:ea typeface="微软雅黑" panose="020B0503020204020204" pitchFamily="34" charset="-122"/>
              </a:rPr>
              <a:t>油水分离器</a:t>
            </a:r>
          </a:p>
        </p:txBody>
      </p:sp>
      <p:sp>
        <p:nvSpPr>
          <p:cNvPr id="19" name="对话气泡: 矩形 36"/>
          <p:cNvSpPr/>
          <p:nvPr/>
        </p:nvSpPr>
        <p:spPr>
          <a:xfrm>
            <a:off x="8306123" y="2026549"/>
            <a:ext cx="1308113" cy="364755"/>
          </a:xfrm>
          <a:prstGeom prst="wedgeRectCallout">
            <a:avLst>
              <a:gd name="adj1" fmla="val 68551"/>
              <a:gd name="adj2" fmla="val 194141"/>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pPr>
            <a:r>
              <a:rPr lang="zh-CN" altLang="en-US" sz="1400" dirty="0">
                <a:solidFill>
                  <a:srgbClr val="FF0000"/>
                </a:solidFill>
                <a:latin typeface="微软雅黑" panose="020B0503020204020204" pitchFamily="34" charset="-122"/>
                <a:ea typeface="微软雅黑" panose="020B0503020204020204" pitchFamily="34" charset="-122"/>
              </a:rPr>
              <a:t>垃圾提篮</a:t>
            </a:r>
          </a:p>
        </p:txBody>
      </p:sp>
      <p:pic>
        <p:nvPicPr>
          <p:cNvPr id="20" name="图片 19"/>
          <p:cNvPicPr>
            <a:picLocks noChangeAspect="1"/>
          </p:cNvPicPr>
          <p:nvPr/>
        </p:nvPicPr>
        <p:blipFill rotWithShape="1">
          <a:blip r:embed="rId5"/>
          <a:srcRect/>
          <a:stretch>
            <a:fillRect/>
          </a:stretch>
        </p:blipFill>
        <p:spPr>
          <a:xfrm>
            <a:off x="8306123" y="3845791"/>
            <a:ext cx="3336827" cy="1437992"/>
          </a:xfrm>
          <a:prstGeom prst="rect">
            <a:avLst/>
          </a:prstGeom>
        </p:spPr>
      </p:pic>
      <p:sp>
        <p:nvSpPr>
          <p:cNvPr id="21" name="对话气泡: 矩形 37"/>
          <p:cNvSpPr/>
          <p:nvPr/>
        </p:nvSpPr>
        <p:spPr>
          <a:xfrm>
            <a:off x="8306123" y="3540716"/>
            <a:ext cx="1308113" cy="364755"/>
          </a:xfrm>
          <a:prstGeom prst="wedgeRectCallout">
            <a:avLst>
              <a:gd name="adj1" fmla="val 124473"/>
              <a:gd name="adj2" fmla="val 134603"/>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pPr>
            <a:r>
              <a:rPr lang="zh-CN" altLang="en-US" sz="1400" dirty="0">
                <a:solidFill>
                  <a:srgbClr val="FF0000"/>
                </a:solidFill>
                <a:latin typeface="微软雅黑" panose="020B0503020204020204" pitchFamily="34" charset="-122"/>
                <a:ea typeface="微软雅黑" panose="020B0503020204020204" pitchFamily="34" charset="-122"/>
              </a:rPr>
              <a:t>不锈钢滤网</a:t>
            </a:r>
          </a:p>
        </p:txBody>
      </p:sp>
      <p:sp>
        <p:nvSpPr>
          <p:cNvPr id="22" name="文本框 21"/>
          <p:cNvSpPr txBox="1"/>
          <p:nvPr/>
        </p:nvSpPr>
        <p:spPr>
          <a:xfrm>
            <a:off x="3671667" y="2044344"/>
            <a:ext cx="591685" cy="614301"/>
          </a:xfrm>
          <a:prstGeom prst="rect">
            <a:avLst/>
          </a:prstGeom>
          <a:solidFill>
            <a:schemeClr val="bg1"/>
          </a:solidFill>
          <a:ln>
            <a:solidFill>
              <a:schemeClr val="tx1"/>
            </a:solidFill>
          </a:ln>
        </p:spPr>
        <p:txBody>
          <a:bodyPr wrap="square" lIns="0" tIns="0" rIns="0" bIns="0" rtlCol="0" anchor="ctr" anchorCtr="0">
            <a:spAutoFit/>
          </a:bodyPr>
          <a:lstStyle/>
          <a:p>
            <a:pPr algn="ctr"/>
            <a:r>
              <a:rPr lang="en-US" altLang="zh-CN" sz="5400" b="1" dirty="0">
                <a:solidFill>
                  <a:srgbClr val="FF0000"/>
                </a:solidFill>
                <a:latin typeface="微软雅黑" panose="020B0503020204020204" pitchFamily="34" charset="-122"/>
                <a:ea typeface="微软雅黑" panose="020B0503020204020204" pitchFamily="34" charset="-122"/>
              </a:rPr>
              <a:t>×</a:t>
            </a:r>
            <a:endParaRPr lang="zh-CN" altLang="en-US" sz="5400" b="1" dirty="0">
              <a:solidFill>
                <a:srgbClr val="FF0000"/>
              </a:solidFill>
              <a:latin typeface="微软雅黑" panose="020B0503020204020204" pitchFamily="34" charset="-122"/>
              <a:ea typeface="微软雅黑" panose="020B0503020204020204" pitchFamily="34" charset="-122"/>
            </a:endParaRPr>
          </a:p>
        </p:txBody>
      </p:sp>
      <p:sp>
        <p:nvSpPr>
          <p:cNvPr id="23" name="矩形 22"/>
          <p:cNvSpPr/>
          <p:nvPr/>
        </p:nvSpPr>
        <p:spPr bwMode="auto">
          <a:xfrm>
            <a:off x="9057616" y="859752"/>
            <a:ext cx="2767097" cy="47073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其他设备设施</a:t>
            </a:r>
          </a:p>
        </p:txBody>
      </p:sp>
      <p:sp>
        <p:nvSpPr>
          <p:cNvPr id="24"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48</a:t>
            </a:fld>
            <a:endParaRPr lang="zh-CN" altLang="en-US" b="1" dirty="0">
              <a:solidFill>
                <a:schemeClr val="bg1"/>
              </a:solidFill>
            </a:endParaRPr>
          </a:p>
        </p:txBody>
      </p:sp>
      <p:sp>
        <p:nvSpPr>
          <p:cNvPr id="25"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26"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51</a:t>
            </a:r>
            <a:endParaRPr lang="zh-CN" altLang="en-US" b="1" dirty="0">
              <a:solidFill>
                <a:srgbClr val="0081C8"/>
              </a:solidFill>
            </a:endParaRPr>
          </a:p>
        </p:txBody>
      </p:sp>
      <p:cxnSp>
        <p:nvCxnSpPr>
          <p:cNvPr id="30"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31"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本框 10"/>
          <p:cNvSpPr txBox="1"/>
          <p:nvPr/>
        </p:nvSpPr>
        <p:spPr>
          <a:xfrm>
            <a:off x="3518204" y="4496052"/>
            <a:ext cx="7587946" cy="1753194"/>
          </a:xfrm>
          <a:prstGeom prst="rect">
            <a:avLst/>
          </a:prstGeom>
          <a:noFill/>
          <a:ln w="9525">
            <a:noFill/>
          </a:ln>
        </p:spPr>
        <p:txBody>
          <a:bodyPr wrap="square" anchor="t" anchorCtr="0">
            <a:spAutoFit/>
          </a:bodyPr>
          <a:lstStyle/>
          <a:p>
            <a:pPr algn="ctr" eaLnBrk="0" hangingPunct="0"/>
            <a:r>
              <a:rPr lang="en-US" altLang="zh-CN" sz="5400" b="1" dirty="0">
                <a:solidFill>
                  <a:srgbClr val="0070C0"/>
                </a:solidFill>
                <a:latin typeface="微软雅黑" panose="020B0503020204020204" pitchFamily="34" charset="-122"/>
                <a:ea typeface="微软雅黑" panose="020B0503020204020204" pitchFamily="34" charset="-122"/>
              </a:rPr>
              <a:t>04</a:t>
            </a:r>
            <a:r>
              <a:rPr lang="zh-CN" altLang="en-US" sz="5400" b="1" dirty="0">
                <a:solidFill>
                  <a:srgbClr val="0070C0"/>
                </a:solidFill>
                <a:latin typeface="微软雅黑" panose="020B0503020204020204" pitchFamily="34" charset="-122"/>
                <a:ea typeface="微软雅黑" panose="020B0503020204020204" pitchFamily="34" charset="-122"/>
              </a:rPr>
              <a:t>安全事件处罚制度</a:t>
            </a:r>
          </a:p>
          <a:p>
            <a:pPr algn="ctr" eaLnBrk="0" hangingPunct="0"/>
            <a:endParaRPr lang="zh-CN" altLang="en-US" sz="5400"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354299" y="185050"/>
            <a:ext cx="9442843"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002060"/>
                </a:solidFill>
                <a:latin typeface="微软雅黑" panose="020B0503020204020204" pitchFamily="34" charset="-122"/>
                <a:ea typeface="微软雅黑" panose="020B0503020204020204" pitchFamily="34" charset="-122"/>
              </a:rPr>
              <a:t>一、安全事件案例警示</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23" name="矩形 22"/>
          <p:cNvSpPr/>
          <p:nvPr/>
        </p:nvSpPr>
        <p:spPr bwMode="auto">
          <a:xfrm>
            <a:off x="9004009" y="6231199"/>
            <a:ext cx="2379548" cy="453643"/>
          </a:xfrm>
          <a:prstGeom prst="rect">
            <a:avLst/>
          </a:prstGeom>
          <a:noFill/>
          <a:ln w="22225">
            <a:solidFill>
              <a:srgbClr val="FF0000"/>
            </a:solidFill>
            <a:miter lim="800000"/>
          </a:ln>
        </p:spPr>
        <p:txBody>
          <a:bodyPr wrap="none" rtlCol="0" anchor="ctr"/>
          <a:lstStyle>
            <a:defPPr>
              <a:defRPr lang="zh-CN"/>
            </a:defPPr>
            <a:lvl1pPr marL="0" lvl="0" indent="0" algn="l" defTabSz="914400" rtl="0" eaLnBrk="1" fontAlgn="base" latinLnBrk="0" hangingPunct="1">
              <a:lnSpc>
                <a:spcPct val="100000"/>
              </a:lnSpc>
              <a:spcBef>
                <a:spcPct val="0"/>
              </a:spcBef>
              <a:spcAft>
                <a:spcPct val="0"/>
              </a:spcAft>
              <a:buNone/>
              <a:defRPr sz="1400" b="1" i="0" u="none" kern="1200" baseline="0">
                <a:solidFill>
                  <a:schemeClr val="tx1"/>
                </a:solidFill>
                <a:latin typeface="Times New Roman" panose="02020603050405020304" pitchFamily="18"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1400" b="1" i="0" u="none" kern="1200" baseline="0">
                <a:solidFill>
                  <a:schemeClr val="tx1"/>
                </a:solidFill>
                <a:latin typeface="Times New Roman" panose="02020603050405020304" pitchFamily="18"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1400" b="1" i="0" u="none" kern="1200" baseline="0">
                <a:solidFill>
                  <a:schemeClr val="tx1"/>
                </a:solidFill>
                <a:latin typeface="Times New Roman" panose="02020603050405020304" pitchFamily="18"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1400" b="1" i="0" u="none" kern="1200" baseline="0">
                <a:solidFill>
                  <a:schemeClr val="tx1"/>
                </a:solidFill>
                <a:latin typeface="Times New Roman" panose="02020603050405020304" pitchFamily="18"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1400" b="1" i="0" u="none" kern="1200" baseline="0">
                <a:solidFill>
                  <a:schemeClr val="tx1"/>
                </a:solidFill>
                <a:latin typeface="Times New Roman" panose="02020603050405020304" pitchFamily="18"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1400" b="1" i="0" u="none" kern="1200" baseline="0">
                <a:solidFill>
                  <a:schemeClr val="tx1"/>
                </a:solidFill>
                <a:latin typeface="Times New Roman" panose="02020603050405020304" pitchFamily="18"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1400" b="1" i="0" u="none" kern="1200" baseline="0">
                <a:solidFill>
                  <a:schemeClr val="tx1"/>
                </a:solidFill>
                <a:latin typeface="Times New Roman" panose="02020603050405020304" pitchFamily="18"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1400" b="1" i="0" u="none" kern="1200" baseline="0">
                <a:solidFill>
                  <a:schemeClr val="tx1"/>
                </a:solidFill>
                <a:latin typeface="Times New Roman" panose="02020603050405020304" pitchFamily="18"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1400" b="1" i="0" u="none" kern="1200" baseline="0">
                <a:solidFill>
                  <a:schemeClr val="tx1"/>
                </a:solidFill>
                <a:latin typeface="Times New Roman" panose="02020603050405020304" pitchFamily="18" charset="0"/>
                <a:ea typeface="宋体" panose="02010600030101010101" pitchFamily="2" charset="-122"/>
                <a:cs typeface="+mn-cs"/>
              </a:defRPr>
            </a:lvl9pPr>
          </a:lstStyle>
          <a:p>
            <a:pPr algn="ctr"/>
            <a:r>
              <a:rPr lang="zh-CN" altLang="en-US" b="0" dirty="0">
                <a:latin typeface="微软雅黑" panose="020B0503020204020204" pitchFamily="34" charset="-122"/>
                <a:ea typeface="微软雅黑" panose="020B0503020204020204" pitchFamily="34" charset="-122"/>
              </a:rPr>
              <a:t>锅内汤液被烧干</a:t>
            </a:r>
          </a:p>
        </p:txBody>
      </p:sp>
      <p:sp>
        <p:nvSpPr>
          <p:cNvPr id="7" name="矩形 6"/>
          <p:cNvSpPr/>
          <p:nvPr/>
        </p:nvSpPr>
        <p:spPr bwMode="auto">
          <a:xfrm>
            <a:off x="1608255" y="6280949"/>
            <a:ext cx="2207895" cy="453390"/>
          </a:xfrm>
          <a:prstGeom prst="rect">
            <a:avLst/>
          </a:prstGeom>
          <a:noFill/>
          <a:ln w="22225">
            <a:solidFill>
              <a:srgbClr val="FF0000"/>
            </a:solidFill>
            <a:miter lim="800000"/>
          </a:ln>
        </p:spPr>
        <p:txBody>
          <a:bodyPr wrap="none" rtlCol="0" anchor="ctr"/>
          <a:lstStyle>
            <a:defPPr>
              <a:defRPr lang="zh-CN"/>
            </a:defPPr>
            <a:lvl1pPr marL="0" lvl="0" indent="0" algn="l" defTabSz="914400" rtl="0" eaLnBrk="1" fontAlgn="base" latinLnBrk="0" hangingPunct="1">
              <a:lnSpc>
                <a:spcPct val="100000"/>
              </a:lnSpc>
              <a:spcBef>
                <a:spcPct val="0"/>
              </a:spcBef>
              <a:spcAft>
                <a:spcPct val="0"/>
              </a:spcAft>
              <a:buNone/>
              <a:defRPr sz="1400" b="1" i="0" u="none" kern="1200" baseline="0">
                <a:solidFill>
                  <a:sysClr val="windowText" lastClr="000000"/>
                </a:solidFill>
                <a:latin typeface="Times New Roman" panose="02020603050405020304" pitchFamily="18" charset="0"/>
                <a:ea typeface="宋体" panose="02010600030101010101" pitchFamily="2" charset="-122"/>
                <a:cs typeface="+mn-ea"/>
              </a:defRPr>
            </a:lvl1pPr>
            <a:lvl2pPr marL="457200" lvl="1" indent="0" algn="l" defTabSz="914400" rtl="0" eaLnBrk="1" fontAlgn="base" latinLnBrk="0" hangingPunct="1">
              <a:lnSpc>
                <a:spcPct val="100000"/>
              </a:lnSpc>
              <a:spcBef>
                <a:spcPct val="0"/>
              </a:spcBef>
              <a:spcAft>
                <a:spcPct val="0"/>
              </a:spcAft>
              <a:buNone/>
              <a:defRPr sz="1400" b="1" i="0" u="none" kern="1200" baseline="0">
                <a:solidFill>
                  <a:sysClr val="windowText" lastClr="000000"/>
                </a:solidFill>
                <a:latin typeface="Times New Roman" panose="02020603050405020304" pitchFamily="18" charset="0"/>
                <a:ea typeface="宋体" panose="02010600030101010101" pitchFamily="2" charset="-122"/>
                <a:cs typeface="+mn-ea"/>
              </a:defRPr>
            </a:lvl2pPr>
            <a:lvl3pPr marL="914400" lvl="2" indent="0" algn="l" defTabSz="914400" rtl="0" eaLnBrk="1" fontAlgn="base" latinLnBrk="0" hangingPunct="1">
              <a:lnSpc>
                <a:spcPct val="100000"/>
              </a:lnSpc>
              <a:spcBef>
                <a:spcPct val="0"/>
              </a:spcBef>
              <a:spcAft>
                <a:spcPct val="0"/>
              </a:spcAft>
              <a:buNone/>
              <a:defRPr sz="1400" b="1" i="0" u="none" kern="1200" baseline="0">
                <a:solidFill>
                  <a:sysClr val="windowText" lastClr="000000"/>
                </a:solidFill>
                <a:latin typeface="Times New Roman" panose="02020603050405020304" pitchFamily="18" charset="0"/>
                <a:ea typeface="宋体" panose="02010600030101010101" pitchFamily="2" charset="-122"/>
                <a:cs typeface="+mn-ea"/>
              </a:defRPr>
            </a:lvl3pPr>
            <a:lvl4pPr marL="1371600" lvl="3" indent="0" algn="l" defTabSz="914400" rtl="0" eaLnBrk="1" fontAlgn="base" latinLnBrk="0" hangingPunct="1">
              <a:lnSpc>
                <a:spcPct val="100000"/>
              </a:lnSpc>
              <a:spcBef>
                <a:spcPct val="0"/>
              </a:spcBef>
              <a:spcAft>
                <a:spcPct val="0"/>
              </a:spcAft>
              <a:buNone/>
              <a:defRPr sz="1400" b="1" i="0" u="none" kern="1200" baseline="0">
                <a:solidFill>
                  <a:sysClr val="windowText" lastClr="000000"/>
                </a:solidFill>
                <a:latin typeface="Times New Roman" panose="02020603050405020304" pitchFamily="18" charset="0"/>
                <a:ea typeface="宋体" panose="02010600030101010101" pitchFamily="2" charset="-122"/>
                <a:cs typeface="+mn-ea"/>
              </a:defRPr>
            </a:lvl4pPr>
            <a:lvl5pPr marL="1828800" lvl="4" indent="0" algn="l" defTabSz="914400" rtl="0" eaLnBrk="1" fontAlgn="base" latinLnBrk="0" hangingPunct="1">
              <a:lnSpc>
                <a:spcPct val="100000"/>
              </a:lnSpc>
              <a:spcBef>
                <a:spcPct val="0"/>
              </a:spcBef>
              <a:spcAft>
                <a:spcPct val="0"/>
              </a:spcAft>
              <a:buNone/>
              <a:defRPr sz="1400" b="1" i="0" u="none" kern="1200" baseline="0">
                <a:solidFill>
                  <a:sysClr val="windowText" lastClr="000000"/>
                </a:solidFill>
                <a:latin typeface="Times New Roman" panose="02020603050405020304" pitchFamily="18" charset="0"/>
                <a:ea typeface="宋体" panose="02010600030101010101" pitchFamily="2" charset="-122"/>
                <a:cs typeface="+mn-ea"/>
              </a:defRPr>
            </a:lvl5pPr>
            <a:lvl6pPr marL="2286000" lvl="5" indent="0" algn="l" defTabSz="914400" rtl="0" eaLnBrk="1" fontAlgn="base" latinLnBrk="0" hangingPunct="1">
              <a:lnSpc>
                <a:spcPct val="100000"/>
              </a:lnSpc>
              <a:spcBef>
                <a:spcPct val="0"/>
              </a:spcBef>
              <a:spcAft>
                <a:spcPct val="0"/>
              </a:spcAft>
              <a:buNone/>
              <a:defRPr sz="1400" b="1" i="0" u="none" kern="1200" baseline="0">
                <a:solidFill>
                  <a:sysClr val="windowText" lastClr="000000"/>
                </a:solidFill>
                <a:latin typeface="Times New Roman" panose="02020603050405020304" pitchFamily="18" charset="0"/>
                <a:ea typeface="宋体" panose="02010600030101010101" pitchFamily="2" charset="-122"/>
                <a:cs typeface="+mn-ea"/>
              </a:defRPr>
            </a:lvl6pPr>
            <a:lvl7pPr marL="2743200" lvl="6" indent="0" algn="l" defTabSz="914400" rtl="0" eaLnBrk="1" fontAlgn="base" latinLnBrk="0" hangingPunct="1">
              <a:lnSpc>
                <a:spcPct val="100000"/>
              </a:lnSpc>
              <a:spcBef>
                <a:spcPct val="0"/>
              </a:spcBef>
              <a:spcAft>
                <a:spcPct val="0"/>
              </a:spcAft>
              <a:buNone/>
              <a:defRPr sz="1400" b="1" i="0" u="none" kern="1200" baseline="0">
                <a:solidFill>
                  <a:sysClr val="windowText" lastClr="000000"/>
                </a:solidFill>
                <a:latin typeface="Times New Roman" panose="02020603050405020304" pitchFamily="18" charset="0"/>
                <a:ea typeface="宋体" panose="02010600030101010101" pitchFamily="2" charset="-122"/>
                <a:cs typeface="+mn-ea"/>
              </a:defRPr>
            </a:lvl7pPr>
            <a:lvl8pPr marL="3200400" lvl="7" indent="0" algn="l" defTabSz="914400" rtl="0" eaLnBrk="1" fontAlgn="base" latinLnBrk="0" hangingPunct="1">
              <a:lnSpc>
                <a:spcPct val="100000"/>
              </a:lnSpc>
              <a:spcBef>
                <a:spcPct val="0"/>
              </a:spcBef>
              <a:spcAft>
                <a:spcPct val="0"/>
              </a:spcAft>
              <a:buNone/>
              <a:defRPr sz="1400" b="1" i="0" u="none" kern="1200" baseline="0">
                <a:solidFill>
                  <a:sysClr val="windowText" lastClr="000000"/>
                </a:solidFill>
                <a:latin typeface="Times New Roman" panose="02020603050405020304" pitchFamily="18" charset="0"/>
                <a:ea typeface="宋体" panose="02010600030101010101" pitchFamily="2" charset="-122"/>
                <a:cs typeface="+mn-ea"/>
              </a:defRPr>
            </a:lvl8pPr>
            <a:lvl9pPr marL="3657600" lvl="8" indent="0" algn="l" defTabSz="914400" rtl="0" eaLnBrk="1" fontAlgn="base" latinLnBrk="0" hangingPunct="1">
              <a:lnSpc>
                <a:spcPct val="100000"/>
              </a:lnSpc>
              <a:spcBef>
                <a:spcPct val="0"/>
              </a:spcBef>
              <a:spcAft>
                <a:spcPct val="0"/>
              </a:spcAft>
              <a:buNone/>
              <a:defRPr sz="1400" b="1" i="0" u="none" kern="1200" baseline="0">
                <a:solidFill>
                  <a:sysClr val="windowText" lastClr="000000"/>
                </a:solidFill>
                <a:latin typeface="Times New Roman" panose="02020603050405020304" pitchFamily="18" charset="0"/>
                <a:ea typeface="宋体" panose="02010600030101010101" pitchFamily="2" charset="-122"/>
                <a:cs typeface="+mn-ea"/>
              </a:defRPr>
            </a:lvl9pPr>
          </a:lstStyle>
          <a:p>
            <a:pPr algn="ctr"/>
            <a:r>
              <a:rPr lang="zh-CN" altLang="en-US" b="0" dirty="0">
                <a:latin typeface="微软雅黑" panose="020B0503020204020204" pitchFamily="34" charset="-122"/>
                <a:ea typeface="微软雅黑" panose="020B0503020204020204" pitchFamily="34" charset="-122"/>
              </a:rPr>
              <a:t>冒烟汤锅</a:t>
            </a:r>
          </a:p>
        </p:txBody>
      </p:sp>
      <p:pic>
        <p:nvPicPr>
          <p:cNvPr id="24" name="图片 23"/>
          <p:cNvPicPr>
            <a:picLocks noChangeAspect="1"/>
          </p:cNvPicPr>
          <p:nvPr/>
        </p:nvPicPr>
        <p:blipFill>
          <a:blip r:embed="rId3"/>
          <a:stretch>
            <a:fillRect/>
          </a:stretch>
        </p:blipFill>
        <p:spPr>
          <a:xfrm>
            <a:off x="1143199" y="3258473"/>
            <a:ext cx="3138009" cy="2845563"/>
          </a:xfrm>
          <a:prstGeom prst="rect">
            <a:avLst/>
          </a:prstGeom>
        </p:spPr>
      </p:pic>
      <p:pic>
        <p:nvPicPr>
          <p:cNvPr id="27" name="图片 26"/>
          <p:cNvPicPr>
            <a:picLocks noChangeAspect="1"/>
          </p:cNvPicPr>
          <p:nvPr/>
        </p:nvPicPr>
        <p:blipFill>
          <a:blip r:embed="rId4"/>
          <a:stretch>
            <a:fillRect/>
          </a:stretch>
        </p:blipFill>
        <p:spPr>
          <a:xfrm>
            <a:off x="8598535" y="3203026"/>
            <a:ext cx="3190497" cy="2900711"/>
          </a:xfrm>
          <a:prstGeom prst="rect">
            <a:avLst/>
          </a:prstGeom>
        </p:spPr>
      </p:pic>
      <p:sp>
        <p:nvSpPr>
          <p:cNvPr id="28" name="椭圆 27"/>
          <p:cNvSpPr/>
          <p:nvPr/>
        </p:nvSpPr>
        <p:spPr bwMode="auto">
          <a:xfrm>
            <a:off x="1372974" y="4123362"/>
            <a:ext cx="1743319" cy="1168183"/>
          </a:xfrm>
          <a:prstGeom prst="ellipse">
            <a:avLst/>
          </a:prstGeom>
          <a:noFill/>
          <a:ln w="76200">
            <a:solidFill>
              <a:srgbClr val="FF0000"/>
            </a:solidFill>
            <a:miter lim="800000"/>
          </a:ln>
        </p:spPr>
        <p:txBody>
          <a:bodyPr wrap="none" rtlCol="0" anchor="ctr"/>
          <a:lstStyle/>
          <a:p>
            <a:pPr algn="ctr"/>
            <a:endParaRPr lang="zh-CN" altLang="en-US"/>
          </a:p>
        </p:txBody>
      </p:sp>
      <p:sp>
        <p:nvSpPr>
          <p:cNvPr id="30" name="矩形 29"/>
          <p:cNvSpPr/>
          <p:nvPr/>
        </p:nvSpPr>
        <p:spPr bwMode="auto">
          <a:xfrm>
            <a:off x="5396325" y="6280949"/>
            <a:ext cx="2207895" cy="453390"/>
          </a:xfrm>
          <a:prstGeom prst="rect">
            <a:avLst/>
          </a:prstGeom>
          <a:noFill/>
          <a:ln w="22225">
            <a:solidFill>
              <a:srgbClr val="FF0000"/>
            </a:solidFill>
            <a:miter lim="800000"/>
          </a:ln>
        </p:spPr>
        <p:txBody>
          <a:bodyPr wrap="none" rtlCol="0" anchor="ctr"/>
          <a:lstStyle>
            <a:defPPr>
              <a:defRPr lang="zh-CN"/>
            </a:defPPr>
            <a:lvl1pPr marL="0" lvl="0" indent="0" algn="l" defTabSz="914400" rtl="0" eaLnBrk="1" fontAlgn="base" latinLnBrk="0" hangingPunct="1">
              <a:lnSpc>
                <a:spcPct val="100000"/>
              </a:lnSpc>
              <a:spcBef>
                <a:spcPct val="0"/>
              </a:spcBef>
              <a:spcAft>
                <a:spcPct val="0"/>
              </a:spcAft>
              <a:buNone/>
              <a:defRPr sz="1400" b="1" i="0" u="none" kern="1200" baseline="0">
                <a:solidFill>
                  <a:sysClr val="windowText" lastClr="000000"/>
                </a:solidFill>
                <a:latin typeface="Times New Roman" panose="02020603050405020304" pitchFamily="18" charset="0"/>
                <a:ea typeface="宋体" panose="02010600030101010101" pitchFamily="2" charset="-122"/>
                <a:cs typeface="+mn-ea"/>
              </a:defRPr>
            </a:lvl1pPr>
            <a:lvl2pPr marL="457200" lvl="1" indent="0" algn="l" defTabSz="914400" rtl="0" eaLnBrk="1" fontAlgn="base" latinLnBrk="0" hangingPunct="1">
              <a:lnSpc>
                <a:spcPct val="100000"/>
              </a:lnSpc>
              <a:spcBef>
                <a:spcPct val="0"/>
              </a:spcBef>
              <a:spcAft>
                <a:spcPct val="0"/>
              </a:spcAft>
              <a:buNone/>
              <a:defRPr sz="1400" b="1" i="0" u="none" kern="1200" baseline="0">
                <a:solidFill>
                  <a:sysClr val="windowText" lastClr="000000"/>
                </a:solidFill>
                <a:latin typeface="Times New Roman" panose="02020603050405020304" pitchFamily="18" charset="0"/>
                <a:ea typeface="宋体" panose="02010600030101010101" pitchFamily="2" charset="-122"/>
                <a:cs typeface="+mn-ea"/>
              </a:defRPr>
            </a:lvl2pPr>
            <a:lvl3pPr marL="914400" lvl="2" indent="0" algn="l" defTabSz="914400" rtl="0" eaLnBrk="1" fontAlgn="base" latinLnBrk="0" hangingPunct="1">
              <a:lnSpc>
                <a:spcPct val="100000"/>
              </a:lnSpc>
              <a:spcBef>
                <a:spcPct val="0"/>
              </a:spcBef>
              <a:spcAft>
                <a:spcPct val="0"/>
              </a:spcAft>
              <a:buNone/>
              <a:defRPr sz="1400" b="1" i="0" u="none" kern="1200" baseline="0">
                <a:solidFill>
                  <a:sysClr val="windowText" lastClr="000000"/>
                </a:solidFill>
                <a:latin typeface="Times New Roman" panose="02020603050405020304" pitchFamily="18" charset="0"/>
                <a:ea typeface="宋体" panose="02010600030101010101" pitchFamily="2" charset="-122"/>
                <a:cs typeface="+mn-ea"/>
              </a:defRPr>
            </a:lvl3pPr>
            <a:lvl4pPr marL="1371600" lvl="3" indent="0" algn="l" defTabSz="914400" rtl="0" eaLnBrk="1" fontAlgn="base" latinLnBrk="0" hangingPunct="1">
              <a:lnSpc>
                <a:spcPct val="100000"/>
              </a:lnSpc>
              <a:spcBef>
                <a:spcPct val="0"/>
              </a:spcBef>
              <a:spcAft>
                <a:spcPct val="0"/>
              </a:spcAft>
              <a:buNone/>
              <a:defRPr sz="1400" b="1" i="0" u="none" kern="1200" baseline="0">
                <a:solidFill>
                  <a:sysClr val="windowText" lastClr="000000"/>
                </a:solidFill>
                <a:latin typeface="Times New Roman" panose="02020603050405020304" pitchFamily="18" charset="0"/>
                <a:ea typeface="宋体" panose="02010600030101010101" pitchFamily="2" charset="-122"/>
                <a:cs typeface="+mn-ea"/>
              </a:defRPr>
            </a:lvl4pPr>
            <a:lvl5pPr marL="1828800" lvl="4" indent="0" algn="l" defTabSz="914400" rtl="0" eaLnBrk="1" fontAlgn="base" latinLnBrk="0" hangingPunct="1">
              <a:lnSpc>
                <a:spcPct val="100000"/>
              </a:lnSpc>
              <a:spcBef>
                <a:spcPct val="0"/>
              </a:spcBef>
              <a:spcAft>
                <a:spcPct val="0"/>
              </a:spcAft>
              <a:buNone/>
              <a:defRPr sz="1400" b="1" i="0" u="none" kern="1200" baseline="0">
                <a:solidFill>
                  <a:sysClr val="windowText" lastClr="000000"/>
                </a:solidFill>
                <a:latin typeface="Times New Roman" panose="02020603050405020304" pitchFamily="18" charset="0"/>
                <a:ea typeface="宋体" panose="02010600030101010101" pitchFamily="2" charset="-122"/>
                <a:cs typeface="+mn-ea"/>
              </a:defRPr>
            </a:lvl5pPr>
            <a:lvl6pPr marL="2286000" lvl="5" indent="0" algn="l" defTabSz="914400" rtl="0" eaLnBrk="1" fontAlgn="base" latinLnBrk="0" hangingPunct="1">
              <a:lnSpc>
                <a:spcPct val="100000"/>
              </a:lnSpc>
              <a:spcBef>
                <a:spcPct val="0"/>
              </a:spcBef>
              <a:spcAft>
                <a:spcPct val="0"/>
              </a:spcAft>
              <a:buNone/>
              <a:defRPr sz="1400" b="1" i="0" u="none" kern="1200" baseline="0">
                <a:solidFill>
                  <a:sysClr val="windowText" lastClr="000000"/>
                </a:solidFill>
                <a:latin typeface="Times New Roman" panose="02020603050405020304" pitchFamily="18" charset="0"/>
                <a:ea typeface="宋体" panose="02010600030101010101" pitchFamily="2" charset="-122"/>
                <a:cs typeface="+mn-ea"/>
              </a:defRPr>
            </a:lvl6pPr>
            <a:lvl7pPr marL="2743200" lvl="6" indent="0" algn="l" defTabSz="914400" rtl="0" eaLnBrk="1" fontAlgn="base" latinLnBrk="0" hangingPunct="1">
              <a:lnSpc>
                <a:spcPct val="100000"/>
              </a:lnSpc>
              <a:spcBef>
                <a:spcPct val="0"/>
              </a:spcBef>
              <a:spcAft>
                <a:spcPct val="0"/>
              </a:spcAft>
              <a:buNone/>
              <a:defRPr sz="1400" b="1" i="0" u="none" kern="1200" baseline="0">
                <a:solidFill>
                  <a:sysClr val="windowText" lastClr="000000"/>
                </a:solidFill>
                <a:latin typeface="Times New Roman" panose="02020603050405020304" pitchFamily="18" charset="0"/>
                <a:ea typeface="宋体" panose="02010600030101010101" pitchFamily="2" charset="-122"/>
                <a:cs typeface="+mn-ea"/>
              </a:defRPr>
            </a:lvl7pPr>
            <a:lvl8pPr marL="3200400" lvl="7" indent="0" algn="l" defTabSz="914400" rtl="0" eaLnBrk="1" fontAlgn="base" latinLnBrk="0" hangingPunct="1">
              <a:lnSpc>
                <a:spcPct val="100000"/>
              </a:lnSpc>
              <a:spcBef>
                <a:spcPct val="0"/>
              </a:spcBef>
              <a:spcAft>
                <a:spcPct val="0"/>
              </a:spcAft>
              <a:buNone/>
              <a:defRPr sz="1400" b="1" i="0" u="none" kern="1200" baseline="0">
                <a:solidFill>
                  <a:sysClr val="windowText" lastClr="000000"/>
                </a:solidFill>
                <a:latin typeface="Times New Roman" panose="02020603050405020304" pitchFamily="18" charset="0"/>
                <a:ea typeface="宋体" panose="02010600030101010101" pitchFamily="2" charset="-122"/>
                <a:cs typeface="+mn-ea"/>
              </a:defRPr>
            </a:lvl8pPr>
            <a:lvl9pPr marL="3657600" lvl="8" indent="0" algn="l" defTabSz="914400" rtl="0" eaLnBrk="1" fontAlgn="base" latinLnBrk="0" hangingPunct="1">
              <a:lnSpc>
                <a:spcPct val="100000"/>
              </a:lnSpc>
              <a:spcBef>
                <a:spcPct val="0"/>
              </a:spcBef>
              <a:spcAft>
                <a:spcPct val="0"/>
              </a:spcAft>
              <a:buNone/>
              <a:defRPr sz="1400" b="1" i="0" u="none" kern="1200" baseline="0">
                <a:solidFill>
                  <a:sysClr val="windowText" lastClr="000000"/>
                </a:solidFill>
                <a:latin typeface="Times New Roman" panose="02020603050405020304" pitchFamily="18" charset="0"/>
                <a:ea typeface="宋体" panose="02010600030101010101" pitchFamily="2" charset="-122"/>
                <a:cs typeface="+mn-ea"/>
              </a:defRPr>
            </a:lvl9pPr>
          </a:lstStyle>
          <a:p>
            <a:pPr algn="ctr"/>
            <a:r>
              <a:rPr lang="zh-CN" altLang="en-US" b="0" dirty="0">
                <a:latin typeface="微软雅黑" panose="020B0503020204020204" pitchFamily="34" charset="-122"/>
                <a:ea typeface="微软雅黑" panose="020B0503020204020204" pitchFamily="34" charset="-122"/>
              </a:rPr>
              <a:t>冒烟汤锅</a:t>
            </a:r>
          </a:p>
        </p:txBody>
      </p:sp>
      <p:pic>
        <p:nvPicPr>
          <p:cNvPr id="31" name="图片 30"/>
          <p:cNvPicPr>
            <a:picLocks noChangeAspect="1"/>
          </p:cNvPicPr>
          <p:nvPr/>
        </p:nvPicPr>
        <p:blipFill>
          <a:blip r:embed="rId5"/>
          <a:stretch>
            <a:fillRect/>
          </a:stretch>
        </p:blipFill>
        <p:spPr>
          <a:xfrm>
            <a:off x="5132870" y="3258686"/>
            <a:ext cx="2734806" cy="2845200"/>
          </a:xfrm>
          <a:prstGeom prst="rect">
            <a:avLst/>
          </a:prstGeom>
        </p:spPr>
      </p:pic>
      <p:sp>
        <p:nvSpPr>
          <p:cNvPr id="34" name="矩形 33"/>
          <p:cNvSpPr/>
          <p:nvPr/>
        </p:nvSpPr>
        <p:spPr bwMode="auto">
          <a:xfrm>
            <a:off x="3695700" y="856615"/>
            <a:ext cx="309308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湛江霞山某广场火情</a:t>
            </a:r>
          </a:p>
        </p:txBody>
      </p:sp>
      <p:sp>
        <p:nvSpPr>
          <p:cNvPr id="35" name="矩形 34"/>
          <p:cNvSpPr/>
          <p:nvPr/>
        </p:nvSpPr>
        <p:spPr bwMode="auto">
          <a:xfrm>
            <a:off x="318135" y="856615"/>
            <a:ext cx="3344545" cy="470535"/>
          </a:xfrm>
          <a:prstGeom prst="rect">
            <a:avLst/>
          </a:prstGeom>
          <a:solidFill>
            <a:srgbClr val="0070C0"/>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sym typeface="+mn-ea"/>
              </a:rPr>
              <a:t>广州海珠某广场火情</a:t>
            </a:r>
          </a:p>
        </p:txBody>
      </p:sp>
      <p:sp>
        <p:nvSpPr>
          <p:cNvPr id="36" name="矩形 35"/>
          <p:cNvSpPr/>
          <p:nvPr/>
        </p:nvSpPr>
        <p:spPr bwMode="auto">
          <a:xfrm>
            <a:off x="6823710" y="856615"/>
            <a:ext cx="309308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大连甘井子某广场火情</a:t>
            </a:r>
          </a:p>
        </p:txBody>
      </p:sp>
      <p:sp>
        <p:nvSpPr>
          <p:cNvPr id="21" name="矩形 20"/>
          <p:cNvSpPr/>
          <p:nvPr/>
        </p:nvSpPr>
        <p:spPr>
          <a:xfrm>
            <a:off x="1143199" y="1586519"/>
            <a:ext cx="10645833" cy="1219506"/>
          </a:xfrm>
          <a:prstGeom prst="rect">
            <a:avLst/>
          </a:prstGeom>
          <a:solidFill>
            <a:schemeClr val="bg1"/>
          </a:solidFill>
          <a:ln>
            <a:solidFill>
              <a:schemeClr val="accent1"/>
            </a:solidFill>
          </a:ln>
        </p:spPr>
        <p:txBody>
          <a:bodyPr wrap="square" anchor="ctr" anchorCtr="0">
            <a:noAutofit/>
          </a:bodyPr>
          <a:lstStyle/>
          <a:p>
            <a:pPr lvl="0" algn="just">
              <a:lnSpc>
                <a:spcPct val="120000"/>
              </a:lnSpc>
              <a:spcBef>
                <a:spcPts val="600"/>
              </a:spcBef>
              <a:defRPr/>
            </a:pPr>
            <a:r>
              <a:rPr lang="en-US" altLang="zh-CN" dirty="0">
                <a:latin typeface="微软雅黑" panose="020B0503020204020204" pitchFamily="34" charset="-122"/>
                <a:ea typeface="微软雅黑" panose="020B0503020204020204" pitchFamily="34" charset="-122"/>
              </a:rPr>
              <a:t>      2021</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27</a:t>
            </a:r>
            <a:r>
              <a:rPr lang="zh-CN" altLang="en-US" dirty="0">
                <a:latin typeface="微软雅黑" panose="020B0503020204020204" pitchFamily="34" charset="-122"/>
                <a:ea typeface="微软雅黑" panose="020B0503020204020204" pitchFamily="34" charset="-122"/>
              </a:rPr>
              <a:t>日凌晨</a:t>
            </a: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时，广州海珠某广场餐饮商户</a:t>
            </a:r>
            <a:r>
              <a:rPr lang="zh-CN" altLang="en-US" dirty="0">
                <a:solidFill>
                  <a:srgbClr val="FF0000"/>
                </a:solidFill>
                <a:latin typeface="微软雅黑" panose="020B0503020204020204" pitchFamily="34" charset="-122"/>
                <a:ea typeface="微软雅黑" panose="020B0503020204020204" pitchFamily="34" charset="-122"/>
              </a:rPr>
              <a:t>闭店</a:t>
            </a:r>
            <a:r>
              <a:rPr lang="zh-CN" altLang="en-US" dirty="0">
                <a:latin typeface="微软雅黑" panose="020B0503020204020204" pitchFamily="34" charset="-122"/>
                <a:ea typeface="微软雅黑" panose="020B0503020204020204" pitchFamily="34" charset="-122"/>
              </a:rPr>
              <a:t>后，</a:t>
            </a:r>
            <a:r>
              <a:rPr lang="zh-CN" altLang="en-US" dirty="0">
                <a:solidFill>
                  <a:srgbClr val="FF0000"/>
                </a:solidFill>
                <a:latin typeface="微软雅黑" panose="020B0503020204020204" pitchFamily="34" charset="-122"/>
                <a:ea typeface="微软雅黑" panose="020B0503020204020204" pitchFamily="34" charset="-122"/>
              </a:rPr>
              <a:t>电磁炉仍通电工作</a:t>
            </a:r>
            <a:r>
              <a:rPr lang="zh-CN" altLang="en-US" dirty="0">
                <a:latin typeface="微软雅黑" panose="020B0503020204020204" pitchFamily="34" charset="-122"/>
                <a:ea typeface="微软雅黑" panose="020B0503020204020204" pitchFamily="34" charset="-122"/>
              </a:rPr>
              <a:t>，长时间加热导致汤锅内食物烧干冒烟，烟感报警，跑点人员使用灭火器进行处置，为</a:t>
            </a:r>
            <a:r>
              <a:rPr lang="zh-CN" altLang="en-US" dirty="0">
                <a:solidFill>
                  <a:srgbClr val="FF0000"/>
                </a:solidFill>
                <a:latin typeface="微软雅黑" panose="020B0503020204020204" pitchFamily="34" charset="-122"/>
                <a:ea typeface="微软雅黑" panose="020B0503020204020204" pitchFamily="34" charset="-122"/>
              </a:rPr>
              <a:t>微小安全事件</a:t>
            </a:r>
            <a:endParaRPr lang="en-US" altLang="zh-CN" dirty="0">
              <a:solidFill>
                <a:srgbClr val="FF0000"/>
              </a:solidFill>
              <a:latin typeface="微软雅黑" panose="020B0503020204020204" pitchFamily="34" charset="-122"/>
              <a:ea typeface="微软雅黑" panose="020B0503020204020204" pitchFamily="34" charset="-122"/>
            </a:endParaRPr>
          </a:p>
        </p:txBody>
      </p:sp>
      <p:sp>
        <p:nvSpPr>
          <p:cNvPr id="18" name="矩形 17"/>
          <p:cNvSpPr/>
          <p:nvPr/>
        </p:nvSpPr>
        <p:spPr>
          <a:xfrm>
            <a:off x="353002" y="172350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事件概况</a:t>
            </a:r>
          </a:p>
        </p:txBody>
      </p:sp>
      <p:sp>
        <p:nvSpPr>
          <p:cNvPr id="19" name="矩形 18"/>
          <p:cNvSpPr/>
          <p:nvPr/>
        </p:nvSpPr>
        <p:spPr>
          <a:xfrm>
            <a:off x="353002" y="320302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履职调查</a:t>
            </a:r>
          </a:p>
        </p:txBody>
      </p:sp>
      <p:sp>
        <p:nvSpPr>
          <p:cNvPr id="20" name="矩形 19"/>
          <p:cNvSpPr/>
          <p:nvPr/>
        </p:nvSpPr>
        <p:spPr>
          <a:xfrm>
            <a:off x="362291" y="468254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事件处罚</a:t>
            </a:r>
          </a:p>
        </p:txBody>
      </p:sp>
      <p:sp>
        <p:nvSpPr>
          <p:cNvPr id="22" name="椭圆 21"/>
          <p:cNvSpPr/>
          <p:nvPr/>
        </p:nvSpPr>
        <p:spPr bwMode="auto">
          <a:xfrm>
            <a:off x="6232841" y="3618515"/>
            <a:ext cx="1743319" cy="1168183"/>
          </a:xfrm>
          <a:prstGeom prst="ellipse">
            <a:avLst/>
          </a:prstGeom>
          <a:noFill/>
          <a:ln w="76200">
            <a:solidFill>
              <a:srgbClr val="FF0000"/>
            </a:solidFill>
            <a:miter lim="800000"/>
          </a:ln>
        </p:spPr>
        <p:txBody>
          <a:bodyPr wrap="none" rtlCol="0" anchor="ctr"/>
          <a:lstStyle/>
          <a:p>
            <a:pPr algn="ctr"/>
            <a:endParaRPr lang="zh-CN" altLang="en-US"/>
          </a:p>
        </p:txBody>
      </p:sp>
      <p:sp>
        <p:nvSpPr>
          <p:cNvPr id="25"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5</a:t>
            </a:fld>
            <a:endParaRPr lang="zh-CN" altLang="en-US" b="1" dirty="0">
              <a:solidFill>
                <a:schemeClr val="bg1"/>
              </a:solidFill>
            </a:endParaRPr>
          </a:p>
        </p:txBody>
      </p:sp>
      <p:sp>
        <p:nvSpPr>
          <p:cNvPr id="26"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29"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7</a:t>
            </a:r>
            <a:endParaRPr lang="zh-CN" altLang="en-US" b="1" dirty="0">
              <a:solidFill>
                <a:srgbClr val="0081C8"/>
              </a:solidFill>
            </a:endParaRPr>
          </a:p>
        </p:txBody>
      </p:sp>
      <p:cxnSp>
        <p:nvCxnSpPr>
          <p:cNvPr id="32"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33"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20143" y="1280445"/>
            <a:ext cx="10236808" cy="5232202"/>
          </a:xfrm>
          <a:prstGeom prst="rect">
            <a:avLst/>
          </a:prstGeom>
        </p:spPr>
        <p:txBody>
          <a:bodyPr wrap="square">
            <a:spAutoFit/>
          </a:bodyPr>
          <a:lstStyle/>
          <a:p>
            <a:pPr fontAlgn="ctr">
              <a:lnSpc>
                <a:spcPct val="200000"/>
              </a:lnSpc>
              <a:spcBef>
                <a:spcPts val="600"/>
              </a:spcBef>
              <a:spcAft>
                <a:spcPts val="600"/>
              </a:spcAft>
            </a:pPr>
            <a:r>
              <a:rPr lang="en-US" altLang="zh-CN" sz="2000" dirty="0"/>
              <a:t>          </a:t>
            </a:r>
            <a:r>
              <a:rPr lang="zh-CN" altLang="zh-CN" sz="2000" dirty="0">
                <a:solidFill>
                  <a:srgbClr val="FF0000"/>
                </a:solidFill>
                <a:latin typeface="微软雅黑" panose="020B0503020204020204" pitchFamily="34" charset="-122"/>
                <a:ea typeface="微软雅黑" panose="020B0503020204020204" pitchFamily="34" charset="-122"/>
              </a:rPr>
              <a:t>安全事故</a:t>
            </a:r>
            <a:r>
              <a:rPr lang="zh-CN" altLang="zh-CN" sz="2000" dirty="0">
                <a:latin typeface="微软雅黑" panose="020B0503020204020204" pitchFamily="34" charset="-122"/>
                <a:ea typeface="微软雅黑" panose="020B0503020204020204" pitchFamily="34" charset="-122"/>
              </a:rPr>
              <a:t>指生产经营活动中发生的造成人员伤亡或财产损失的意外事件，包括火灾（火情）事故以及涉及食品安全的事件</a:t>
            </a:r>
            <a:endParaRPr lang="en-US" altLang="zh-CN" sz="2000" dirty="0">
              <a:latin typeface="微软雅黑" panose="020B0503020204020204" pitchFamily="34" charset="-122"/>
              <a:ea typeface="微软雅黑" panose="020B0503020204020204" pitchFamily="34" charset="-122"/>
            </a:endParaRPr>
          </a:p>
          <a:p>
            <a:pPr fontAlgn="ctr">
              <a:lnSpc>
                <a:spcPct val="200000"/>
              </a:lnSpc>
              <a:spcBef>
                <a:spcPts val="600"/>
              </a:spcBef>
              <a:spcAft>
                <a:spcPts val="600"/>
              </a:spcAft>
            </a:pPr>
            <a:r>
              <a:rPr lang="en-US" altLang="zh-CN" sz="2000" dirty="0">
                <a:latin typeface="微软雅黑" panose="020B0503020204020204" pitchFamily="34" charset="-122"/>
                <a:ea typeface="微软雅黑" panose="020B0503020204020204" pitchFamily="34" charset="-122"/>
              </a:rPr>
              <a:t>        </a:t>
            </a:r>
            <a:r>
              <a:rPr lang="zh-CN" altLang="zh-CN" sz="2000" dirty="0">
                <a:latin typeface="微软雅黑" panose="020B0503020204020204" pitchFamily="34" charset="-122"/>
                <a:ea typeface="微软雅黑" panose="020B0503020204020204" pitchFamily="34" charset="-122"/>
              </a:rPr>
              <a:t>其中，火情指发生在万达经营管理物业和在建项目，存在</a:t>
            </a:r>
            <a:r>
              <a:rPr lang="zh-CN" altLang="zh-CN" sz="2000" dirty="0">
                <a:solidFill>
                  <a:srgbClr val="FF0000"/>
                </a:solidFill>
                <a:latin typeface="微软雅黑" panose="020B0503020204020204" pitchFamily="34" charset="-122"/>
                <a:ea typeface="微软雅黑" panose="020B0503020204020204" pitchFamily="34" charset="-122"/>
              </a:rPr>
              <a:t>灭火设备设施启动</a:t>
            </a:r>
            <a:r>
              <a:rPr lang="zh-CN" altLang="zh-CN" sz="2000" dirty="0">
                <a:latin typeface="微软雅黑" panose="020B0503020204020204" pitchFamily="34" charset="-122"/>
                <a:ea typeface="微软雅黑" panose="020B0503020204020204" pitchFamily="34" charset="-122"/>
              </a:rPr>
              <a:t>，或故障电气柜（箱）损毁且蔓延至其他部位，或对集团品牌产生一定负面影响等情况的冒烟、燃烧。（对于餐饮厨房灶台部位的燃烧，定性为火情还应满足“燃烧蔓延超出油锅或食物”的条件，如蔓延至灶台、排油烟设施等）</a:t>
            </a:r>
            <a:endParaRPr lang="en-US" altLang="zh-CN" sz="2000" dirty="0">
              <a:latin typeface="微软雅黑" panose="020B0503020204020204" pitchFamily="34" charset="-122"/>
              <a:ea typeface="微软雅黑" panose="020B0503020204020204" pitchFamily="34" charset="-122"/>
            </a:endParaRPr>
          </a:p>
          <a:p>
            <a:pPr fontAlgn="ctr">
              <a:lnSpc>
                <a:spcPct val="200000"/>
              </a:lnSpc>
              <a:spcBef>
                <a:spcPts val="600"/>
              </a:spcBef>
              <a:spcAft>
                <a:spcPts val="600"/>
              </a:spcAft>
            </a:pPr>
            <a:endParaRPr lang="en-US" altLang="zh-CN" sz="2000" dirty="0">
              <a:latin typeface="微软雅黑" panose="020B0503020204020204" pitchFamily="34" charset="-122"/>
              <a:ea typeface="微软雅黑" panose="020B0503020204020204" pitchFamily="34" charset="-122"/>
            </a:endParaRPr>
          </a:p>
          <a:p>
            <a:pPr fontAlgn="ctr">
              <a:lnSpc>
                <a:spcPct val="200000"/>
              </a:lnSpc>
              <a:spcBef>
                <a:spcPts val="600"/>
              </a:spcBef>
              <a:spcAft>
                <a:spcPts val="600"/>
              </a:spcAft>
            </a:pPr>
            <a:r>
              <a:rPr lang="zh-CN" altLang="en-US" sz="1200" dirty="0">
                <a:latin typeface="微软雅黑" panose="020B0503020204020204" pitchFamily="34" charset="-122"/>
                <a:ea typeface="微软雅黑" panose="020B0503020204020204" pitchFamily="34" charset="-122"/>
              </a:rPr>
              <a:t>（以下为</a:t>
            </a:r>
            <a:r>
              <a:rPr lang="en-US" altLang="zh-CN" sz="1200" dirty="0">
                <a:latin typeface="微软雅黑" panose="020B0503020204020204" pitchFamily="34" charset="-122"/>
                <a:ea typeface="微软雅黑" panose="020B0503020204020204" pitchFamily="34" charset="-122"/>
              </a:rPr>
              <a:t>2020</a:t>
            </a:r>
            <a:r>
              <a:rPr lang="zh-CN" altLang="en-US" sz="1200" dirty="0">
                <a:latin typeface="微软雅黑" panose="020B0503020204020204" pitchFamily="34" charset="-122"/>
                <a:ea typeface="微软雅黑" panose="020B0503020204020204" pitchFamily="34" charset="-122"/>
              </a:rPr>
              <a:t>版处罚制度，后续处罚制度更新后，需按新版处罚制度执行）</a:t>
            </a:r>
            <a:endParaRPr lang="zh-CN" altLang="zh-CN" sz="1200" dirty="0">
              <a:latin typeface="微软雅黑" panose="020B0503020204020204" pitchFamily="34" charset="-122"/>
              <a:ea typeface="微软雅黑" panose="020B0503020204020204" pitchFamily="34" charset="-122"/>
            </a:endParaRPr>
          </a:p>
        </p:txBody>
      </p:sp>
      <p:sp>
        <p:nvSpPr>
          <p:cNvPr id="5"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四、安全事件处罚制度</a:t>
            </a:r>
          </a:p>
        </p:txBody>
      </p:sp>
      <p:cxnSp>
        <p:nvCxnSpPr>
          <p:cNvPr id="7" name="直接连接符 6"/>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50</a:t>
            </a:fld>
            <a:endParaRPr lang="zh-CN" altLang="en-US" b="1" dirty="0">
              <a:solidFill>
                <a:schemeClr val="bg1"/>
              </a:solidFill>
            </a:endParaRPr>
          </a:p>
        </p:txBody>
      </p:sp>
      <p:sp>
        <p:nvSpPr>
          <p:cNvPr id="8"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9"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53</a:t>
            </a:r>
            <a:endParaRPr lang="zh-CN" altLang="en-US" b="1" dirty="0">
              <a:solidFill>
                <a:srgbClr val="0081C8"/>
              </a:solidFill>
            </a:endParaRPr>
          </a:p>
        </p:txBody>
      </p:sp>
      <p:cxnSp>
        <p:nvCxnSpPr>
          <p:cNvPr id="10"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11"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1086708" y="1543055"/>
          <a:ext cx="10318750" cy="5114920"/>
        </p:xfrm>
        <a:graphic>
          <a:graphicData uri="http://schemas.openxmlformats.org/drawingml/2006/table">
            <a:tbl>
              <a:tblPr/>
              <a:tblGrid>
                <a:gridCol w="1156915">
                  <a:extLst>
                    <a:ext uri="{9D8B030D-6E8A-4147-A177-3AD203B41FA5}">
                      <a16:colId xmlns:a16="http://schemas.microsoft.com/office/drawing/2014/main" val="20000"/>
                    </a:ext>
                  </a:extLst>
                </a:gridCol>
                <a:gridCol w="1787281">
                  <a:extLst>
                    <a:ext uri="{9D8B030D-6E8A-4147-A177-3AD203B41FA5}">
                      <a16:colId xmlns:a16="http://schemas.microsoft.com/office/drawing/2014/main" val="20001"/>
                    </a:ext>
                  </a:extLst>
                </a:gridCol>
                <a:gridCol w="2985746">
                  <a:extLst>
                    <a:ext uri="{9D8B030D-6E8A-4147-A177-3AD203B41FA5}">
                      <a16:colId xmlns:a16="http://schemas.microsoft.com/office/drawing/2014/main" val="20002"/>
                    </a:ext>
                  </a:extLst>
                </a:gridCol>
                <a:gridCol w="2984600">
                  <a:extLst>
                    <a:ext uri="{9D8B030D-6E8A-4147-A177-3AD203B41FA5}">
                      <a16:colId xmlns:a16="http://schemas.microsoft.com/office/drawing/2014/main" val="20003"/>
                    </a:ext>
                  </a:extLst>
                </a:gridCol>
                <a:gridCol w="1404208">
                  <a:extLst>
                    <a:ext uri="{9D8B030D-6E8A-4147-A177-3AD203B41FA5}">
                      <a16:colId xmlns:a16="http://schemas.microsoft.com/office/drawing/2014/main" val="20004"/>
                    </a:ext>
                  </a:extLst>
                </a:gridCol>
              </a:tblGrid>
              <a:tr h="327238">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dirty="0">
                          <a:ln>
                            <a:noFill/>
                          </a:ln>
                          <a:solidFill>
                            <a:schemeClr val="bg1"/>
                          </a:solidFill>
                          <a:effectLst/>
                          <a:uLnTx/>
                          <a:uFillTx/>
                          <a:latin typeface="微软雅黑" panose="020B0503020204020204" pitchFamily="34" charset="-122"/>
                          <a:ea typeface="微软雅黑" panose="020B0503020204020204" pitchFamily="34" charset="-122"/>
                          <a:cs typeface="+mn-cs"/>
                        </a:rPr>
                        <a:t>处罚事项</a:t>
                      </a:r>
                      <a:endParaRPr lang="zh-CN" altLang="en-US" sz="1300" dirty="0">
                        <a:solidFill>
                          <a:schemeClr val="bg1"/>
                        </a:solidFill>
                        <a:latin typeface="微软雅黑" panose="020B0503020204020204" pitchFamily="34" charset="-122"/>
                        <a:ea typeface="微软雅黑" panose="020B0503020204020204" pitchFamily="34" charset="-122"/>
                      </a:endParaRPr>
                    </a:p>
                  </a:txBody>
                  <a:tcPr marL="121920" marR="12192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rowSpan="2" hMerge="1">
                  <a:txBody>
                    <a:bodyPr/>
                    <a:lstStyle/>
                    <a:p>
                      <a:endParaRPr lang="zh-CN"/>
                    </a:p>
                  </a:txBody>
                  <a:tcPr/>
                </a:tc>
                <a:tc>
                  <a:txBody>
                    <a:bodyPr/>
                    <a:lstStyle/>
                    <a:p>
                      <a:pPr algn="ctr" fontAlgn="ctr"/>
                      <a:r>
                        <a:rPr lang="zh-CN" altLang="en-US" sz="1500" b="1" i="0" u="none" strike="noStrike" dirty="0">
                          <a:solidFill>
                            <a:schemeClr val="bg1"/>
                          </a:solidFill>
                          <a:effectLst/>
                          <a:latin typeface="微软雅黑" panose="020B0503020204020204" pitchFamily="34" charset="-122"/>
                          <a:ea typeface="微软雅黑" panose="020B0503020204020204" pitchFamily="34" charset="-122"/>
                        </a:rPr>
                        <a:t>责任人</a:t>
                      </a:r>
                      <a:r>
                        <a:rPr lang="en-US" altLang="zh-CN" sz="1500" b="1"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500" b="1" i="0" u="none" strike="noStrike" dirty="0">
                          <a:solidFill>
                            <a:schemeClr val="bg1"/>
                          </a:solidFill>
                          <a:effectLst/>
                          <a:latin typeface="微软雅黑" panose="020B0503020204020204" pitchFamily="34" charset="-122"/>
                          <a:ea typeface="微软雅黑" panose="020B0503020204020204" pitchFamily="34" charset="-122"/>
                        </a:rPr>
                        <a:t>责任部门经理</a:t>
                      </a:r>
                      <a:r>
                        <a:rPr lang="en-US" altLang="zh-CN" sz="1500" b="1"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500" b="1" i="0" u="none" strike="noStrike" dirty="0">
                          <a:solidFill>
                            <a:schemeClr val="bg1"/>
                          </a:solidFill>
                          <a:effectLst/>
                          <a:latin typeface="微软雅黑" panose="020B0503020204020204" pitchFamily="34" charset="-122"/>
                          <a:ea typeface="微软雅黑" panose="020B0503020204020204" pitchFamily="34" charset="-122"/>
                        </a:rPr>
                        <a:t>责任副总</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a:txBody>
                    <a:bodyPr/>
                    <a:lstStyle/>
                    <a:p>
                      <a:pPr algn="ctr" fontAlgn="ctr"/>
                      <a:r>
                        <a:rPr lang="zh-CN" altLang="en-US" sz="1500" b="1" i="0" u="none" strike="noStrike" dirty="0">
                          <a:solidFill>
                            <a:schemeClr val="bg1"/>
                          </a:solidFill>
                          <a:effectLst/>
                          <a:latin typeface="微软雅黑" panose="020B0503020204020204" pitchFamily="34" charset="-122"/>
                          <a:ea typeface="微软雅黑" panose="020B0503020204020204" pitchFamily="34" charset="-122"/>
                        </a:rPr>
                        <a:t>总经理</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zh-CN" altLang="en-US" sz="1500" b="1" i="0" u="none" strike="noStrike" dirty="0">
                          <a:solidFill>
                            <a:schemeClr val="bg1"/>
                          </a:solidFill>
                          <a:effectLst/>
                          <a:latin typeface="微软雅黑" panose="020B0503020204020204" pitchFamily="34" charset="-122"/>
                          <a:ea typeface="微软雅黑" panose="020B0503020204020204" pitchFamily="34" charset="-122"/>
                        </a:rPr>
                        <a:t>责任单位</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extLst>
                  <a:ext uri="{0D108BD9-81ED-4DB2-BD59-A6C34878D82A}">
                    <a16:rowId xmlns:a16="http://schemas.microsoft.com/office/drawing/2014/main" val="10000"/>
                  </a:ext>
                </a:extLst>
              </a:tr>
              <a:tr h="327238">
                <a:tc gridSpan="2" vMerge="1">
                  <a:txBody>
                    <a:bodyPr/>
                    <a:lstStyle/>
                    <a:p>
                      <a:endParaRPr lang="zh-CN"/>
                    </a:p>
                  </a:txBody>
                  <a:tcPr>
                    <a:lnT w="6350" cap="flat" cmpd="sng" algn="ctr">
                      <a:solidFill>
                        <a:srgbClr val="000000"/>
                      </a:solidFill>
                      <a:prstDash val="solid"/>
                      <a:round/>
                      <a:headEnd type="none" w="med" len="med"/>
                      <a:tailEnd type="none" w="med" len="med"/>
                    </a:lnT>
                  </a:tcPr>
                </a:tc>
                <a:tc hMerge="1" vMerge="1">
                  <a:txBody>
                    <a:bodyPr/>
                    <a:lstStyle/>
                    <a:p>
                      <a:endParaRPr lang="zh-CN"/>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500" b="1" i="0" u="none" strike="noStrike" dirty="0">
                          <a:solidFill>
                            <a:schemeClr val="bg1"/>
                          </a:solidFill>
                          <a:effectLst/>
                          <a:latin typeface="微软雅黑" panose="020B0503020204020204" pitchFamily="34" charset="-122"/>
                          <a:ea typeface="微软雅黑" panose="020B0503020204020204" pitchFamily="34" charset="-122"/>
                        </a:rPr>
                        <a:t>岗位工资比例</a:t>
                      </a:r>
                      <a:r>
                        <a:rPr lang="en-US" altLang="zh-CN" sz="1500" b="1"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500" b="1" i="0" u="none" strike="noStrike" dirty="0">
                          <a:solidFill>
                            <a:schemeClr val="bg1"/>
                          </a:solidFill>
                          <a:effectLst/>
                          <a:latin typeface="微软雅黑" panose="020B0503020204020204" pitchFamily="34" charset="-122"/>
                          <a:ea typeface="微软雅黑" panose="020B0503020204020204" pitchFamily="34" charset="-122"/>
                        </a:rPr>
                        <a:t>年终奖金比例</a:t>
                      </a:r>
                      <a:endParaRPr lang="zh-CN" altLang="en-US" sz="1600" b="0" i="0" u="none" strike="noStrike" kern="1200" dirty="0">
                        <a:solidFill>
                          <a:schemeClr val="bg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hMerge="1">
                  <a:txBody>
                    <a:bodyPr/>
                    <a:lstStyle/>
                    <a:p>
                      <a:endParaRPr lang="zh-CN"/>
                    </a:p>
                  </a:txBody>
                  <a:tcPr/>
                </a:tc>
                <a:tc>
                  <a:txBody>
                    <a:bodyPr/>
                    <a:lstStyle/>
                    <a:p>
                      <a:pPr algn="ctr" fontAlgn="ctr"/>
                      <a:r>
                        <a:rPr lang="zh-CN" altLang="en-US" sz="1500" b="1" i="0" u="none" strike="noStrike" dirty="0">
                          <a:solidFill>
                            <a:schemeClr val="bg1"/>
                          </a:solidFill>
                          <a:effectLst/>
                          <a:latin typeface="微软雅黑" panose="020B0503020204020204" pitchFamily="34" charset="-122"/>
                          <a:ea typeface="微软雅黑" panose="020B0503020204020204" pitchFamily="34" charset="-122"/>
                        </a:rPr>
                        <a:t>年终奖金比例</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extLst>
                  <a:ext uri="{0D108BD9-81ED-4DB2-BD59-A6C34878D82A}">
                    <a16:rowId xmlns:a16="http://schemas.microsoft.com/office/drawing/2014/main" val="10001"/>
                  </a:ext>
                </a:extLst>
              </a:tr>
              <a:tr h="327238">
                <a:tc rowSpan="10">
                  <a:txBody>
                    <a:bodyPr/>
                    <a:lstStyle/>
                    <a:p>
                      <a:pPr algn="ctr" fontAlgn="ctr"/>
                      <a:r>
                        <a:rPr lang="zh-CN" altLang="en-US" sz="1400" b="0" i="0" u="none" strike="noStrike" dirty="0">
                          <a:solidFill>
                            <a:srgbClr val="000000"/>
                          </a:solidFill>
                          <a:effectLst/>
                          <a:latin typeface="微软雅黑" panose="020B0503020204020204" pitchFamily="34" charset="-122"/>
                          <a:ea typeface="微软雅黑" panose="020B0503020204020204" pitchFamily="34" charset="-122"/>
                        </a:rPr>
                        <a:t>发生安全事故经查实未履行安全职责的</a:t>
                      </a:r>
                    </a:p>
                  </a:txBody>
                  <a:tcPr marL="48000" marR="48000"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rowSpan="2">
                  <a:txBody>
                    <a:bodyPr/>
                    <a:lstStyle/>
                    <a:p>
                      <a:pPr algn="ctr"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一般一级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100%+100%</a:t>
                      </a:r>
                      <a:endParaRPr 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100%+50%</a:t>
                      </a:r>
                      <a:endParaRPr 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rowSpan="2">
                  <a:txBody>
                    <a:bodyPr/>
                    <a:lstStyle/>
                    <a:p>
                      <a:pPr algn="ctr" fontAlgn="ctr">
                        <a:spcAft>
                          <a:spcPts val="0"/>
                        </a:spcAft>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a:t>
                      </a:r>
                      <a:endParaRPr 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2"/>
                  </a:ext>
                </a:extLst>
              </a:tr>
              <a:tr h="327238">
                <a:tc vMerge="1">
                  <a:txBody>
                    <a:bodyPr/>
                    <a:lstStyle/>
                    <a:p>
                      <a:endParaRPr lang="zh-CN"/>
                    </a:p>
                  </a:txBody>
                  <a:tcPr/>
                </a:tc>
                <a:tc vMerge="1">
                  <a:txBody>
                    <a:bodyPr/>
                    <a:lstStyle/>
                    <a:p>
                      <a:endParaRPr lang="zh-CN"/>
                    </a:p>
                  </a:txBody>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视情节轻重予以降级、降职或解除劳动关系</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a:tc>
                <a:tc vMerge="1">
                  <a:txBody>
                    <a:bodyPr/>
                    <a:lstStyle/>
                    <a:p>
                      <a:endParaRPr lang="zh-CN"/>
                    </a:p>
                  </a:txBody>
                  <a:tcP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327238">
                <a:tc vMerge="1">
                  <a:txBody>
                    <a:bodyPr/>
                    <a:lstStyle/>
                    <a:p>
                      <a:endParaRPr lang="zh-CN"/>
                    </a:p>
                  </a:txBody>
                  <a:tcPr/>
                </a:tc>
                <a:tc rowSpan="2">
                  <a:txBody>
                    <a:bodyPr/>
                    <a:lstStyle/>
                    <a:p>
                      <a:pPr algn="ctr"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一般二级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100%+20%</a:t>
                      </a:r>
                      <a:endParaRPr 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100%+10%</a:t>
                      </a:r>
                      <a:endParaRPr 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rowSpan="2">
                  <a:txBody>
                    <a:bodyPr/>
                    <a:lstStyle/>
                    <a:p>
                      <a:pPr algn="ctr" fontAlgn="ctr">
                        <a:spcAft>
                          <a:spcPts val="0"/>
                        </a:spcAft>
                      </a:pPr>
                      <a:r>
                        <a:rPr lang="en-US" altLang="zh-CN" sz="1400" b="0" i="0" u="none" strike="noStrike" kern="1200">
                          <a:solidFill>
                            <a:schemeClr val="tx1"/>
                          </a:solidFill>
                          <a:effectLst/>
                          <a:latin typeface="微软雅黑" panose="020B0503020204020204" pitchFamily="34" charset="-122"/>
                          <a:ea typeface="微软雅黑" panose="020B0503020204020204" pitchFamily="34" charset="-122"/>
                          <a:cs typeface="+mn-cs"/>
                        </a:rPr>
                        <a:t>-</a:t>
                      </a:r>
                      <a:endPar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4"/>
                  </a:ext>
                </a:extLst>
              </a:tr>
              <a:tr h="327238">
                <a:tc vMerge="1">
                  <a:txBody>
                    <a:bodyPr/>
                    <a:lstStyle/>
                    <a:p>
                      <a:endParaRPr lang="zh-CN"/>
                    </a:p>
                  </a:txBody>
                  <a:tcPr/>
                </a:tc>
                <a:tc vMerge="1">
                  <a:txBody>
                    <a:bodyPr/>
                    <a:lstStyle/>
                    <a:p>
                      <a:endParaRPr lang="zh-CN"/>
                    </a:p>
                  </a:txBody>
                  <a:tcPr/>
                </a:tc>
                <a:tc gridSpan="2">
                  <a:txBody>
                    <a:bodyPr/>
                    <a:lstStyle/>
                    <a:p>
                      <a:pPr marL="0" algn="ctr" defTabSz="914400" rtl="0" eaLnBrk="1" fontAlgn="ctr" latinLnBrk="0" hangingPunct="1"/>
                      <a:r>
                        <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视情节轻重予以降级、降职或解除劳动关系</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a:tc>
                <a:tc vMerge="1">
                  <a:txBody>
                    <a:bodyPr/>
                    <a:lstStyle/>
                    <a:p>
                      <a:endParaRPr lang="zh-CN"/>
                    </a:p>
                  </a:txBody>
                  <a:tcP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r h="327238">
                <a:tc vMerge="1">
                  <a:txBody>
                    <a:bodyPr/>
                    <a:lstStyle/>
                    <a:p>
                      <a:endParaRPr lang="zh-CN"/>
                    </a:p>
                  </a:txBody>
                  <a:tcPr/>
                </a:tc>
                <a:tc rowSpan="2">
                  <a:txBody>
                    <a:bodyPr/>
                    <a:lstStyle/>
                    <a:p>
                      <a:pPr algn="ctr"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一般三级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algn="ctr" defTabSz="914400" rtl="0" eaLnBrk="1" fontAlgn="ctr" latinLnBrk="0" hangingPunct="1"/>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80%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58%</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rowSpan="2">
                  <a:txBody>
                    <a:bodyPr/>
                    <a:lstStyle/>
                    <a:p>
                      <a:pPr algn="ctr" fontAlgn="ctr">
                        <a:spcAft>
                          <a:spcPts val="0"/>
                        </a:spcAft>
                      </a:pPr>
                      <a:r>
                        <a:rPr lang="en-US" altLang="zh-CN" sz="1400" b="0" i="0" u="none" strike="noStrike" kern="1200">
                          <a:solidFill>
                            <a:schemeClr val="tx1"/>
                          </a:solidFill>
                          <a:effectLst/>
                          <a:latin typeface="微软雅黑" panose="020B0503020204020204" pitchFamily="34" charset="-122"/>
                          <a:ea typeface="微软雅黑" panose="020B0503020204020204" pitchFamily="34" charset="-122"/>
                          <a:cs typeface="+mn-cs"/>
                        </a:rPr>
                        <a:t>-</a:t>
                      </a:r>
                      <a:endPar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6"/>
                  </a:ext>
                </a:extLst>
              </a:tr>
              <a:tr h="327238">
                <a:tc vMerge="1">
                  <a:txBody>
                    <a:bodyPr/>
                    <a:lstStyle/>
                    <a:p>
                      <a:endParaRPr lang="zh-CN"/>
                    </a:p>
                  </a:txBody>
                  <a:tcPr/>
                </a:tc>
                <a:tc vMerge="1">
                  <a:txBody>
                    <a:bodyPr/>
                    <a:lstStyle/>
                    <a:p>
                      <a:endParaRPr lang="zh-CN"/>
                    </a:p>
                  </a:txBody>
                  <a:tcPr/>
                </a:tc>
                <a:tc gridSpan="2">
                  <a:txBody>
                    <a:bodyPr/>
                    <a:lstStyle/>
                    <a:p>
                      <a:pPr marL="0" algn="ctr" defTabSz="914400" rtl="0" eaLnBrk="1" fontAlgn="ctr" latinLnBrk="0" hangingPunct="1"/>
                      <a:r>
                        <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视情节轻重予以降级、降职或解除劳动关系</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a:tc>
                <a:tc vMerge="1">
                  <a:txBody>
                    <a:bodyPr/>
                    <a:lstStyle/>
                    <a:p>
                      <a:endParaRPr lang="zh-CN"/>
                    </a:p>
                  </a:txBody>
                  <a:tcPr marL="2402" marR="2402" marT="2402"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7"/>
                  </a:ext>
                </a:extLst>
              </a:tr>
              <a:tr h="470745">
                <a:tc vMerge="1">
                  <a:txBody>
                    <a:bodyPr/>
                    <a:lstStyle/>
                    <a:p>
                      <a:endParaRPr lang="zh-CN"/>
                    </a:p>
                  </a:txBody>
                  <a:tcPr marL="2402" marR="2402" marT="2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一般四级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70%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algn="ctr" defTabSz="914400" rtl="0" eaLnBrk="1" fontAlgn="ctr" latinLnBrk="0" hangingPunct="1"/>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40%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lang="en-US" altLang="zh-CN" sz="1400" b="0" i="0" u="none" strike="noStrike" kern="1200">
                          <a:solidFill>
                            <a:schemeClr val="tx1"/>
                          </a:solidFill>
                          <a:effectLst/>
                          <a:latin typeface="微软雅黑" panose="020B0503020204020204" pitchFamily="34" charset="-122"/>
                          <a:ea typeface="微软雅黑" panose="020B0503020204020204" pitchFamily="34" charset="-122"/>
                          <a:cs typeface="+mn-cs"/>
                        </a:rPr>
                        <a:t>-</a:t>
                      </a:r>
                      <a:endPar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8"/>
                  </a:ext>
                </a:extLst>
              </a:tr>
              <a:tr h="470745">
                <a:tc vMerge="1">
                  <a:txBody>
                    <a:bodyPr/>
                    <a:lstStyle/>
                    <a:p>
                      <a:endParaRPr lang="zh-CN"/>
                    </a:p>
                  </a:txBody>
                  <a:tcPr marL="2402" marR="2402" marT="2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一般五级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algn="ctr" defTabSz="914400" rtl="0" eaLnBrk="1" fontAlgn="ctr" latinLnBrk="0" hangingPunct="1"/>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60%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algn="ctr" defTabSz="914400" rtl="0" eaLnBrk="1" fontAlgn="ctr" latinLnBrk="0" hangingPunct="1"/>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30%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lang="en-US" altLang="zh-CN" sz="1400" b="0" i="0" u="none" strike="noStrike" kern="1200">
                          <a:solidFill>
                            <a:schemeClr val="tx1"/>
                          </a:solidFill>
                          <a:effectLst/>
                          <a:latin typeface="微软雅黑" panose="020B0503020204020204" pitchFamily="34" charset="-122"/>
                          <a:ea typeface="微软雅黑" panose="020B0503020204020204" pitchFamily="34" charset="-122"/>
                          <a:cs typeface="+mn-cs"/>
                        </a:rPr>
                        <a:t>-</a:t>
                      </a:r>
                      <a:endPar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9"/>
                  </a:ext>
                </a:extLst>
              </a:tr>
              <a:tr h="470745">
                <a:tc vMerge="1">
                  <a:txBody>
                    <a:bodyPr/>
                    <a:lstStyle/>
                    <a:p>
                      <a:endParaRPr lang="zh-CN"/>
                    </a:p>
                  </a:txBody>
                  <a:tcPr marL="2402" marR="2402" marT="2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一般六级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algn="ctr" defTabSz="914400" rtl="0" eaLnBrk="1" fontAlgn="ctr" latinLnBrk="0" hangingPunct="1"/>
                      <a:r>
                        <a:rPr lang="en-US" altLang="zh-CN" sz="1400" b="0" i="0" u="none" strike="noStrike" kern="1200" dirty="0">
                          <a:solidFill>
                            <a:srgbClr val="FF0000"/>
                          </a:solidFill>
                          <a:effectLst/>
                          <a:latin typeface="微软雅黑" panose="020B0503020204020204" pitchFamily="34" charset="-122"/>
                          <a:ea typeface="微软雅黑" panose="020B0503020204020204" pitchFamily="34" charset="-122"/>
                          <a:cs typeface="+mn-cs"/>
                        </a:rPr>
                        <a:t>50%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algn="ctr" defTabSz="914400" rtl="0" eaLnBrk="1" fontAlgn="ctr" latinLnBrk="0" hangingPunct="1"/>
                      <a:r>
                        <a:rPr lang="en-US" altLang="zh-CN" sz="1400" b="0" i="0" u="none" strike="noStrike" kern="1200" dirty="0">
                          <a:solidFill>
                            <a:srgbClr val="FF0000"/>
                          </a:solidFill>
                          <a:effectLst/>
                          <a:latin typeface="微软雅黑" panose="020B0503020204020204" pitchFamily="34" charset="-122"/>
                          <a:ea typeface="微软雅黑" panose="020B0503020204020204" pitchFamily="34" charset="-122"/>
                          <a:cs typeface="+mn-cs"/>
                        </a:rPr>
                        <a:t>20%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lang="en-US" altLang="zh-CN" sz="1400" b="0" i="0" u="none" strike="noStrike" kern="1200">
                          <a:solidFill>
                            <a:schemeClr val="tx1"/>
                          </a:solidFill>
                          <a:effectLst/>
                          <a:latin typeface="微软雅黑" panose="020B0503020204020204" pitchFamily="34" charset="-122"/>
                          <a:ea typeface="微软雅黑" panose="020B0503020204020204" pitchFamily="34" charset="-122"/>
                          <a:cs typeface="+mn-cs"/>
                        </a:rPr>
                        <a:t>-</a:t>
                      </a:r>
                      <a:endPar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10"/>
                  </a:ext>
                </a:extLst>
              </a:tr>
              <a:tr h="446606">
                <a:tc vMerge="1">
                  <a:txBody>
                    <a:bodyPr/>
                    <a:lstStyle/>
                    <a:p>
                      <a:endParaRPr lang="zh-CN"/>
                    </a:p>
                  </a:txBody>
                  <a:tcPr marL="36000" marR="36000" marT="2402"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微小安全事件</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algn="ctr" defTabSz="914400" rtl="0" eaLnBrk="1" fontAlgn="ctr" latinLnBrk="0" hangingPunct="1"/>
                      <a:r>
                        <a:rPr lang="en-US" altLang="zh-CN" sz="1400" b="0" i="0" u="none" strike="noStrike" kern="1200" dirty="0">
                          <a:solidFill>
                            <a:srgbClr val="FF0000"/>
                          </a:solidFill>
                          <a:effectLst/>
                          <a:latin typeface="微软雅黑" panose="020B0503020204020204" pitchFamily="34" charset="-122"/>
                          <a:ea typeface="微软雅黑" panose="020B0503020204020204" pitchFamily="34" charset="-122"/>
                          <a:cs typeface="+mn-cs"/>
                        </a:rPr>
                        <a:t>25%</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rgbClr val="FF0000"/>
                          </a:solidFill>
                          <a:effectLst/>
                          <a:latin typeface="微软雅黑" panose="020B0503020204020204" pitchFamily="34" charset="-122"/>
                          <a:ea typeface="微软雅黑" panose="020B0503020204020204" pitchFamily="34" charset="-122"/>
                          <a:cs typeface="+mn-cs"/>
                        </a:rPr>
                        <a:t>10%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a:t>
                      </a:r>
                      <a:endPar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11"/>
                  </a:ext>
                </a:extLst>
              </a:tr>
              <a:tr h="638175">
                <a:tc gridSpan="5">
                  <a:txBody>
                    <a:bodyPr/>
                    <a:lstStyle/>
                    <a:p>
                      <a:pPr algn="l" fontAlgn="ctr">
                        <a:lnSpc>
                          <a:spcPct val="130000"/>
                        </a:lnSpc>
                      </a:pPr>
                      <a:r>
                        <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说明：</a:t>
                      </a:r>
                      <a:r>
                        <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瞒报、严重迟报、迟报安全事故的，额外处罚为上表中相应等级处罚金额的</a:t>
                      </a: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200%</a:t>
                      </a:r>
                      <a:r>
                        <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a:t>
                      </a: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50%</a:t>
                      </a:r>
                      <a:r>
                        <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和</a:t>
                      </a: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20%</a:t>
                      </a:r>
                      <a:r>
                        <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，对安全事故瞒报的相关责任人，通报批评，取消年终评优晋级资格</a:t>
                      </a:r>
                      <a:r>
                        <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a:t>
                      </a:r>
                      <a:r>
                        <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视严重程度建议对责任人</a:t>
                      </a:r>
                      <a:r>
                        <a:rPr lang="zh-CN" altLang="zh-CN" sz="1400" b="0" i="0" u="none" strike="noStrike" kern="1200" dirty="0">
                          <a:solidFill>
                            <a:srgbClr val="FF0000"/>
                          </a:solidFill>
                          <a:effectLst/>
                          <a:latin typeface="微软雅黑" panose="020B0503020204020204" pitchFamily="34" charset="-122"/>
                          <a:ea typeface="微软雅黑" panose="020B0503020204020204" pitchFamily="34" charset="-122"/>
                          <a:cs typeface="+mn-cs"/>
                        </a:rPr>
                        <a:t>调岗、降级或降职</a:t>
                      </a:r>
                      <a:endParaRPr lang="zh-CN" altLang="en-US" sz="1400" b="0" i="0" u="none" strike="noStrike" kern="1200" dirty="0">
                        <a:solidFill>
                          <a:srgbClr val="FF0000"/>
                        </a:solidFill>
                        <a:effectLst/>
                        <a:latin typeface="微软雅黑" panose="020B0503020204020204" pitchFamily="34" charset="-122"/>
                        <a:ea typeface="微软雅黑" panose="020B0503020204020204" pitchFamily="34" charset="-122"/>
                        <a:cs typeface="+mn-cs"/>
                      </a:endParaRPr>
                    </a:p>
                  </a:txBody>
                  <a:tcPr marL="48000" marR="48000"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sp>
        <p:nvSpPr>
          <p:cNvPr id="20" name="矩形 19"/>
          <p:cNvSpPr/>
          <p:nvPr/>
        </p:nvSpPr>
        <p:spPr>
          <a:xfrm>
            <a:off x="4359080" y="906821"/>
            <a:ext cx="1973304" cy="45688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大区</a:t>
            </a:r>
          </a:p>
        </p:txBody>
      </p:sp>
      <p:sp>
        <p:nvSpPr>
          <p:cNvPr id="23" name="矩形 22"/>
          <p:cNvSpPr/>
          <p:nvPr/>
        </p:nvSpPr>
        <p:spPr>
          <a:xfrm>
            <a:off x="2356041" y="906821"/>
            <a:ext cx="1973304" cy="45688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城市公司</a:t>
            </a:r>
          </a:p>
        </p:txBody>
      </p:sp>
      <p:sp>
        <p:nvSpPr>
          <p:cNvPr id="24" name="矩形 23"/>
          <p:cNvSpPr/>
          <p:nvPr/>
        </p:nvSpPr>
        <p:spPr>
          <a:xfrm>
            <a:off x="353002" y="906821"/>
            <a:ext cx="1973304" cy="45688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门店</a:t>
            </a:r>
          </a:p>
        </p:txBody>
      </p:sp>
      <p:sp>
        <p:nvSpPr>
          <p:cNvPr id="8" name="矩形 7"/>
          <p:cNvSpPr/>
          <p:nvPr/>
        </p:nvSpPr>
        <p:spPr>
          <a:xfrm>
            <a:off x="353002" y="1731009"/>
            <a:ext cx="462280" cy="197421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安全事件处罚</a:t>
            </a:r>
          </a:p>
        </p:txBody>
      </p:sp>
      <p:sp>
        <p:nvSpPr>
          <p:cNvPr id="9" name="矩形 8"/>
          <p:cNvSpPr/>
          <p:nvPr/>
        </p:nvSpPr>
        <p:spPr>
          <a:xfrm>
            <a:off x="353002" y="3705224"/>
            <a:ext cx="462280" cy="1974215"/>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隐患处罚</a:t>
            </a:r>
          </a:p>
        </p:txBody>
      </p:sp>
      <p:sp>
        <p:nvSpPr>
          <p:cNvPr id="15"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四、安全事件处罚制度</a:t>
            </a:r>
          </a:p>
        </p:txBody>
      </p:sp>
      <p:cxnSp>
        <p:nvCxnSpPr>
          <p:cNvPr id="16" name="直接连接符 15"/>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51</a:t>
            </a:fld>
            <a:endParaRPr lang="zh-CN" altLang="en-US" b="1" dirty="0">
              <a:solidFill>
                <a:schemeClr val="bg1"/>
              </a:solidFill>
            </a:endParaRPr>
          </a:p>
        </p:txBody>
      </p:sp>
      <p:sp>
        <p:nvSpPr>
          <p:cNvPr id="11"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12"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54</a:t>
            </a:r>
            <a:endParaRPr lang="zh-CN" altLang="en-US" b="1" dirty="0">
              <a:solidFill>
                <a:srgbClr val="0081C8"/>
              </a:solidFill>
            </a:endParaRPr>
          </a:p>
        </p:txBody>
      </p:sp>
      <p:cxnSp>
        <p:nvCxnSpPr>
          <p:cNvPr id="13"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14"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1038226" y="1438179"/>
          <a:ext cx="10556876" cy="5233219"/>
        </p:xfrm>
        <a:graphic>
          <a:graphicData uri="http://schemas.openxmlformats.org/drawingml/2006/table">
            <a:tbl>
              <a:tblPr/>
              <a:tblGrid>
                <a:gridCol w="1094094">
                  <a:extLst>
                    <a:ext uri="{9D8B030D-6E8A-4147-A177-3AD203B41FA5}">
                      <a16:colId xmlns:a16="http://schemas.microsoft.com/office/drawing/2014/main" val="20000"/>
                    </a:ext>
                  </a:extLst>
                </a:gridCol>
                <a:gridCol w="1721630">
                  <a:extLst>
                    <a:ext uri="{9D8B030D-6E8A-4147-A177-3AD203B41FA5}">
                      <a16:colId xmlns:a16="http://schemas.microsoft.com/office/drawing/2014/main" val="20001"/>
                    </a:ext>
                  </a:extLst>
                </a:gridCol>
                <a:gridCol w="3870576">
                  <a:extLst>
                    <a:ext uri="{9D8B030D-6E8A-4147-A177-3AD203B41FA5}">
                      <a16:colId xmlns:a16="http://schemas.microsoft.com/office/drawing/2014/main" val="20002"/>
                    </a:ext>
                  </a:extLst>
                </a:gridCol>
                <a:gridCol w="3870576">
                  <a:extLst>
                    <a:ext uri="{9D8B030D-6E8A-4147-A177-3AD203B41FA5}">
                      <a16:colId xmlns:a16="http://schemas.microsoft.com/office/drawing/2014/main" val="20003"/>
                    </a:ext>
                  </a:extLst>
                </a:gridCol>
              </a:tblGrid>
              <a:tr h="373687">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i="0" u="none" strike="noStrike" dirty="0">
                          <a:solidFill>
                            <a:schemeClr val="bg1"/>
                          </a:solidFill>
                          <a:effectLst/>
                          <a:latin typeface="微软雅黑" panose="020B0503020204020204" pitchFamily="34" charset="-122"/>
                          <a:ea typeface="微软雅黑" panose="020B0503020204020204" pitchFamily="34" charset="-122"/>
                        </a:rPr>
                        <a:t>处罚事项</a:t>
                      </a:r>
                    </a:p>
                  </a:txBody>
                  <a:tcPr marL="121920" marR="12192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rowSpan="2" hMerge="1">
                  <a:txBody>
                    <a:bodyPr/>
                    <a:lstStyle/>
                    <a:p>
                      <a:endParaRPr lang="zh-CN"/>
                    </a:p>
                  </a:txBody>
                  <a:tcPr/>
                </a:tc>
                <a:tc>
                  <a:txBody>
                    <a:bodyPr/>
                    <a:lstStyle/>
                    <a:p>
                      <a:pPr algn="ctr" fontAlgn="ctr"/>
                      <a:r>
                        <a:rPr lang="zh-CN" altLang="en-US" sz="1600" b="1" i="0" u="none" strike="noStrike" dirty="0">
                          <a:solidFill>
                            <a:schemeClr val="bg1"/>
                          </a:solidFill>
                          <a:effectLst/>
                          <a:latin typeface="微软雅黑" panose="020B0503020204020204" pitchFamily="34" charset="-122"/>
                          <a:ea typeface="微软雅黑" panose="020B0503020204020204" pitchFamily="34" charset="-122"/>
                        </a:rPr>
                        <a:t>责任人</a:t>
                      </a:r>
                      <a:r>
                        <a:rPr lang="en-US" altLang="zh-CN" sz="1600" b="1"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1" i="0" u="none" strike="noStrike" dirty="0">
                          <a:solidFill>
                            <a:schemeClr val="bg1"/>
                          </a:solidFill>
                          <a:effectLst/>
                          <a:latin typeface="微软雅黑" panose="020B0503020204020204" pitchFamily="34" charset="-122"/>
                          <a:ea typeface="微软雅黑" panose="020B0503020204020204" pitchFamily="34" charset="-122"/>
                        </a:rPr>
                        <a:t>责任副总</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a:txBody>
                    <a:bodyPr/>
                    <a:lstStyle/>
                    <a:p>
                      <a:pPr algn="ctr" fontAlgn="ctr"/>
                      <a:r>
                        <a:rPr lang="zh-CN" altLang="en-US" sz="1600" b="1" i="0" u="none" strike="noStrike" dirty="0">
                          <a:solidFill>
                            <a:schemeClr val="bg1"/>
                          </a:solidFill>
                          <a:effectLst/>
                          <a:latin typeface="微软雅黑" panose="020B0503020204020204" pitchFamily="34" charset="-122"/>
                          <a:ea typeface="微软雅黑" panose="020B0503020204020204" pitchFamily="34" charset="-122"/>
                        </a:rPr>
                        <a:t>总经理</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extLst>
                  <a:ext uri="{0D108BD9-81ED-4DB2-BD59-A6C34878D82A}">
                    <a16:rowId xmlns:a16="http://schemas.microsoft.com/office/drawing/2014/main" val="10000"/>
                  </a:ext>
                </a:extLst>
              </a:tr>
              <a:tr h="373687">
                <a:tc gridSpan="2" vMerge="1">
                  <a:txBody>
                    <a:bodyPr/>
                    <a:lstStyle/>
                    <a:p>
                      <a:endParaRPr lang="zh-CN"/>
                    </a:p>
                  </a:txBody>
                  <a:tcPr>
                    <a:lnT w="6350" cap="flat" cmpd="sng" algn="ctr">
                      <a:solidFill>
                        <a:srgbClr val="000000"/>
                      </a:solidFill>
                      <a:prstDash val="solid"/>
                      <a:round/>
                      <a:headEnd type="none" w="med" len="med"/>
                      <a:tailEnd type="none" w="med" len="med"/>
                    </a:lnT>
                  </a:tcPr>
                </a:tc>
                <a:tc hMerge="1" vMerge="1">
                  <a:txBody>
                    <a:bodyPr/>
                    <a:lstStyle/>
                    <a:p>
                      <a:endParaRPr lang="zh-CN"/>
                    </a:p>
                  </a:txBody>
                  <a:tcPr/>
                </a:tc>
                <a:tc gridSpan="2">
                  <a:txBody>
                    <a:bodyPr/>
                    <a:lstStyle/>
                    <a:p>
                      <a:pPr algn="ctr" fontAlgn="ctr"/>
                      <a:r>
                        <a:rPr lang="zh-CN" altLang="en-US" sz="1600" b="1" i="0" u="none" strike="noStrike" dirty="0">
                          <a:solidFill>
                            <a:schemeClr val="bg1"/>
                          </a:solidFill>
                          <a:effectLst/>
                          <a:latin typeface="微软雅黑" panose="020B0503020204020204" pitchFamily="34" charset="-122"/>
                          <a:ea typeface="微软雅黑" panose="020B0503020204020204" pitchFamily="34" charset="-122"/>
                        </a:rPr>
                        <a:t>岗位工资比例</a:t>
                      </a:r>
                      <a:r>
                        <a:rPr lang="en-US" altLang="zh-CN" sz="1600" b="1"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1" i="0" u="none" strike="noStrike" dirty="0">
                          <a:solidFill>
                            <a:schemeClr val="bg1"/>
                          </a:solidFill>
                          <a:effectLst/>
                          <a:latin typeface="微软雅黑" panose="020B0503020204020204" pitchFamily="34" charset="-122"/>
                          <a:ea typeface="微软雅黑" panose="020B0503020204020204" pitchFamily="34" charset="-122"/>
                        </a:rPr>
                        <a:t>年终奖金比例</a:t>
                      </a:r>
                      <a:endParaRPr lang="zh-CN" altLang="en-US" sz="1600" b="0" i="0" u="none" strike="noStrike" kern="1200" dirty="0">
                        <a:solidFill>
                          <a:schemeClr val="bg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hMerge="1">
                  <a:txBody>
                    <a:bodyPr/>
                    <a:lstStyle/>
                    <a:p>
                      <a:endParaRPr lang="zh-CN"/>
                    </a:p>
                  </a:txBody>
                  <a:tcPr>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1"/>
                  </a:ext>
                </a:extLst>
              </a:tr>
              <a:tr h="373687">
                <a:tc rowSpan="10">
                  <a:txBody>
                    <a:bodyPr/>
                    <a:lstStyle/>
                    <a:p>
                      <a:pPr algn="ctr" fontAlgn="ctr"/>
                      <a:r>
                        <a:rPr lang="zh-CN" altLang="en-US" sz="1400" b="0" i="0" u="none" strike="noStrike" dirty="0">
                          <a:solidFill>
                            <a:srgbClr val="000000"/>
                          </a:solidFill>
                          <a:effectLst/>
                          <a:latin typeface="微软雅黑" panose="020B0503020204020204" pitchFamily="34" charset="-122"/>
                          <a:ea typeface="微软雅黑" panose="020B0503020204020204" pitchFamily="34" charset="-122"/>
                        </a:rPr>
                        <a:t>发生安全事故经查实未履行安全职责的</a:t>
                      </a:r>
                    </a:p>
                  </a:txBody>
                  <a:tcPr marL="48000" marR="48000"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rowSpan="2">
                  <a:txBody>
                    <a:bodyPr/>
                    <a:lstStyle/>
                    <a:p>
                      <a:pPr algn="ctr"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一般一级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100%+50%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100%+10%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2"/>
                  </a:ext>
                </a:extLst>
              </a:tr>
              <a:tr h="373687">
                <a:tc vMerge="1">
                  <a:txBody>
                    <a:bodyPr/>
                    <a:lstStyle/>
                    <a:p>
                      <a:endParaRPr lang="zh-CN"/>
                    </a:p>
                  </a:txBody>
                  <a:tcPr/>
                </a:tc>
                <a:tc vMerge="1">
                  <a:txBody>
                    <a:bodyPr/>
                    <a:lstStyle/>
                    <a:p>
                      <a:endParaRPr lang="zh-CN"/>
                    </a:p>
                  </a:txBody>
                  <a:tcPr/>
                </a:tc>
                <a:tc gridSpan="2">
                  <a:txBody>
                    <a:bodyPr/>
                    <a:lstStyle/>
                    <a:p>
                      <a:pPr marL="0" algn="ctr" defTabSz="914400" rtl="0" eaLnBrk="1" fontAlgn="ctr" latinLnBrk="0" hangingPunct="1"/>
                      <a:r>
                        <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视情节轻重予以降级、降职或解除劳动关系</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3"/>
                  </a:ext>
                </a:extLst>
              </a:tr>
              <a:tr h="373687">
                <a:tc vMerge="1">
                  <a:txBody>
                    <a:bodyPr/>
                    <a:lstStyle/>
                    <a:p>
                      <a:endParaRPr lang="zh-CN"/>
                    </a:p>
                  </a:txBody>
                  <a:tcPr/>
                </a:tc>
                <a:tc rowSpan="2">
                  <a:txBody>
                    <a:bodyPr/>
                    <a:lstStyle/>
                    <a:p>
                      <a:pPr algn="ctr"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一般二级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100%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60%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4"/>
                  </a:ext>
                </a:extLst>
              </a:tr>
              <a:tr h="373687">
                <a:tc vMerge="1">
                  <a:txBody>
                    <a:bodyPr/>
                    <a:lstStyle/>
                    <a:p>
                      <a:endParaRPr lang="zh-CN"/>
                    </a:p>
                  </a:txBody>
                  <a:tcPr/>
                </a:tc>
                <a:tc vMerge="1">
                  <a:txBody>
                    <a:bodyPr/>
                    <a:lstStyle/>
                    <a:p>
                      <a:endParaRPr lang="zh-CN"/>
                    </a:p>
                  </a:txBody>
                  <a:tcPr/>
                </a:tc>
                <a:tc gridSpan="2">
                  <a:txBody>
                    <a:bodyPr/>
                    <a:lstStyle/>
                    <a:p>
                      <a:pPr marL="0" algn="ctr" defTabSz="914400" rtl="0" eaLnBrk="1" fontAlgn="ctr" latinLnBrk="0" hangingPunct="1"/>
                      <a:r>
                        <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视情节轻重予以降级、降职或解除劳动关系</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5"/>
                  </a:ext>
                </a:extLst>
              </a:tr>
              <a:tr h="373687">
                <a:tc vMerge="1">
                  <a:txBody>
                    <a:bodyPr/>
                    <a:lstStyle/>
                    <a:p>
                      <a:endParaRPr lang="zh-CN"/>
                    </a:p>
                  </a:txBody>
                  <a:tcPr/>
                </a:tc>
                <a:tc rowSpan="2">
                  <a:txBody>
                    <a:bodyPr/>
                    <a:lstStyle/>
                    <a:p>
                      <a:pPr algn="ctr"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一般三级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70%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50%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6"/>
                  </a:ext>
                </a:extLst>
              </a:tr>
              <a:tr h="373687">
                <a:tc vMerge="1">
                  <a:txBody>
                    <a:bodyPr/>
                    <a:lstStyle/>
                    <a:p>
                      <a:endParaRPr lang="zh-CN"/>
                    </a:p>
                  </a:txBody>
                  <a:tcPr/>
                </a:tc>
                <a:tc vMerge="1">
                  <a:txBody>
                    <a:bodyPr/>
                    <a:lstStyle/>
                    <a:p>
                      <a:endParaRPr lang="zh-CN"/>
                    </a:p>
                  </a:txBody>
                  <a:tcPr/>
                </a:tc>
                <a:tc gridSpan="2">
                  <a:txBody>
                    <a:bodyPr/>
                    <a:lstStyle/>
                    <a:p>
                      <a:pPr algn="ctr" fontAlgn="ctr"/>
                      <a:r>
                        <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通报批评</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7"/>
                  </a:ext>
                </a:extLst>
              </a:tr>
              <a:tr h="373687">
                <a:tc vMerge="1">
                  <a:txBody>
                    <a:bodyPr/>
                    <a:lstStyle/>
                    <a:p>
                      <a:endParaRPr lang="zh-CN"/>
                    </a:p>
                  </a:txBody>
                  <a:tcPr marL="2402" marR="2402" marT="2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一般四级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50%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40%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8"/>
                  </a:ext>
                </a:extLst>
              </a:tr>
              <a:tr h="373687">
                <a:tc vMerge="1">
                  <a:txBody>
                    <a:bodyPr/>
                    <a:lstStyle/>
                    <a:p>
                      <a:endParaRPr lang="zh-CN"/>
                    </a:p>
                  </a:txBody>
                  <a:tcPr marL="2402" marR="2402" marT="2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一般五级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30%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algn="ctr" defTabSz="914400" rtl="0" eaLnBrk="1" fontAlgn="ctr" latinLnBrk="0" hangingPunct="1"/>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20%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9"/>
                  </a:ext>
                </a:extLst>
              </a:tr>
              <a:tr h="373687">
                <a:tc vMerge="1">
                  <a:txBody>
                    <a:bodyPr/>
                    <a:lstStyle/>
                    <a:p>
                      <a:endParaRPr lang="zh-CN"/>
                    </a:p>
                  </a:txBody>
                  <a:tcPr/>
                </a:tc>
                <a:tc>
                  <a:txBody>
                    <a:bodyPr/>
                    <a:lstStyle/>
                    <a:p>
                      <a:pPr algn="ctr" fontAlgn="ctr"/>
                      <a:r>
                        <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一般六级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rgbClr val="FF0000"/>
                          </a:solidFill>
                          <a:effectLst/>
                          <a:latin typeface="微软雅黑" panose="020B0503020204020204" pitchFamily="34" charset="-122"/>
                          <a:ea typeface="微软雅黑" panose="020B0503020204020204" pitchFamily="34" charset="-122"/>
                          <a:cs typeface="+mn-cs"/>
                        </a:rPr>
                        <a:t>20%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rgbClr val="FF0000"/>
                          </a:solidFill>
                          <a:effectLst/>
                          <a:latin typeface="微软雅黑" panose="020B0503020204020204" pitchFamily="34" charset="-122"/>
                          <a:ea typeface="微软雅黑" panose="020B0503020204020204" pitchFamily="34" charset="-122"/>
                          <a:cs typeface="+mn-cs"/>
                        </a:rPr>
                        <a:t>10%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10"/>
                  </a:ext>
                </a:extLst>
              </a:tr>
              <a:tr h="373687">
                <a:tc vMerge="1">
                  <a:txBody>
                    <a:bodyPr/>
                    <a:lstStyle/>
                    <a:p>
                      <a:endParaRPr lang="zh-CN"/>
                    </a:p>
                  </a:txBody>
                  <a:tcPr marL="2402" marR="2402" marT="2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微小安全事件</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rgbClr val="FF0000"/>
                          </a:solidFill>
                          <a:effectLst/>
                          <a:latin typeface="微软雅黑" panose="020B0503020204020204" pitchFamily="34" charset="-122"/>
                          <a:ea typeface="微软雅黑" panose="020B0503020204020204" pitchFamily="34" charset="-122"/>
                          <a:cs typeface="+mn-cs"/>
                        </a:rPr>
                        <a:t>10%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rgbClr val="FF0000"/>
                          </a:solidFill>
                          <a:effectLst/>
                          <a:latin typeface="微软雅黑" panose="020B0503020204020204" pitchFamily="34" charset="-122"/>
                          <a:ea typeface="微软雅黑" panose="020B0503020204020204" pitchFamily="34" charset="-122"/>
                          <a:cs typeface="+mn-cs"/>
                        </a:rPr>
                        <a:t>5%</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11"/>
                  </a:ext>
                </a:extLst>
              </a:tr>
              <a:tr h="748975">
                <a:tc gridSpan="4">
                  <a:txBody>
                    <a:bodyPr/>
                    <a:lstStyle/>
                    <a:p>
                      <a:pPr marL="0" marR="0" indent="0" algn="l" defTabSz="914400" rtl="0" eaLnBrk="1" fontAlgn="ctr" latinLnBrk="0" hangingPunct="1">
                        <a:lnSpc>
                          <a:spcPct val="130000"/>
                        </a:lnSpc>
                        <a:spcBef>
                          <a:spcPts val="0"/>
                        </a:spcBef>
                        <a:spcAft>
                          <a:spcPts val="0"/>
                        </a:spcAft>
                        <a:buClrTx/>
                        <a:buSzTx/>
                        <a:buFontTx/>
                        <a:buNone/>
                        <a:defRPr/>
                      </a:pPr>
                      <a:r>
                        <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说明：</a:t>
                      </a:r>
                      <a:r>
                        <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瞒报、严重迟报、迟报安全事故的，额外处罚额度与地方公司总经理相同，对安全事故瞒报的相关责任人，通报批评，取消年终评优晋级资格</a:t>
                      </a:r>
                      <a:r>
                        <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a:t>
                      </a:r>
                      <a:r>
                        <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视严重程度建议对责任人</a:t>
                      </a:r>
                      <a:r>
                        <a:rPr lang="zh-CN" altLang="zh-CN" sz="1400" b="0" i="0" u="none" strike="noStrike" kern="1200" dirty="0">
                          <a:solidFill>
                            <a:srgbClr val="FF0000"/>
                          </a:solidFill>
                          <a:effectLst/>
                          <a:latin typeface="微软雅黑" panose="020B0503020204020204" pitchFamily="34" charset="-122"/>
                          <a:ea typeface="微软雅黑" panose="020B0503020204020204" pitchFamily="34" charset="-122"/>
                          <a:cs typeface="+mn-cs"/>
                        </a:rPr>
                        <a:t>调岗、降级或降职</a:t>
                      </a:r>
                      <a:endParaRPr lang="zh-CN" altLang="en-US" sz="1400" b="0" i="0" u="none" strike="noStrike" kern="1200" dirty="0">
                        <a:solidFill>
                          <a:srgbClr val="FF0000"/>
                        </a:solidFill>
                        <a:effectLst/>
                        <a:latin typeface="微软雅黑" panose="020B0503020204020204" pitchFamily="34" charset="-122"/>
                        <a:ea typeface="微软雅黑" panose="020B0503020204020204" pitchFamily="34" charset="-122"/>
                        <a:cs typeface="+mn-cs"/>
                      </a:endParaRPr>
                    </a:p>
                  </a:txBody>
                  <a:tcPr marL="48000" marR="48000"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sp>
        <p:nvSpPr>
          <p:cNvPr id="17" name="矩形 16"/>
          <p:cNvSpPr/>
          <p:nvPr/>
        </p:nvSpPr>
        <p:spPr>
          <a:xfrm>
            <a:off x="4359080" y="906821"/>
            <a:ext cx="1973304" cy="45688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大区</a:t>
            </a:r>
          </a:p>
        </p:txBody>
      </p:sp>
      <p:sp>
        <p:nvSpPr>
          <p:cNvPr id="18" name="矩形 17"/>
          <p:cNvSpPr/>
          <p:nvPr/>
        </p:nvSpPr>
        <p:spPr>
          <a:xfrm>
            <a:off x="2356041" y="906821"/>
            <a:ext cx="1973304" cy="45688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城市公司</a:t>
            </a:r>
          </a:p>
        </p:txBody>
      </p:sp>
      <p:sp>
        <p:nvSpPr>
          <p:cNvPr id="19" name="矩形 18"/>
          <p:cNvSpPr/>
          <p:nvPr/>
        </p:nvSpPr>
        <p:spPr>
          <a:xfrm>
            <a:off x="353002" y="906821"/>
            <a:ext cx="1973304" cy="45688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门店</a:t>
            </a:r>
          </a:p>
        </p:txBody>
      </p:sp>
      <p:sp>
        <p:nvSpPr>
          <p:cNvPr id="20"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四、安全事件处罚制度</a:t>
            </a:r>
          </a:p>
        </p:txBody>
      </p:sp>
      <p:cxnSp>
        <p:nvCxnSpPr>
          <p:cNvPr id="21" name="直接连接符 20"/>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22" name="矩形 21"/>
          <p:cNvSpPr/>
          <p:nvPr/>
        </p:nvSpPr>
        <p:spPr>
          <a:xfrm>
            <a:off x="353002" y="1731009"/>
            <a:ext cx="462280" cy="197421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安全事件处罚</a:t>
            </a:r>
          </a:p>
        </p:txBody>
      </p:sp>
      <p:sp>
        <p:nvSpPr>
          <p:cNvPr id="23" name="矩形 22"/>
          <p:cNvSpPr/>
          <p:nvPr/>
        </p:nvSpPr>
        <p:spPr>
          <a:xfrm>
            <a:off x="353002" y="3705224"/>
            <a:ext cx="462280" cy="1974215"/>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隐患处罚</a:t>
            </a:r>
          </a:p>
        </p:txBody>
      </p:sp>
      <p:sp>
        <p:nvSpPr>
          <p:cNvPr id="10"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52</a:t>
            </a:fld>
            <a:endParaRPr lang="zh-CN" altLang="en-US" b="1" dirty="0">
              <a:solidFill>
                <a:schemeClr val="bg1"/>
              </a:solidFill>
            </a:endParaRPr>
          </a:p>
        </p:txBody>
      </p:sp>
      <p:sp>
        <p:nvSpPr>
          <p:cNvPr id="11"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12"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55</a:t>
            </a:r>
            <a:endParaRPr lang="zh-CN" altLang="en-US" b="1" dirty="0">
              <a:solidFill>
                <a:srgbClr val="0081C8"/>
              </a:solidFill>
            </a:endParaRPr>
          </a:p>
        </p:txBody>
      </p:sp>
      <p:cxnSp>
        <p:nvCxnSpPr>
          <p:cNvPr id="13"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14"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8"/>
          <p:cNvGraphicFramePr>
            <a:graphicFrameLocks noGrp="1"/>
          </p:cNvGraphicFramePr>
          <p:nvPr/>
        </p:nvGraphicFramePr>
        <p:xfrm>
          <a:off x="1133477" y="1511304"/>
          <a:ext cx="10499725" cy="5160094"/>
        </p:xfrm>
        <a:graphic>
          <a:graphicData uri="http://schemas.openxmlformats.org/drawingml/2006/table">
            <a:tbl>
              <a:tblPr/>
              <a:tblGrid>
                <a:gridCol w="1063170">
                  <a:extLst>
                    <a:ext uri="{9D8B030D-6E8A-4147-A177-3AD203B41FA5}">
                      <a16:colId xmlns:a16="http://schemas.microsoft.com/office/drawing/2014/main" val="20000"/>
                    </a:ext>
                  </a:extLst>
                </a:gridCol>
                <a:gridCol w="1063170">
                  <a:extLst>
                    <a:ext uri="{9D8B030D-6E8A-4147-A177-3AD203B41FA5}">
                      <a16:colId xmlns:a16="http://schemas.microsoft.com/office/drawing/2014/main" val="20001"/>
                    </a:ext>
                  </a:extLst>
                </a:gridCol>
                <a:gridCol w="1674677">
                  <a:extLst>
                    <a:ext uri="{9D8B030D-6E8A-4147-A177-3AD203B41FA5}">
                      <a16:colId xmlns:a16="http://schemas.microsoft.com/office/drawing/2014/main" val="20002"/>
                    </a:ext>
                  </a:extLst>
                </a:gridCol>
                <a:gridCol w="1674677">
                  <a:extLst>
                    <a:ext uri="{9D8B030D-6E8A-4147-A177-3AD203B41FA5}">
                      <a16:colId xmlns:a16="http://schemas.microsoft.com/office/drawing/2014/main" val="20003"/>
                    </a:ext>
                  </a:extLst>
                </a:gridCol>
                <a:gridCol w="1674677">
                  <a:extLst>
                    <a:ext uri="{9D8B030D-6E8A-4147-A177-3AD203B41FA5}">
                      <a16:colId xmlns:a16="http://schemas.microsoft.com/office/drawing/2014/main" val="20004"/>
                    </a:ext>
                  </a:extLst>
                </a:gridCol>
                <a:gridCol w="1674677">
                  <a:extLst>
                    <a:ext uri="{9D8B030D-6E8A-4147-A177-3AD203B41FA5}">
                      <a16:colId xmlns:a16="http://schemas.microsoft.com/office/drawing/2014/main" val="20005"/>
                    </a:ext>
                  </a:extLst>
                </a:gridCol>
                <a:gridCol w="1674677">
                  <a:extLst>
                    <a:ext uri="{9D8B030D-6E8A-4147-A177-3AD203B41FA5}">
                      <a16:colId xmlns:a16="http://schemas.microsoft.com/office/drawing/2014/main" val="20006"/>
                    </a:ext>
                  </a:extLst>
                </a:gridCol>
              </a:tblGrid>
              <a:tr h="397412">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i="0" u="none" strike="noStrike" dirty="0">
                          <a:solidFill>
                            <a:schemeClr val="bg1"/>
                          </a:solidFill>
                          <a:effectLst/>
                          <a:latin typeface="微软雅黑" panose="020B0503020204020204" pitchFamily="34" charset="-122"/>
                          <a:ea typeface="微软雅黑" panose="020B0503020204020204" pitchFamily="34" charset="-122"/>
                        </a:rPr>
                        <a:t>处罚事项</a:t>
                      </a:r>
                      <a:endParaRPr lang="zh-CN" altLang="en-US" sz="1300" dirty="0">
                        <a:solidFill>
                          <a:schemeClr val="bg1"/>
                        </a:solidFill>
                        <a:latin typeface="微软雅黑" panose="020B0503020204020204" pitchFamily="34" charset="-122"/>
                        <a:ea typeface="微软雅黑" panose="020B0503020204020204" pitchFamily="34" charset="-122"/>
                      </a:endParaRPr>
                    </a:p>
                  </a:txBody>
                  <a:tcPr marL="121920" marR="12192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rowSpan="2" hMerge="1">
                  <a:txBody>
                    <a:bodyPr/>
                    <a:lstStyle/>
                    <a:p>
                      <a:endParaRPr lang="zh-CN"/>
                    </a:p>
                  </a:txBody>
                  <a:tcPr/>
                </a:tc>
                <a:tc>
                  <a:txBody>
                    <a:bodyPr/>
                    <a:lstStyle/>
                    <a:p>
                      <a:pPr algn="ctr" fontAlgn="ctr"/>
                      <a:r>
                        <a:rPr lang="zh-CN" altLang="en-US" sz="1600" b="1" i="0" u="none" strike="noStrike" kern="1200" dirty="0">
                          <a:solidFill>
                            <a:schemeClr val="bg1"/>
                          </a:solidFill>
                          <a:effectLst/>
                          <a:latin typeface="微软雅黑" panose="020B0503020204020204" pitchFamily="34" charset="-122"/>
                          <a:ea typeface="微软雅黑" panose="020B0503020204020204" pitchFamily="34" charset="-122"/>
                          <a:cs typeface="+mn-cs"/>
                        </a:rPr>
                        <a:t>责任人</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a:txBody>
                    <a:bodyPr/>
                    <a:lstStyle/>
                    <a:p>
                      <a:pPr algn="ctr" fontAlgn="ctr"/>
                      <a:r>
                        <a:rPr lang="zh-CN" altLang="en-US" sz="1600" b="1" i="0" u="none" strike="noStrike" kern="1200" dirty="0">
                          <a:solidFill>
                            <a:schemeClr val="bg1"/>
                          </a:solidFill>
                          <a:effectLst/>
                          <a:latin typeface="微软雅黑" panose="020B0503020204020204" pitchFamily="34" charset="-122"/>
                          <a:ea typeface="微软雅黑" panose="020B0503020204020204" pitchFamily="34" charset="-122"/>
                          <a:cs typeface="+mn-cs"/>
                        </a:rPr>
                        <a:t>责任部门副总</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a:txBody>
                    <a:bodyPr/>
                    <a:lstStyle/>
                    <a:p>
                      <a:pPr algn="ctr" fontAlgn="ctr"/>
                      <a:r>
                        <a:rPr lang="zh-CN" altLang="en-US" sz="1600" b="1" i="0" u="none" strike="noStrike" kern="1200" dirty="0">
                          <a:solidFill>
                            <a:schemeClr val="bg1"/>
                          </a:solidFill>
                          <a:effectLst/>
                          <a:latin typeface="微软雅黑" panose="020B0503020204020204" pitchFamily="34" charset="-122"/>
                          <a:ea typeface="微软雅黑" panose="020B0503020204020204" pitchFamily="34" charset="-122"/>
                          <a:cs typeface="+mn-cs"/>
                        </a:rPr>
                        <a:t>责任部门总经理</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a:txBody>
                    <a:bodyPr/>
                    <a:lstStyle/>
                    <a:p>
                      <a:pPr algn="ctr" fontAlgn="ctr"/>
                      <a:r>
                        <a:rPr lang="zh-CN" altLang="en-US" sz="1600" b="1" i="0" u="none" strike="noStrike" kern="1200" dirty="0">
                          <a:solidFill>
                            <a:schemeClr val="bg1"/>
                          </a:solidFill>
                          <a:effectLst/>
                          <a:latin typeface="微软雅黑" panose="020B0503020204020204" pitchFamily="34" charset="-122"/>
                          <a:ea typeface="微软雅黑" panose="020B0503020204020204" pitchFamily="34" charset="-122"/>
                          <a:cs typeface="+mn-cs"/>
                        </a:rPr>
                        <a:t>分管业务副总裁</a:t>
                      </a:r>
                      <a:endParaRPr lang="zh-CN" altLang="en-US" sz="1500" b="1" i="0" u="none" strike="noStrike" kern="1200" dirty="0">
                        <a:solidFill>
                          <a:schemeClr val="bg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a:txBody>
                    <a:bodyPr/>
                    <a:lstStyle/>
                    <a:p>
                      <a:pPr algn="ctr" fontAlgn="ctr"/>
                      <a:r>
                        <a:rPr lang="zh-CN" altLang="en-US" sz="1500" b="1" i="0" u="none" strike="noStrike" kern="1200" dirty="0">
                          <a:solidFill>
                            <a:schemeClr val="bg1"/>
                          </a:solidFill>
                          <a:effectLst/>
                          <a:latin typeface="微软雅黑" panose="020B0503020204020204" pitchFamily="34" charset="-122"/>
                          <a:ea typeface="微软雅黑" panose="020B0503020204020204" pitchFamily="34" charset="-122"/>
                          <a:cs typeface="+mn-cs"/>
                        </a:rPr>
                        <a:t>大区总裁</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extLst>
                  <a:ext uri="{0D108BD9-81ED-4DB2-BD59-A6C34878D82A}">
                    <a16:rowId xmlns:a16="http://schemas.microsoft.com/office/drawing/2014/main" val="10000"/>
                  </a:ext>
                </a:extLst>
              </a:tr>
              <a:tr h="397412">
                <a:tc gridSpan="2" vMerge="1">
                  <a:txBody>
                    <a:bodyPr/>
                    <a:lstStyle/>
                    <a:p>
                      <a:endParaRPr lang="zh-CN"/>
                    </a:p>
                  </a:txBody>
                  <a:tcPr/>
                </a:tc>
                <a:tc hMerge="1" vMerge="1">
                  <a:txBody>
                    <a:bodyPr/>
                    <a:lstStyle/>
                    <a:p>
                      <a:endParaRPr lang="zh-CN"/>
                    </a:p>
                  </a:txBody>
                  <a:tcPr/>
                </a:tc>
                <a:tc gridSpan="4">
                  <a:txBody>
                    <a:bodyPr/>
                    <a:lstStyle/>
                    <a:p>
                      <a:pPr algn="ctr" fontAlgn="ctr"/>
                      <a:r>
                        <a:rPr lang="zh-CN" altLang="en-US" sz="1600" b="1" i="0" u="none" strike="noStrike" dirty="0">
                          <a:solidFill>
                            <a:schemeClr val="bg1"/>
                          </a:solidFill>
                          <a:effectLst/>
                          <a:latin typeface="微软雅黑" panose="020B0503020204020204" pitchFamily="34" charset="-122"/>
                          <a:ea typeface="微软雅黑" panose="020B0503020204020204" pitchFamily="34" charset="-122"/>
                        </a:rPr>
                        <a:t>岗位工资比例</a:t>
                      </a:r>
                      <a:r>
                        <a:rPr lang="en-US" altLang="zh-CN" sz="1600" b="1"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1" i="0" u="none" strike="noStrike" dirty="0">
                          <a:solidFill>
                            <a:schemeClr val="bg1"/>
                          </a:solidFill>
                          <a:effectLst/>
                          <a:latin typeface="微软雅黑" panose="020B0503020204020204" pitchFamily="34" charset="-122"/>
                          <a:ea typeface="微软雅黑" panose="020B0503020204020204" pitchFamily="34" charset="-122"/>
                        </a:rPr>
                        <a:t>年终奖金比例</a:t>
                      </a:r>
                      <a:endParaRPr lang="zh-CN" altLang="en-US" sz="1500" b="0" i="0" u="none" strike="noStrike" kern="1200" dirty="0">
                        <a:solidFill>
                          <a:schemeClr val="bg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hMerge="1">
                  <a:txBody>
                    <a:bodyPr/>
                    <a:lstStyle/>
                    <a:p>
                      <a:endParaRPr lang="zh-CN"/>
                    </a:p>
                  </a:txBody>
                  <a:tcPr/>
                </a:tc>
                <a:tc hMerge="1">
                  <a:txBody>
                    <a:bodyPr/>
                    <a:lstStyle/>
                    <a:p>
                      <a:endParaRPr lang="zh-CN"/>
                    </a:p>
                  </a:txBody>
                  <a:tcPr/>
                </a:tc>
                <a:tc hMerge="1">
                  <a:txBody>
                    <a:bodyPr/>
                    <a:lstStyle/>
                    <a:p>
                      <a:endParaRPr lang="zh-CN"/>
                    </a:p>
                  </a:txBody>
                  <a:tcPr marL="2402" marR="2402" marT="240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FBFFF"/>
                    </a:solidFill>
                  </a:tcPr>
                </a:tc>
                <a:tc>
                  <a:txBody>
                    <a:bodyPr/>
                    <a:lstStyle/>
                    <a:p>
                      <a:pPr algn="ctr" fontAlgn="ctr"/>
                      <a:endParaRPr lang="zh-CN" altLang="en-US" sz="1500" b="0" i="0" u="none" strike="noStrike" kern="1200" dirty="0">
                        <a:solidFill>
                          <a:schemeClr val="bg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extLst>
                  <a:ext uri="{0D108BD9-81ED-4DB2-BD59-A6C34878D82A}">
                    <a16:rowId xmlns:a16="http://schemas.microsoft.com/office/drawing/2014/main" val="10001"/>
                  </a:ext>
                </a:extLst>
              </a:tr>
              <a:tr h="422130">
                <a:tc rowSpan="9">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发生安全事故经查实未履行安全职责的</a:t>
                      </a:r>
                    </a:p>
                  </a:txBody>
                  <a:tcPr marL="48000" marR="48000"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rowSpan="2">
                  <a:txBody>
                    <a:bodyPr/>
                    <a:lstStyle/>
                    <a:p>
                      <a:pPr algn="ctr"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一般一级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80%+10%</a:t>
                      </a:r>
                      <a:endParaRPr 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lang="en-US" sz="1400" b="0" i="0" u="none" strike="noStrike" kern="1200">
                          <a:solidFill>
                            <a:schemeClr val="tx1"/>
                          </a:solidFill>
                          <a:effectLst/>
                          <a:latin typeface="微软雅黑" panose="020B0503020204020204" pitchFamily="34" charset="-122"/>
                          <a:ea typeface="微软雅黑" panose="020B0503020204020204" pitchFamily="34" charset="-122"/>
                          <a:cs typeface="+mn-cs"/>
                        </a:rPr>
                        <a:t>80%+5%</a:t>
                      </a:r>
                      <a:endParaRPr lang="zh-CN" sz="1400" b="0" i="0" u="none" strike="noStrike" kern="1200">
                        <a:solidFill>
                          <a:schemeClr val="tx1"/>
                        </a:solidFill>
                        <a:effectLst/>
                        <a:latin typeface="微软雅黑" panose="020B0503020204020204" pitchFamily="34" charset="-122"/>
                        <a:ea typeface="微软雅黑" panose="020B0503020204020204" pitchFamily="34" charset="-122"/>
                        <a:cs typeface="+mn-cs"/>
                      </a:endParaRP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lang="en-US" sz="1400" b="0" i="0" u="none" strike="noStrike" kern="1200">
                          <a:solidFill>
                            <a:schemeClr val="tx1"/>
                          </a:solidFill>
                          <a:effectLst/>
                          <a:latin typeface="微软雅黑" panose="020B0503020204020204" pitchFamily="34" charset="-122"/>
                          <a:ea typeface="微软雅黑" panose="020B0503020204020204" pitchFamily="34" charset="-122"/>
                          <a:cs typeface="+mn-cs"/>
                        </a:rPr>
                        <a:t>80%</a:t>
                      </a:r>
                      <a:endParaRPr lang="zh-CN" sz="1400" b="0" i="0" u="none" strike="noStrike" kern="1200">
                        <a:solidFill>
                          <a:schemeClr val="tx1"/>
                        </a:solidFill>
                        <a:effectLst/>
                        <a:latin typeface="微软雅黑" panose="020B0503020204020204" pitchFamily="34" charset="-122"/>
                        <a:ea typeface="微软雅黑" panose="020B0503020204020204" pitchFamily="34" charset="-122"/>
                        <a:cs typeface="+mn-cs"/>
                      </a:endParaRP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70%</a:t>
                      </a:r>
                      <a:endParaRPr 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rowSpan="2">
                  <a:txBody>
                    <a:bodyPr/>
                    <a:lstStyle/>
                    <a:p>
                      <a:pPr algn="ct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10%</a:t>
                      </a:r>
                      <a:endPar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p>
                      <a:pPr algn="ctr"/>
                      <a:r>
                        <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仅适用火情</a:t>
                      </a:r>
                      <a:endParaRPr 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2"/>
                  </a:ext>
                </a:extLst>
              </a:tr>
              <a:tr h="422130">
                <a:tc vMerge="1">
                  <a:txBody>
                    <a:bodyPr/>
                    <a:lstStyle/>
                    <a:p>
                      <a:endParaRPr lang="zh-CN"/>
                    </a:p>
                  </a:txBody>
                  <a:tcPr/>
                </a:tc>
                <a:tc vMerge="1">
                  <a:txBody>
                    <a:bodyPr/>
                    <a:lstStyle/>
                    <a:p>
                      <a:endParaRPr lang="zh-CN"/>
                    </a:p>
                  </a:txBody>
                  <a:tcPr/>
                </a:tc>
                <a:tc gridSpan="4">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视情节轻重予以降级、降职或解除劳动关系</a:t>
                      </a:r>
                      <a:endParaRPr lang="en-US" altLang="zh-CN" sz="1400" b="0" i="0" u="none" strike="noStrike" kern="1200" noProof="0" dirty="0">
                        <a:solidFill>
                          <a:schemeClr val="tx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2402" marR="2402" marT="1802"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lang="zh-CN"/>
                    </a:p>
                  </a:txBody>
                  <a:tcPr marL="2402" marR="2402" marT="1802"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lang="zh-CN"/>
                    </a:p>
                  </a:txBody>
                  <a:tcPr marL="2402" marR="2402" marT="1802"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v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3"/>
                  </a:ext>
                </a:extLst>
              </a:tr>
              <a:tr h="422130">
                <a:tc vMerge="1">
                  <a:txBody>
                    <a:bodyPr/>
                    <a:lstStyle/>
                    <a:p>
                      <a:endParaRPr lang="zh-CN"/>
                    </a:p>
                  </a:txBody>
                  <a:tcPr marL="2402" marR="2402" marT="24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一般二级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80%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noProof="0" dirty="0">
                          <a:solidFill>
                            <a:schemeClr val="tx1"/>
                          </a:solidFill>
                          <a:effectLst/>
                          <a:latin typeface="微软雅黑" panose="020B0503020204020204" pitchFamily="34" charset="-122"/>
                          <a:ea typeface="微软雅黑" panose="020B0503020204020204" pitchFamily="34" charset="-122"/>
                          <a:cs typeface="+mn-cs"/>
                        </a:rPr>
                        <a:t>60%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noProof="0" dirty="0">
                          <a:solidFill>
                            <a:schemeClr val="tx1"/>
                          </a:solidFill>
                          <a:effectLst/>
                          <a:latin typeface="微软雅黑" panose="020B0503020204020204" pitchFamily="34" charset="-122"/>
                          <a:ea typeface="微软雅黑" panose="020B0503020204020204" pitchFamily="34" charset="-122"/>
                          <a:cs typeface="+mn-cs"/>
                        </a:rPr>
                        <a:t>40%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20%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rowSpan="2">
                  <a:txBody>
                    <a:bodyPr/>
                    <a:lstStyle/>
                    <a:p>
                      <a:pPr algn="ct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5%</a:t>
                      </a:r>
                      <a:endPar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p>
                      <a:pPr algn="ctr"/>
                      <a:r>
                        <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仅适用火情</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4"/>
                  </a:ext>
                </a:extLst>
              </a:tr>
              <a:tr h="422130">
                <a:tc vMerge="1">
                  <a:txBody>
                    <a:bodyPr/>
                    <a:lstStyle/>
                    <a:p>
                      <a:endParaRPr lang="zh-CN"/>
                    </a:p>
                  </a:txBody>
                  <a:tcPr/>
                </a:tc>
                <a:tc vMerge="1">
                  <a:txBody>
                    <a:bodyPr/>
                    <a:lstStyle/>
                    <a:p>
                      <a:endParaRPr lang="zh-CN"/>
                    </a:p>
                  </a:txBody>
                  <a:tcPr/>
                </a:tc>
                <a:tc gridSpan="4">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视情节轻重予以降级、降职或解除劳动关系</a:t>
                      </a:r>
                      <a:endPar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2402" marR="2402" marT="240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marL="2402" marR="2402" marT="240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marL="2402" marR="2402" marT="240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5"/>
                  </a:ext>
                </a:extLst>
              </a:tr>
              <a:tr h="422130">
                <a:tc vMerge="1">
                  <a:txBody>
                    <a:bodyPr/>
                    <a:lstStyle/>
                    <a:p>
                      <a:endParaRPr lang="zh-CN"/>
                    </a:p>
                  </a:txBody>
                  <a:tcPr/>
                </a:tc>
                <a:tc rowSpan="2">
                  <a:txBody>
                    <a:bodyPr/>
                    <a:lstStyle/>
                    <a:p>
                      <a:pPr algn="ctr"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一般三级</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noProof="0" dirty="0">
                          <a:solidFill>
                            <a:schemeClr val="tx1"/>
                          </a:solidFill>
                          <a:effectLst/>
                          <a:latin typeface="微软雅黑" panose="020B0503020204020204" pitchFamily="34" charset="-122"/>
                          <a:ea typeface="微软雅黑" panose="020B0503020204020204" pitchFamily="34" charset="-122"/>
                          <a:cs typeface="+mn-cs"/>
                        </a:rPr>
                        <a:t>50%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noProof="0" dirty="0">
                          <a:solidFill>
                            <a:schemeClr val="tx1"/>
                          </a:solidFill>
                          <a:effectLst/>
                          <a:latin typeface="微软雅黑" panose="020B0503020204020204" pitchFamily="34" charset="-122"/>
                          <a:ea typeface="微软雅黑" panose="020B0503020204020204" pitchFamily="34" charset="-122"/>
                          <a:cs typeface="+mn-cs"/>
                        </a:rPr>
                        <a:t>40%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noProof="0" dirty="0">
                          <a:solidFill>
                            <a:schemeClr val="tx1"/>
                          </a:solidFill>
                          <a:effectLst/>
                          <a:latin typeface="微软雅黑" panose="020B0503020204020204" pitchFamily="34" charset="-122"/>
                          <a:ea typeface="微软雅黑" panose="020B0503020204020204" pitchFamily="34" charset="-122"/>
                          <a:cs typeface="+mn-cs"/>
                        </a:rPr>
                        <a:t>20%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10%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zh-CN" sz="1100" b="0" kern="100" dirty="0">
                          <a:effectLst/>
                          <a:ea typeface="宋体" panose="02010600030101010101" pitchFamily="2" charset="-122"/>
                          <a:cs typeface="黑体" panose="02010609060101010101" pitchFamily="49" charset="-122"/>
                        </a:rPr>
                        <a:t>—</a:t>
                      </a:r>
                      <a:endPar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6"/>
                  </a:ext>
                </a:extLst>
              </a:tr>
              <a:tr h="422130">
                <a:tc vMerge="1">
                  <a:txBody>
                    <a:bodyPr/>
                    <a:lstStyle/>
                    <a:p>
                      <a:endParaRPr lang="zh-CN"/>
                    </a:p>
                  </a:txBody>
                  <a:tcPr/>
                </a:tc>
                <a:tc vMerge="1">
                  <a:txBody>
                    <a:bodyPr/>
                    <a:lstStyle/>
                    <a:p>
                      <a:endParaRPr lang="zh-CN"/>
                    </a:p>
                  </a:txBody>
                  <a:tcPr/>
                </a:tc>
                <a:tc gridSpan="4">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400" b="0" i="0" u="none" strike="noStrike" kern="1200" noProof="0" dirty="0">
                          <a:solidFill>
                            <a:schemeClr val="tx1"/>
                          </a:solidFill>
                          <a:effectLst/>
                          <a:latin typeface="微软雅黑" panose="020B0503020204020204" pitchFamily="34" charset="-122"/>
                          <a:ea typeface="微软雅黑" panose="020B0503020204020204" pitchFamily="34" charset="-122"/>
                          <a:cs typeface="+mn-cs"/>
                        </a:rPr>
                        <a:t>通报批评</a:t>
                      </a:r>
                      <a:endPar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2402" marR="2402" marT="240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marL="2402" marR="2402" marT="240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marL="2402" marR="2402" marT="240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7"/>
                  </a:ext>
                </a:extLst>
              </a:tr>
              <a:tr h="422130">
                <a:tc vMerge="1">
                  <a:txBody>
                    <a:bodyPr/>
                    <a:lstStyle/>
                    <a:p>
                      <a:endParaRPr lang="zh-CN"/>
                    </a:p>
                  </a:txBody>
                  <a:tcPr/>
                </a:tc>
                <a:tc>
                  <a:txBody>
                    <a:bodyPr/>
                    <a:lstStyle/>
                    <a:p>
                      <a:pPr algn="ctr"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一般四级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30%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20%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10%</a:t>
                      </a:r>
                      <a:endPar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5%</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zh-CN" sz="1100" b="0" kern="100" dirty="0">
                          <a:effectLst/>
                          <a:ea typeface="宋体" panose="02010600030101010101" pitchFamily="2" charset="-122"/>
                          <a:cs typeface="黑体" panose="02010609060101010101" pitchFamily="49" charset="-122"/>
                        </a:rPr>
                        <a:t>—</a:t>
                      </a:r>
                      <a:endPar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8"/>
                  </a:ext>
                </a:extLst>
              </a:tr>
              <a:tr h="422130">
                <a:tc vMerge="1">
                  <a:txBody>
                    <a:bodyPr/>
                    <a:lstStyle/>
                    <a:p>
                      <a:endParaRPr lang="zh-CN"/>
                    </a:p>
                  </a:txBody>
                  <a:tcPr marL="2402" marR="2402" marT="2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一般五级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noProof="0" dirty="0">
                          <a:solidFill>
                            <a:schemeClr val="tx1"/>
                          </a:solidFill>
                          <a:effectLst/>
                          <a:latin typeface="微软雅黑" panose="020B0503020204020204" pitchFamily="34" charset="-122"/>
                          <a:ea typeface="微软雅黑" panose="020B0503020204020204" pitchFamily="34" charset="-122"/>
                          <a:cs typeface="+mn-cs"/>
                        </a:rPr>
                        <a:t>15%</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noProof="0" dirty="0">
                          <a:solidFill>
                            <a:schemeClr val="tx1"/>
                          </a:solidFill>
                          <a:effectLst/>
                          <a:latin typeface="微软雅黑" panose="020B0503020204020204" pitchFamily="34" charset="-122"/>
                          <a:ea typeface="微软雅黑" panose="020B0503020204020204" pitchFamily="34" charset="-122"/>
                          <a:cs typeface="+mn-cs"/>
                        </a:rPr>
                        <a:t>10%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5%</a:t>
                      </a:r>
                      <a:endPar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2%</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zh-CN" sz="1100" b="0" kern="100" dirty="0">
                          <a:effectLst/>
                          <a:ea typeface="宋体" panose="02010600030101010101" pitchFamily="2" charset="-122"/>
                          <a:cs typeface="黑体" panose="02010609060101010101" pitchFamily="49" charset="-122"/>
                        </a:rPr>
                        <a:t>—</a:t>
                      </a:r>
                      <a:endParaRPr lang="en-US"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9"/>
                  </a:ext>
                </a:extLst>
              </a:tr>
              <a:tr h="422130">
                <a:tc vMerge="1">
                  <a:txBody>
                    <a:bodyPr/>
                    <a:lstStyle/>
                    <a:p>
                      <a:endParaRPr lang="zh-CN"/>
                    </a:p>
                  </a:txBody>
                  <a:tcPr marL="2402" marR="2402" marT="24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一般六级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rgbClr val="FF0000"/>
                          </a:solidFill>
                          <a:effectLst/>
                          <a:latin typeface="微软雅黑" panose="020B0503020204020204" pitchFamily="34" charset="-122"/>
                          <a:ea typeface="微软雅黑" panose="020B0503020204020204" pitchFamily="34" charset="-122"/>
                          <a:cs typeface="+mn-cs"/>
                        </a:rPr>
                        <a:t>5%</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rgbClr val="FF0000"/>
                          </a:solidFill>
                          <a:effectLst/>
                          <a:latin typeface="微软雅黑" panose="020B0503020204020204" pitchFamily="34" charset="-122"/>
                          <a:ea typeface="微软雅黑" panose="020B0503020204020204" pitchFamily="34" charset="-122"/>
                          <a:cs typeface="+mn-cs"/>
                        </a:rPr>
                        <a:t>2.5%</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rgbClr val="FF0000"/>
                          </a:solidFill>
                          <a:effectLst/>
                          <a:latin typeface="微软雅黑" panose="020B0503020204020204" pitchFamily="34" charset="-122"/>
                          <a:ea typeface="微软雅黑" panose="020B0503020204020204" pitchFamily="34" charset="-122"/>
                          <a:cs typeface="+mn-cs"/>
                        </a:rPr>
                        <a:t>2%</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400" b="0" i="0" u="none" strike="noStrike" kern="1200" dirty="0">
                          <a:solidFill>
                            <a:srgbClr val="FF0000"/>
                          </a:solidFill>
                          <a:effectLst/>
                          <a:latin typeface="微软雅黑" panose="020B0503020204020204" pitchFamily="34" charset="-122"/>
                          <a:ea typeface="微软雅黑" panose="020B0503020204020204" pitchFamily="34" charset="-122"/>
                          <a:cs typeface="+mn-cs"/>
                        </a:rPr>
                        <a:t>—</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zh-CN" sz="1400" b="0" kern="100" dirty="0">
                          <a:effectLst/>
                          <a:ea typeface="+mn-ea"/>
                          <a:cs typeface="黑体" panose="02010609060101010101" pitchFamily="49" charset="-122"/>
                        </a:rPr>
                        <a:t>—</a:t>
                      </a:r>
                      <a:endParaRPr lang="en-US" altLang="zh-CN" sz="18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10"/>
                  </a:ext>
                </a:extLst>
              </a:tr>
              <a:tr h="566100">
                <a:tc gridSpan="7">
                  <a:txBody>
                    <a:bodyPr/>
                    <a:lstStyle/>
                    <a:p>
                      <a:pPr marL="0" marR="0" lvl="0" indent="0" algn="l" defTabSz="914400" rtl="0" eaLnBrk="1" fontAlgn="ctr" latinLnBrk="0" hangingPunct="1">
                        <a:lnSpc>
                          <a:spcPct val="130000"/>
                        </a:lnSpc>
                        <a:spcBef>
                          <a:spcPts val="0"/>
                        </a:spcBef>
                        <a:spcAft>
                          <a:spcPts val="0"/>
                        </a:spcAft>
                        <a:buClrTx/>
                        <a:buSzTx/>
                        <a:buFontTx/>
                        <a:buNone/>
                        <a:defRPr/>
                      </a:pPr>
                      <a:r>
                        <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说明：</a:t>
                      </a:r>
                      <a:r>
                        <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瞒报、严重迟报、迟报安全事故的，额外处罚额度与地方公司总经理相同，对安全事故瞒报的相关责任人，通报批评，</a:t>
                      </a:r>
                      <a:r>
                        <a:rPr lang="zh-CN" altLang="zh-CN" sz="1400" b="0" i="0" u="none" strike="noStrike" kern="1200" dirty="0">
                          <a:solidFill>
                            <a:srgbClr val="FF0000"/>
                          </a:solidFill>
                          <a:effectLst/>
                          <a:latin typeface="微软雅黑" panose="020B0503020204020204" pitchFamily="34" charset="-122"/>
                          <a:ea typeface="微软雅黑" panose="020B0503020204020204" pitchFamily="34" charset="-122"/>
                          <a:cs typeface="+mn-cs"/>
                        </a:rPr>
                        <a:t>取消年终评优晋级资格</a:t>
                      </a:r>
                      <a:endParaRPr lang="zh-CN" altLang="en-US" sz="1400" b="0" i="0" u="none" strike="noStrike" kern="1200" dirty="0">
                        <a:solidFill>
                          <a:srgbClr val="FF0000"/>
                        </a:solidFill>
                        <a:effectLst/>
                        <a:latin typeface="微软雅黑" panose="020B0503020204020204" pitchFamily="34" charset="-122"/>
                        <a:ea typeface="微软雅黑" panose="020B0503020204020204" pitchFamily="34" charset="-122"/>
                        <a:cs typeface="+mn-cs"/>
                      </a:endParaRPr>
                    </a:p>
                  </a:txBody>
                  <a:tcPr marL="48000" marR="48000"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11"/>
                  </a:ext>
                </a:extLst>
              </a:tr>
            </a:tbl>
          </a:graphicData>
        </a:graphic>
      </p:graphicFrame>
      <p:sp>
        <p:nvSpPr>
          <p:cNvPr id="8" name="矩形 7"/>
          <p:cNvSpPr/>
          <p:nvPr/>
        </p:nvSpPr>
        <p:spPr>
          <a:xfrm>
            <a:off x="4359080" y="906821"/>
            <a:ext cx="1973304" cy="45688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大区</a:t>
            </a:r>
          </a:p>
        </p:txBody>
      </p:sp>
      <p:sp>
        <p:nvSpPr>
          <p:cNvPr id="12" name="矩形 11"/>
          <p:cNvSpPr/>
          <p:nvPr/>
        </p:nvSpPr>
        <p:spPr>
          <a:xfrm>
            <a:off x="2356041" y="906821"/>
            <a:ext cx="1973304" cy="45688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城市公司</a:t>
            </a:r>
          </a:p>
        </p:txBody>
      </p:sp>
      <p:sp>
        <p:nvSpPr>
          <p:cNvPr id="13" name="矩形 12"/>
          <p:cNvSpPr/>
          <p:nvPr/>
        </p:nvSpPr>
        <p:spPr>
          <a:xfrm>
            <a:off x="353002" y="906821"/>
            <a:ext cx="1973304" cy="45688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门店</a:t>
            </a:r>
          </a:p>
        </p:txBody>
      </p:sp>
      <p:sp>
        <p:nvSpPr>
          <p:cNvPr id="14"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四、安全事件处罚制度</a:t>
            </a:r>
          </a:p>
        </p:txBody>
      </p:sp>
      <p:cxnSp>
        <p:nvCxnSpPr>
          <p:cNvPr id="15" name="直接连接符 14"/>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8" name="矩形 17"/>
          <p:cNvSpPr/>
          <p:nvPr/>
        </p:nvSpPr>
        <p:spPr>
          <a:xfrm>
            <a:off x="353002" y="1731009"/>
            <a:ext cx="462280" cy="197421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安全事件处罚</a:t>
            </a:r>
          </a:p>
        </p:txBody>
      </p:sp>
      <p:sp>
        <p:nvSpPr>
          <p:cNvPr id="19" name="矩形 18"/>
          <p:cNvSpPr/>
          <p:nvPr/>
        </p:nvSpPr>
        <p:spPr>
          <a:xfrm>
            <a:off x="353002" y="3705224"/>
            <a:ext cx="462280" cy="1974215"/>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隐患处罚</a:t>
            </a:r>
          </a:p>
        </p:txBody>
      </p:sp>
      <p:sp>
        <p:nvSpPr>
          <p:cNvPr id="10"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53</a:t>
            </a:fld>
            <a:endParaRPr lang="zh-CN" altLang="en-US" b="1" dirty="0">
              <a:solidFill>
                <a:schemeClr val="bg1"/>
              </a:solidFill>
            </a:endParaRPr>
          </a:p>
        </p:txBody>
      </p:sp>
      <p:sp>
        <p:nvSpPr>
          <p:cNvPr id="11"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16"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56</a:t>
            </a:r>
            <a:endParaRPr lang="zh-CN" altLang="en-US" b="1" dirty="0">
              <a:solidFill>
                <a:srgbClr val="0081C8"/>
              </a:solidFill>
            </a:endParaRPr>
          </a:p>
        </p:txBody>
      </p:sp>
      <p:cxnSp>
        <p:nvCxnSpPr>
          <p:cNvPr id="17"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0"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1152526" y="1571530"/>
          <a:ext cx="10594974" cy="4864916"/>
        </p:xfrm>
        <a:graphic>
          <a:graphicData uri="http://schemas.openxmlformats.org/drawingml/2006/table">
            <a:tbl>
              <a:tblPr/>
              <a:tblGrid>
                <a:gridCol w="1286813">
                  <a:extLst>
                    <a:ext uri="{9D8B030D-6E8A-4147-A177-3AD203B41FA5}">
                      <a16:colId xmlns:a16="http://schemas.microsoft.com/office/drawing/2014/main" val="20000"/>
                    </a:ext>
                  </a:extLst>
                </a:gridCol>
                <a:gridCol w="1427584">
                  <a:extLst>
                    <a:ext uri="{9D8B030D-6E8A-4147-A177-3AD203B41FA5}">
                      <a16:colId xmlns:a16="http://schemas.microsoft.com/office/drawing/2014/main" val="20001"/>
                    </a:ext>
                  </a:extLst>
                </a:gridCol>
                <a:gridCol w="3094399">
                  <a:extLst>
                    <a:ext uri="{9D8B030D-6E8A-4147-A177-3AD203B41FA5}">
                      <a16:colId xmlns:a16="http://schemas.microsoft.com/office/drawing/2014/main" val="20002"/>
                    </a:ext>
                  </a:extLst>
                </a:gridCol>
                <a:gridCol w="2393089">
                  <a:extLst>
                    <a:ext uri="{9D8B030D-6E8A-4147-A177-3AD203B41FA5}">
                      <a16:colId xmlns:a16="http://schemas.microsoft.com/office/drawing/2014/main" val="20003"/>
                    </a:ext>
                  </a:extLst>
                </a:gridCol>
                <a:gridCol w="2393089">
                  <a:extLst>
                    <a:ext uri="{9D8B030D-6E8A-4147-A177-3AD203B41FA5}">
                      <a16:colId xmlns:a16="http://schemas.microsoft.com/office/drawing/2014/main" val="20004"/>
                    </a:ext>
                  </a:extLst>
                </a:gridCol>
              </a:tblGrid>
              <a:tr h="694988">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i="0" u="none" strike="noStrike" dirty="0">
                          <a:solidFill>
                            <a:schemeClr val="bg1"/>
                          </a:solidFill>
                          <a:effectLst/>
                          <a:latin typeface="微软雅黑" panose="020B0503020204020204" pitchFamily="34" charset="-122"/>
                          <a:ea typeface="微软雅黑" panose="020B0503020204020204" pitchFamily="34" charset="-122"/>
                        </a:rPr>
                        <a:t>处罚事项</a:t>
                      </a:r>
                      <a:endParaRPr lang="zh-CN" altLang="en-US" sz="1300" b="1" dirty="0">
                        <a:solidFill>
                          <a:schemeClr val="bg1"/>
                        </a:solidFill>
                        <a:latin typeface="微软雅黑" panose="020B0503020204020204" pitchFamily="34" charset="-122"/>
                        <a:ea typeface="微软雅黑" panose="020B0503020204020204" pitchFamily="34" charset="-122"/>
                      </a:endParaRPr>
                    </a:p>
                  </a:txBody>
                  <a:tcPr marL="121920" marR="12192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rowSpan="2" hMerge="1">
                  <a:txBody>
                    <a:bodyPr/>
                    <a:lstStyle/>
                    <a:p>
                      <a:endParaRPr lang="zh-CN"/>
                    </a:p>
                  </a:txBody>
                  <a:tcPr/>
                </a:tc>
                <a:tc>
                  <a:txBody>
                    <a:bodyPr/>
                    <a:lstStyle/>
                    <a:p>
                      <a:pPr algn="ctr" fontAlgn="ctr"/>
                      <a:r>
                        <a:rPr lang="zh-CN" altLang="en-US" sz="1600" b="1" i="0" u="none" strike="noStrike" dirty="0">
                          <a:solidFill>
                            <a:schemeClr val="bg1"/>
                          </a:solidFill>
                          <a:effectLst/>
                          <a:latin typeface="微软雅黑" panose="020B0503020204020204" pitchFamily="34" charset="-122"/>
                          <a:ea typeface="微软雅黑" panose="020B0503020204020204" pitchFamily="34" charset="-122"/>
                        </a:rPr>
                        <a:t>责任人</a:t>
                      </a:r>
                      <a:r>
                        <a:rPr lang="en-US" altLang="zh-CN" sz="1600" b="1" i="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600" b="1" i="0" u="none" strike="noStrike" dirty="0">
                          <a:solidFill>
                            <a:schemeClr val="bg1"/>
                          </a:solidFill>
                          <a:effectLst/>
                          <a:latin typeface="微软雅黑" panose="020B0503020204020204" pitchFamily="34" charset="-122"/>
                          <a:ea typeface="微软雅黑" panose="020B0503020204020204" pitchFamily="34" charset="-122"/>
                        </a:rPr>
                        <a:t>部门经理</a:t>
                      </a:r>
                      <a:r>
                        <a:rPr lang="en-US" altLang="zh-CN" sz="1600" b="1" i="0" u="none" strike="noStrike" kern="1200" dirty="0">
                          <a:solidFill>
                            <a:schemeClr val="bg1"/>
                          </a:solidFill>
                          <a:effectLst/>
                          <a:latin typeface="微软雅黑" panose="020B0503020204020204" pitchFamily="34" charset="-122"/>
                          <a:ea typeface="微软雅黑" panose="020B0503020204020204" pitchFamily="34" charset="-122"/>
                          <a:cs typeface="+mn-cs"/>
                        </a:rPr>
                        <a:t>/</a:t>
                      </a:r>
                      <a:r>
                        <a:rPr lang="zh-CN" altLang="en-US" sz="1600" b="1" i="0" u="none" strike="noStrike" kern="1200" dirty="0">
                          <a:solidFill>
                            <a:schemeClr val="bg1"/>
                          </a:solidFill>
                          <a:effectLst/>
                          <a:latin typeface="微软雅黑" panose="020B0503020204020204" pitchFamily="34" charset="-122"/>
                          <a:ea typeface="微软雅黑" panose="020B0503020204020204" pitchFamily="34" charset="-122"/>
                          <a:cs typeface="+mn-cs"/>
                        </a:rPr>
                        <a:t>安品部</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600" b="1" i="0" u="none" strike="noStrike" dirty="0">
                          <a:solidFill>
                            <a:schemeClr val="bg1"/>
                          </a:solidFill>
                          <a:effectLst/>
                          <a:latin typeface="微软雅黑" panose="020B0503020204020204" pitchFamily="34" charset="-122"/>
                          <a:ea typeface="微软雅黑" panose="020B0503020204020204" pitchFamily="34" charset="-122"/>
                        </a:rPr>
                        <a:t>责任副总</a:t>
                      </a:r>
                      <a:endParaRPr lang="zh-CN" altLang="en-US" sz="1600" b="1" i="0" u="none" strike="noStrike" kern="1200" dirty="0">
                        <a:solidFill>
                          <a:schemeClr val="bg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a:txBody>
                    <a:bodyPr/>
                    <a:lstStyle/>
                    <a:p>
                      <a:pPr algn="ctr" fontAlgn="ctr"/>
                      <a:r>
                        <a:rPr lang="zh-CN" altLang="en-US" sz="1600" b="1" i="0" u="none" strike="noStrike" dirty="0">
                          <a:solidFill>
                            <a:schemeClr val="bg1"/>
                          </a:solidFill>
                          <a:effectLst/>
                          <a:latin typeface="微软雅黑" panose="020B0503020204020204" pitchFamily="34" charset="-122"/>
                          <a:ea typeface="微软雅黑" panose="020B0503020204020204" pitchFamily="34" charset="-122"/>
                        </a:rPr>
                        <a:t>总经理</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extLst>
                  <a:ext uri="{0D108BD9-81ED-4DB2-BD59-A6C34878D82A}">
                    <a16:rowId xmlns:a16="http://schemas.microsoft.com/office/drawing/2014/main" val="10000"/>
                  </a:ext>
                </a:extLst>
              </a:tr>
              <a:tr h="694988">
                <a:tc gridSpan="2" vMerge="1">
                  <a:txBody>
                    <a:bodyPr/>
                    <a:lstStyle/>
                    <a:p>
                      <a:endParaRPr lang="zh-CN"/>
                    </a:p>
                  </a:txBody>
                  <a:tcPr>
                    <a:lnT w="6350" cap="flat" cmpd="sng" algn="ctr">
                      <a:solidFill>
                        <a:srgbClr val="000000"/>
                      </a:solidFill>
                      <a:prstDash val="solid"/>
                      <a:round/>
                      <a:headEnd type="none" w="med" len="med"/>
                      <a:tailEnd type="none" w="med" len="med"/>
                    </a:lnT>
                  </a:tcPr>
                </a:tc>
                <a:tc hMerge="1" vMerge="1">
                  <a:txBody>
                    <a:bodyPr/>
                    <a:lstStyle/>
                    <a:p>
                      <a:endParaRPr lang="zh-CN"/>
                    </a:p>
                  </a:txBody>
                  <a:tcPr/>
                </a:tc>
                <a:tc gridSpan="3">
                  <a:txBody>
                    <a:bodyPr/>
                    <a:lstStyle/>
                    <a:p>
                      <a:pPr algn="ctr" fontAlgn="ctr"/>
                      <a:r>
                        <a:rPr lang="zh-CN" altLang="en-US" sz="1600" b="1" i="0" u="none" strike="noStrike" dirty="0">
                          <a:solidFill>
                            <a:schemeClr val="bg1"/>
                          </a:solidFill>
                          <a:effectLst/>
                          <a:latin typeface="微软雅黑" panose="020B0503020204020204" pitchFamily="34" charset="-122"/>
                          <a:ea typeface="微软雅黑" panose="020B0503020204020204" pitchFamily="34" charset="-122"/>
                        </a:rPr>
                        <a:t>岗位工资比例+年终奖金比例</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hMerge="1">
                  <a:txBody>
                    <a:bodyPr/>
                    <a:lstStyle/>
                    <a:p>
                      <a:endParaRPr lang="zh-CN"/>
                    </a:p>
                  </a:txBody>
                  <a:tcPr/>
                </a:tc>
                <a:tc hMerge="1">
                  <a:txBody>
                    <a:bodyPr/>
                    <a:lstStyle/>
                    <a:p>
                      <a:endParaRPr lang="zh-CN"/>
                    </a:p>
                  </a:txBody>
                  <a:tcPr>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1"/>
                  </a:ext>
                </a:extLst>
              </a:tr>
              <a:tr h="694988">
                <a:tc rowSpan="5">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dirty="0">
                          <a:ln>
                            <a:noFill/>
                          </a:ln>
                          <a:solidFill>
                            <a:srgbClr val="000000"/>
                          </a:solidFill>
                          <a:effectLst/>
                          <a:uLnTx/>
                          <a:uFillTx/>
                          <a:latin typeface="微软雅黑" panose="020B0503020204020204" pitchFamily="34" charset="-122"/>
                          <a:ea typeface="微软雅黑" panose="020B0503020204020204" pitchFamily="34" charset="-122"/>
                          <a:cs typeface="+mn-cs"/>
                        </a:rPr>
                        <a:t>地方公司存在安全隐患的（</a:t>
                      </a:r>
                      <a:r>
                        <a:rPr kumimoji="0" lang="zh-CN" altLang="en-US" sz="1600" b="0" i="0" u="none" strike="noStrike" kern="1200" cap="none" spc="0" normalizeH="0" baseline="0" dirty="0">
                          <a:ln>
                            <a:noFill/>
                          </a:ln>
                          <a:solidFill>
                            <a:srgbClr val="FF0000"/>
                          </a:solidFill>
                          <a:effectLst/>
                          <a:uLnTx/>
                          <a:uFillTx/>
                          <a:latin typeface="微软雅黑" panose="020B0503020204020204" pitchFamily="34" charset="-122"/>
                          <a:ea typeface="微软雅黑" panose="020B0503020204020204" pitchFamily="34" charset="-122"/>
                          <a:cs typeface="+mn-cs"/>
                        </a:rPr>
                        <a:t>存在未履职且未在安全管理系统填报）（项）</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rowSpan="2">
                  <a:txBody>
                    <a:bodyPr/>
                    <a:lstStyle/>
                    <a:p>
                      <a:pPr algn="ctr" fontAlgn="ctr"/>
                      <a:r>
                        <a:rPr lang="zh-CN" altLang="en-US" sz="1600" b="0" i="0" u="none" strike="noStrike" dirty="0">
                          <a:solidFill>
                            <a:schemeClr val="tx1"/>
                          </a:solidFill>
                          <a:effectLst/>
                          <a:latin typeface="微软雅黑" panose="020B0503020204020204" pitchFamily="34" charset="-122"/>
                          <a:ea typeface="微软雅黑" panose="020B0503020204020204" pitchFamily="34" charset="-122"/>
                        </a:rPr>
                        <a:t>特别重大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lang="en-US" sz="1600" b="0" kern="0" dirty="0">
                          <a:effectLst/>
                          <a:latin typeface="+mn-ea"/>
                          <a:ea typeface="+mn-ea"/>
                          <a:cs typeface="汉仪书宋二简"/>
                        </a:rPr>
                        <a:t>100%</a:t>
                      </a:r>
                      <a:endParaRPr lang="zh-CN" sz="1600" b="0" kern="100" dirty="0">
                        <a:effectLst/>
                        <a:latin typeface="+mn-ea"/>
                        <a:ea typeface="+mn-ea"/>
                        <a:cs typeface="黑体" panose="02010609060101010101" pitchFamily="49" charset="-122"/>
                      </a:endParaRP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lang="en-US" sz="1600" b="0" kern="0" dirty="0">
                          <a:effectLst/>
                          <a:latin typeface="+mn-ea"/>
                          <a:ea typeface="+mn-ea"/>
                          <a:cs typeface="汉仪书宋二简"/>
                        </a:rPr>
                        <a:t>80%</a:t>
                      </a:r>
                      <a:endParaRPr lang="zh-CN" sz="1600" b="0" kern="100" dirty="0">
                        <a:effectLst/>
                        <a:latin typeface="+mn-ea"/>
                        <a:ea typeface="+mn-ea"/>
                        <a:cs typeface="黑体" panose="02010609060101010101" pitchFamily="49" charset="-122"/>
                      </a:endParaRP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lang="en-US" sz="1600" b="0" kern="0" dirty="0">
                          <a:effectLst/>
                          <a:latin typeface="+mn-ea"/>
                          <a:ea typeface="+mn-ea"/>
                          <a:cs typeface="汉仪书宋二简"/>
                        </a:rPr>
                        <a:t>50%</a:t>
                      </a:r>
                      <a:endParaRPr lang="zh-CN" sz="1600" b="0" kern="100" dirty="0">
                        <a:effectLst/>
                        <a:latin typeface="+mn-ea"/>
                        <a:ea typeface="+mn-ea"/>
                        <a:cs typeface="黑体" panose="02010609060101010101" pitchFamily="49" charset="-122"/>
                      </a:endParaRP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2"/>
                  </a:ext>
                </a:extLst>
              </a:tr>
              <a:tr h="694988">
                <a:tc vMerge="1">
                  <a:txBody>
                    <a:bodyPr/>
                    <a:lstStyle/>
                    <a:p>
                      <a:endParaRPr lang="zh-CN"/>
                    </a:p>
                  </a:txBody>
                  <a:tcPr/>
                </a:tc>
                <a:tc vMerge="1">
                  <a:txBody>
                    <a:bodyPr/>
                    <a:lstStyle/>
                    <a:p>
                      <a:endParaRPr lang="zh-CN"/>
                    </a:p>
                  </a:txBody>
                  <a:tcPr marL="2402" marR="2402" marT="2402"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3">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zh-CN" altLang="en-US" sz="1600" b="0" i="0" u="none" strike="noStrike" kern="1200" dirty="0">
                          <a:solidFill>
                            <a:schemeClr val="tx1"/>
                          </a:solidFill>
                          <a:effectLst/>
                          <a:latin typeface="微软雅黑" panose="020B0503020204020204" pitchFamily="34" charset="-122"/>
                          <a:ea typeface="微软雅黑" panose="020B0503020204020204" pitchFamily="34" charset="-122"/>
                          <a:cs typeface="+mn-cs"/>
                        </a:rPr>
                        <a:t>视情节轻重予以降级、降职或解除劳动关系</a:t>
                      </a:r>
                      <a:endParaRPr lang="en-US" altLang="zh-CN" sz="16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2402" marR="2402" marT="2402"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lang="zh-CN"/>
                    </a:p>
                  </a:txBody>
                  <a:tcPr marL="2402" marR="2402" marT="2402"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94988">
                <a:tc vMerge="1">
                  <a:txBody>
                    <a:bodyPr/>
                    <a:lstStyle/>
                    <a:p>
                      <a:endParaRPr lang="zh-CN"/>
                    </a:p>
                  </a:txBody>
                  <a:tcPr marL="2402" marR="2402" marT="2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zh-CN" altLang="en-US" sz="1600" b="0" i="0" u="none" strike="noStrike" kern="1200" dirty="0">
                          <a:solidFill>
                            <a:schemeClr val="tx1"/>
                          </a:solidFill>
                          <a:effectLst/>
                          <a:latin typeface="微软雅黑" panose="020B0503020204020204" pitchFamily="34" charset="-122"/>
                          <a:ea typeface="微软雅黑" panose="020B0503020204020204" pitchFamily="34" charset="-122"/>
                          <a:cs typeface="+mn-cs"/>
                        </a:rPr>
                        <a:t>重大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lang="en-US" sz="1600" b="0" kern="0" dirty="0">
                          <a:effectLst/>
                          <a:latin typeface="+mn-ea"/>
                          <a:ea typeface="+mn-ea"/>
                          <a:cs typeface="汉仪书宋二简"/>
                        </a:rPr>
                        <a:t>50%</a:t>
                      </a:r>
                      <a:endParaRPr lang="zh-CN" sz="1600" b="0" kern="100" dirty="0">
                        <a:effectLst/>
                        <a:latin typeface="+mn-ea"/>
                        <a:ea typeface="+mn-ea"/>
                        <a:cs typeface="黑体" panose="02010609060101010101" pitchFamily="49" charset="-122"/>
                      </a:endParaRP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lang="en-US" sz="1600" b="0" kern="0" dirty="0">
                          <a:effectLst/>
                          <a:latin typeface="+mn-ea"/>
                          <a:ea typeface="+mn-ea"/>
                          <a:cs typeface="汉仪书宋二简"/>
                        </a:rPr>
                        <a:t>40%</a:t>
                      </a:r>
                      <a:endParaRPr lang="zh-CN" sz="1600" b="0" kern="100" dirty="0">
                        <a:effectLst/>
                        <a:latin typeface="+mn-ea"/>
                        <a:ea typeface="+mn-ea"/>
                        <a:cs typeface="黑体" panose="02010609060101010101" pitchFamily="49" charset="-122"/>
                      </a:endParaRP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lang="en-US" sz="1600" b="0" kern="0" dirty="0">
                          <a:effectLst/>
                          <a:latin typeface="+mn-ea"/>
                          <a:ea typeface="+mn-ea"/>
                          <a:cs typeface="汉仪书宋二简"/>
                        </a:rPr>
                        <a:t>30%</a:t>
                      </a:r>
                      <a:endParaRPr lang="zh-CN" sz="1600" b="0" kern="100" dirty="0">
                        <a:effectLst/>
                        <a:latin typeface="+mn-ea"/>
                        <a:ea typeface="+mn-ea"/>
                        <a:cs typeface="黑体" panose="02010609060101010101" pitchFamily="49" charset="-122"/>
                      </a:endParaRP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4"/>
                  </a:ext>
                </a:extLst>
              </a:tr>
              <a:tr h="694988">
                <a:tc vMerge="1">
                  <a:txBody>
                    <a:bodyPr/>
                    <a:lstStyle/>
                    <a:p>
                      <a:endParaRPr lang="zh-CN"/>
                    </a:p>
                  </a:txBody>
                  <a:tcPr marL="2402" marR="2402" marT="2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kern="1200" dirty="0">
                          <a:solidFill>
                            <a:schemeClr val="tx1"/>
                          </a:solidFill>
                          <a:effectLst/>
                          <a:latin typeface="微软雅黑" panose="020B0503020204020204" pitchFamily="34" charset="-122"/>
                          <a:ea typeface="微软雅黑" panose="020B0503020204020204" pitchFamily="34" charset="-122"/>
                          <a:cs typeface="+mn-cs"/>
                        </a:rPr>
                        <a:t>较大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600" b="0" kern="0" dirty="0">
                          <a:solidFill>
                            <a:schemeClr val="tx1"/>
                          </a:solidFill>
                          <a:effectLst/>
                          <a:latin typeface="微软雅黑" panose="020B0503020204020204" pitchFamily="34" charset="-122"/>
                          <a:ea typeface="微软雅黑" panose="020B0503020204020204" pitchFamily="34" charset="-122"/>
                          <a:cs typeface="汉仪书宋二简"/>
                        </a:rPr>
                        <a:t>20%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600" b="0" kern="0" dirty="0">
                          <a:solidFill>
                            <a:schemeClr val="tx1"/>
                          </a:solidFill>
                          <a:effectLst/>
                          <a:latin typeface="微软雅黑" panose="020B0503020204020204" pitchFamily="34" charset="-122"/>
                          <a:ea typeface="微软雅黑" panose="020B0503020204020204" pitchFamily="34" charset="-122"/>
                          <a:cs typeface="汉仪书宋二简"/>
                        </a:rPr>
                        <a:t>10%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600" b="0" kern="0" dirty="0">
                          <a:solidFill>
                            <a:schemeClr val="tx1"/>
                          </a:solidFill>
                          <a:effectLst/>
                          <a:latin typeface="微软雅黑" panose="020B0503020204020204" pitchFamily="34" charset="-122"/>
                          <a:ea typeface="微软雅黑" panose="020B0503020204020204" pitchFamily="34" charset="-122"/>
                          <a:cs typeface="汉仪书宋二简"/>
                        </a:rPr>
                        <a:t>10%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5"/>
                  </a:ext>
                </a:extLst>
              </a:tr>
              <a:tr h="694988">
                <a:tc vMerge="1">
                  <a:txBody>
                    <a:bodyPr/>
                    <a:lstStyle/>
                    <a:p>
                      <a:endParaRPr lang="zh-CN"/>
                    </a:p>
                  </a:txBody>
                  <a:tcPr marL="2402" marR="2402" marT="2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solidFill>
                            <a:schemeClr val="tx1"/>
                          </a:solidFill>
                          <a:effectLst/>
                          <a:latin typeface="微软雅黑" panose="020B0503020204020204" pitchFamily="34" charset="-122"/>
                          <a:ea typeface="微软雅黑" panose="020B0503020204020204" pitchFamily="34" charset="-122"/>
                        </a:rPr>
                        <a:t>一般</a:t>
                      </a:r>
                      <a:endParaRPr lang="en-US" altLang="zh-CN" sz="1600" b="0" i="0" u="none" strike="noStrike" dirty="0">
                        <a:solidFill>
                          <a:schemeClr val="tx1"/>
                        </a:solidFill>
                        <a:effectLst/>
                        <a:latin typeface="微软雅黑" panose="020B0503020204020204" pitchFamily="34" charset="-122"/>
                        <a:ea typeface="微软雅黑" panose="020B0503020204020204" pitchFamily="34" charset="-122"/>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600" b="0" i="0" u="none" strike="noStrike" kern="1200" dirty="0">
                          <a:solidFill>
                            <a:srgbClr val="FF0000"/>
                          </a:solidFill>
                          <a:effectLst/>
                          <a:latin typeface="微软雅黑" panose="020B0503020204020204" pitchFamily="34" charset="-122"/>
                          <a:ea typeface="微软雅黑" panose="020B0503020204020204" pitchFamily="34" charset="-122"/>
                          <a:cs typeface="+mn-cs"/>
                        </a:rPr>
                        <a:t>5%</a:t>
                      </a:r>
                    </a:p>
                    <a:p>
                      <a:pPr marL="0" marR="0" lvl="0" indent="0" algn="ctr" defTabSz="914400" rtl="0" eaLnBrk="1" fontAlgn="ctr" latinLnBrk="0" hangingPunct="1">
                        <a:lnSpc>
                          <a:spcPct val="100000"/>
                        </a:lnSpc>
                        <a:spcBef>
                          <a:spcPts val="0"/>
                        </a:spcBef>
                        <a:spcAft>
                          <a:spcPts val="0"/>
                        </a:spcAft>
                        <a:buClrTx/>
                        <a:buSzTx/>
                        <a:buFontTx/>
                        <a:buNone/>
                        <a:defRPr/>
                      </a:pPr>
                      <a:r>
                        <a:rPr lang="zh-CN" altLang="en-US" sz="1600" b="0" i="0" u="none" strike="noStrike" kern="1200" dirty="0">
                          <a:solidFill>
                            <a:srgbClr val="FF0000"/>
                          </a:solidFill>
                          <a:effectLst/>
                          <a:latin typeface="微软雅黑" panose="020B0503020204020204" pitchFamily="34" charset="-122"/>
                          <a:ea typeface="微软雅黑" panose="020B0503020204020204" pitchFamily="34" charset="-122"/>
                          <a:cs typeface="+mn-cs"/>
                        </a:rPr>
                        <a:t>（</a:t>
                      </a:r>
                      <a:r>
                        <a:rPr lang="en-US" altLang="zh-CN" sz="1600" b="0" i="0" u="none" strike="noStrike" kern="1200" dirty="0">
                          <a:solidFill>
                            <a:srgbClr val="FF0000"/>
                          </a:solidFill>
                          <a:effectLst/>
                          <a:latin typeface="微软雅黑" panose="020B0503020204020204" pitchFamily="34" charset="-122"/>
                          <a:ea typeface="微软雅黑" panose="020B0503020204020204" pitchFamily="34" charset="-122"/>
                          <a:cs typeface="+mn-cs"/>
                        </a:rPr>
                        <a:t>&gt;2</a:t>
                      </a:r>
                      <a:r>
                        <a:rPr lang="zh-CN" altLang="en-US" sz="1600" b="0" i="0" u="none" strike="noStrike" kern="1200" dirty="0">
                          <a:solidFill>
                            <a:srgbClr val="FF0000"/>
                          </a:solidFill>
                          <a:effectLst/>
                          <a:latin typeface="微软雅黑" panose="020B0503020204020204" pitchFamily="34" charset="-122"/>
                          <a:ea typeface="微软雅黑" panose="020B0503020204020204" pitchFamily="34" charset="-122"/>
                          <a:cs typeface="+mn-cs"/>
                        </a:rPr>
                        <a:t>项时）</a:t>
                      </a:r>
                      <a:endParaRPr lang="en-US" altLang="zh-CN" sz="1600" b="0" i="0" u="none" strike="noStrike" kern="1200" dirty="0">
                        <a:solidFill>
                          <a:srgbClr val="FF0000"/>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600" b="0" i="0" u="none" strike="noStrike" kern="1200" dirty="0">
                          <a:solidFill>
                            <a:srgbClr val="FF0000"/>
                          </a:solidFill>
                          <a:effectLst/>
                          <a:latin typeface="微软雅黑" panose="020B0503020204020204" pitchFamily="34" charset="-122"/>
                          <a:ea typeface="微软雅黑" panose="020B0503020204020204" pitchFamily="34" charset="-122"/>
                          <a:cs typeface="+mn-cs"/>
                        </a:rPr>
                        <a:t>5%</a:t>
                      </a:r>
                    </a:p>
                    <a:p>
                      <a:pPr marL="0" marR="0" lvl="0" indent="0" algn="ctr" defTabSz="914400" rtl="0" eaLnBrk="1" fontAlgn="ctr" latinLnBrk="0" hangingPunct="1">
                        <a:lnSpc>
                          <a:spcPct val="100000"/>
                        </a:lnSpc>
                        <a:spcBef>
                          <a:spcPts val="0"/>
                        </a:spcBef>
                        <a:spcAft>
                          <a:spcPts val="0"/>
                        </a:spcAft>
                        <a:buClrTx/>
                        <a:buSzTx/>
                        <a:buFontTx/>
                        <a:buNone/>
                        <a:defRPr/>
                      </a:pPr>
                      <a:r>
                        <a:rPr lang="zh-CN" altLang="en-US" sz="1600" b="0" i="0" u="none" strike="noStrike" kern="1200" dirty="0">
                          <a:solidFill>
                            <a:srgbClr val="FF0000"/>
                          </a:solidFill>
                          <a:effectLst/>
                          <a:latin typeface="微软雅黑" panose="020B0503020204020204" pitchFamily="34" charset="-122"/>
                          <a:ea typeface="微软雅黑" panose="020B0503020204020204" pitchFamily="34" charset="-122"/>
                          <a:cs typeface="+mn-cs"/>
                        </a:rPr>
                        <a:t>（</a:t>
                      </a:r>
                      <a:r>
                        <a:rPr lang="en-US" altLang="zh-CN" sz="1600" b="0" i="0" u="none" strike="noStrike" kern="1200" dirty="0">
                          <a:solidFill>
                            <a:srgbClr val="FF0000"/>
                          </a:solidFill>
                          <a:effectLst/>
                          <a:latin typeface="微软雅黑" panose="020B0503020204020204" pitchFamily="34" charset="-122"/>
                          <a:ea typeface="微软雅黑" panose="020B0503020204020204" pitchFamily="34" charset="-122"/>
                          <a:cs typeface="+mn-cs"/>
                        </a:rPr>
                        <a:t>&gt;3</a:t>
                      </a:r>
                      <a:r>
                        <a:rPr lang="zh-CN" altLang="en-US" sz="1600" b="0" i="0" u="none" strike="noStrike" kern="1200" dirty="0">
                          <a:solidFill>
                            <a:srgbClr val="FF0000"/>
                          </a:solidFill>
                          <a:effectLst/>
                          <a:latin typeface="微软雅黑" panose="020B0503020204020204" pitchFamily="34" charset="-122"/>
                          <a:ea typeface="微软雅黑" panose="020B0503020204020204" pitchFamily="34" charset="-122"/>
                          <a:cs typeface="+mn-cs"/>
                        </a:rPr>
                        <a:t>项时）</a:t>
                      </a:r>
                      <a:endParaRPr lang="en-US" altLang="zh-CN" sz="1600" b="0" i="0" u="none" strike="noStrike" kern="1200" dirty="0">
                        <a:solidFill>
                          <a:srgbClr val="FF0000"/>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600" b="0" i="0" u="none" strike="noStrike" kern="1200" dirty="0">
                          <a:solidFill>
                            <a:srgbClr val="FF0000"/>
                          </a:solidFill>
                          <a:effectLst/>
                          <a:latin typeface="微软雅黑" panose="020B0503020204020204" pitchFamily="34" charset="-122"/>
                          <a:ea typeface="微软雅黑" panose="020B0503020204020204" pitchFamily="34" charset="-122"/>
                          <a:cs typeface="+mn-cs"/>
                        </a:rPr>
                        <a:t>5%</a:t>
                      </a:r>
                    </a:p>
                    <a:p>
                      <a:pPr marL="0" marR="0" lvl="0" indent="0" algn="ctr" defTabSz="914400" rtl="0" eaLnBrk="1" fontAlgn="ctr" latinLnBrk="0" hangingPunct="1">
                        <a:lnSpc>
                          <a:spcPct val="100000"/>
                        </a:lnSpc>
                        <a:spcBef>
                          <a:spcPts val="0"/>
                        </a:spcBef>
                        <a:spcAft>
                          <a:spcPts val="0"/>
                        </a:spcAft>
                        <a:buClrTx/>
                        <a:buSzTx/>
                        <a:buFontTx/>
                        <a:buNone/>
                        <a:defRPr/>
                      </a:pPr>
                      <a:r>
                        <a:rPr lang="zh-CN" altLang="en-US" sz="1600" b="0" i="0" u="none" strike="noStrike" kern="1200" dirty="0">
                          <a:solidFill>
                            <a:srgbClr val="FF0000"/>
                          </a:solidFill>
                          <a:effectLst/>
                          <a:latin typeface="微软雅黑" panose="020B0503020204020204" pitchFamily="34" charset="-122"/>
                          <a:ea typeface="微软雅黑" panose="020B0503020204020204" pitchFamily="34" charset="-122"/>
                          <a:cs typeface="+mn-cs"/>
                        </a:rPr>
                        <a:t>（</a:t>
                      </a:r>
                      <a:r>
                        <a:rPr lang="en-US" altLang="zh-CN" sz="1600" b="0" i="0" u="none" strike="noStrike" kern="1200" dirty="0">
                          <a:solidFill>
                            <a:srgbClr val="FF0000"/>
                          </a:solidFill>
                          <a:effectLst/>
                          <a:latin typeface="微软雅黑" panose="020B0503020204020204" pitchFamily="34" charset="-122"/>
                          <a:ea typeface="微软雅黑" panose="020B0503020204020204" pitchFamily="34" charset="-122"/>
                          <a:cs typeface="+mn-cs"/>
                        </a:rPr>
                        <a:t>&gt;4</a:t>
                      </a:r>
                      <a:r>
                        <a:rPr lang="zh-CN" altLang="en-US" sz="1600" b="0" i="0" u="none" strike="noStrike" kern="1200" dirty="0">
                          <a:solidFill>
                            <a:srgbClr val="FF0000"/>
                          </a:solidFill>
                          <a:effectLst/>
                          <a:latin typeface="微软雅黑" panose="020B0503020204020204" pitchFamily="34" charset="-122"/>
                          <a:ea typeface="微软雅黑" panose="020B0503020204020204" pitchFamily="34" charset="-122"/>
                          <a:cs typeface="+mn-cs"/>
                        </a:rPr>
                        <a:t>项时）</a:t>
                      </a:r>
                      <a:endParaRPr lang="en-US" altLang="zh-CN" sz="1600" b="0" i="0" u="none" strike="noStrike" kern="1200" dirty="0">
                        <a:solidFill>
                          <a:srgbClr val="FF0000"/>
                        </a:solidFill>
                        <a:effectLst/>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10" name="矩形 9"/>
          <p:cNvSpPr/>
          <p:nvPr/>
        </p:nvSpPr>
        <p:spPr>
          <a:xfrm>
            <a:off x="4359080" y="906821"/>
            <a:ext cx="1973304" cy="45688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大区</a:t>
            </a:r>
          </a:p>
        </p:txBody>
      </p:sp>
      <p:sp>
        <p:nvSpPr>
          <p:cNvPr id="11" name="矩形 10"/>
          <p:cNvSpPr/>
          <p:nvPr/>
        </p:nvSpPr>
        <p:spPr>
          <a:xfrm>
            <a:off x="2356041" y="906821"/>
            <a:ext cx="1973304" cy="45688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城市公司</a:t>
            </a:r>
          </a:p>
        </p:txBody>
      </p:sp>
      <p:sp>
        <p:nvSpPr>
          <p:cNvPr id="12" name="矩形 11"/>
          <p:cNvSpPr/>
          <p:nvPr/>
        </p:nvSpPr>
        <p:spPr>
          <a:xfrm>
            <a:off x="353002" y="906821"/>
            <a:ext cx="1973304" cy="45688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门店</a:t>
            </a:r>
          </a:p>
        </p:txBody>
      </p:sp>
      <p:sp>
        <p:nvSpPr>
          <p:cNvPr id="13"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四、安全事件处罚制度</a:t>
            </a:r>
          </a:p>
        </p:txBody>
      </p:sp>
      <p:cxnSp>
        <p:nvCxnSpPr>
          <p:cNvPr id="14" name="直接连接符 13"/>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5" name="矩形 14"/>
          <p:cNvSpPr/>
          <p:nvPr/>
        </p:nvSpPr>
        <p:spPr>
          <a:xfrm>
            <a:off x="353002" y="1731009"/>
            <a:ext cx="462280" cy="1974215"/>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安全事件处罚</a:t>
            </a:r>
          </a:p>
        </p:txBody>
      </p:sp>
      <p:sp>
        <p:nvSpPr>
          <p:cNvPr id="16" name="矩形 15"/>
          <p:cNvSpPr/>
          <p:nvPr/>
        </p:nvSpPr>
        <p:spPr>
          <a:xfrm>
            <a:off x="353002" y="3705224"/>
            <a:ext cx="462280" cy="197421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隐患处罚</a:t>
            </a:r>
          </a:p>
        </p:txBody>
      </p:sp>
      <p:sp>
        <p:nvSpPr>
          <p:cNvPr id="17"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54</a:t>
            </a:fld>
            <a:endParaRPr lang="zh-CN" altLang="en-US" b="1" dirty="0">
              <a:solidFill>
                <a:schemeClr val="bg1"/>
              </a:solidFill>
            </a:endParaRPr>
          </a:p>
        </p:txBody>
      </p:sp>
      <p:sp>
        <p:nvSpPr>
          <p:cNvPr id="18"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19"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57</a:t>
            </a:r>
            <a:endParaRPr lang="zh-CN" altLang="en-US" b="1" dirty="0">
              <a:solidFill>
                <a:srgbClr val="0081C8"/>
              </a:solidFill>
            </a:endParaRPr>
          </a:p>
        </p:txBody>
      </p:sp>
      <p:cxnSp>
        <p:nvCxnSpPr>
          <p:cNvPr id="20"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1"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1095376" y="1638300"/>
          <a:ext cx="10550526" cy="5091128"/>
        </p:xfrm>
        <a:graphic>
          <a:graphicData uri="http://schemas.openxmlformats.org/drawingml/2006/table">
            <a:tbl>
              <a:tblPr/>
              <a:tblGrid>
                <a:gridCol w="952499">
                  <a:extLst>
                    <a:ext uri="{9D8B030D-6E8A-4147-A177-3AD203B41FA5}">
                      <a16:colId xmlns:a16="http://schemas.microsoft.com/office/drawing/2014/main" val="20000"/>
                    </a:ext>
                  </a:extLst>
                </a:gridCol>
                <a:gridCol w="1063204">
                  <a:extLst>
                    <a:ext uri="{9D8B030D-6E8A-4147-A177-3AD203B41FA5}">
                      <a16:colId xmlns:a16="http://schemas.microsoft.com/office/drawing/2014/main" val="20001"/>
                    </a:ext>
                  </a:extLst>
                </a:gridCol>
                <a:gridCol w="2844941">
                  <a:extLst>
                    <a:ext uri="{9D8B030D-6E8A-4147-A177-3AD203B41FA5}">
                      <a16:colId xmlns:a16="http://schemas.microsoft.com/office/drawing/2014/main" val="20002"/>
                    </a:ext>
                  </a:extLst>
                </a:gridCol>
                <a:gridCol w="2844941">
                  <a:extLst>
                    <a:ext uri="{9D8B030D-6E8A-4147-A177-3AD203B41FA5}">
                      <a16:colId xmlns:a16="http://schemas.microsoft.com/office/drawing/2014/main" val="20003"/>
                    </a:ext>
                  </a:extLst>
                </a:gridCol>
                <a:gridCol w="2844941">
                  <a:extLst>
                    <a:ext uri="{9D8B030D-6E8A-4147-A177-3AD203B41FA5}">
                      <a16:colId xmlns:a16="http://schemas.microsoft.com/office/drawing/2014/main" val="20004"/>
                    </a:ext>
                  </a:extLst>
                </a:gridCol>
              </a:tblGrid>
              <a:tr h="727304">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i="0" u="none" strike="noStrike" dirty="0">
                          <a:solidFill>
                            <a:schemeClr val="bg1"/>
                          </a:solidFill>
                          <a:effectLst/>
                          <a:latin typeface="微软雅黑" panose="020B0503020204020204" pitchFamily="34" charset="-122"/>
                          <a:ea typeface="微软雅黑" panose="020B0503020204020204" pitchFamily="34" charset="-122"/>
                        </a:rPr>
                        <a:t>处罚事项</a:t>
                      </a:r>
                      <a:endParaRPr lang="zh-CN" altLang="en-US" sz="1600" b="1" dirty="0">
                        <a:solidFill>
                          <a:schemeClr val="bg1"/>
                        </a:solidFill>
                        <a:latin typeface="微软雅黑" panose="020B0503020204020204" pitchFamily="34" charset="-122"/>
                        <a:ea typeface="微软雅黑" panose="020B0503020204020204" pitchFamily="34" charset="-122"/>
                      </a:endParaRPr>
                    </a:p>
                  </a:txBody>
                  <a:tcPr marL="121920" marR="12192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rowSpan="2" hMerge="1">
                  <a:txBody>
                    <a:bodyPr/>
                    <a:lstStyle/>
                    <a:p>
                      <a:endParaRPr lang="zh-CN"/>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600" b="1" i="0" u="none" strike="noStrike" kern="1200" dirty="0">
                          <a:solidFill>
                            <a:schemeClr val="bg1"/>
                          </a:solidFill>
                          <a:effectLst/>
                          <a:latin typeface="微软雅黑" panose="020B0503020204020204" pitchFamily="34" charset="-122"/>
                          <a:ea typeface="微软雅黑" panose="020B0503020204020204" pitchFamily="34" charset="-122"/>
                          <a:cs typeface="+mn-cs"/>
                        </a:rPr>
                        <a:t>责任人</a:t>
                      </a:r>
                      <a:r>
                        <a:rPr lang="en-US" altLang="zh-CN" sz="1600" b="1" i="0" u="none" strike="noStrike" kern="1200" dirty="0">
                          <a:solidFill>
                            <a:schemeClr val="bg1"/>
                          </a:solidFill>
                          <a:effectLst/>
                          <a:latin typeface="微软雅黑" panose="020B0503020204020204" pitchFamily="34" charset="-122"/>
                          <a:ea typeface="微软雅黑" panose="020B0503020204020204" pitchFamily="34" charset="-122"/>
                          <a:cs typeface="+mn-cs"/>
                        </a:rPr>
                        <a:t>/</a:t>
                      </a:r>
                      <a:r>
                        <a:rPr lang="zh-CN" altLang="en-US" sz="1600" b="1" i="0" u="none" strike="noStrike" kern="1200" dirty="0">
                          <a:solidFill>
                            <a:schemeClr val="bg1"/>
                          </a:solidFill>
                          <a:effectLst/>
                          <a:latin typeface="微软雅黑" panose="020B0503020204020204" pitchFamily="34" charset="-122"/>
                          <a:ea typeface="微软雅黑" panose="020B0503020204020204" pitchFamily="34" charset="-122"/>
                          <a:cs typeface="+mn-cs"/>
                        </a:rPr>
                        <a:t>安全经理</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600" b="1" i="0" u="none" strike="noStrike" dirty="0">
                          <a:solidFill>
                            <a:schemeClr val="bg1"/>
                          </a:solidFill>
                          <a:effectLst/>
                          <a:latin typeface="微软雅黑" panose="020B0503020204020204" pitchFamily="34" charset="-122"/>
                          <a:ea typeface="微软雅黑" panose="020B0503020204020204" pitchFamily="34" charset="-122"/>
                        </a:rPr>
                        <a:t>责任副总</a:t>
                      </a:r>
                      <a:endParaRPr kumimoji="0" lang="zh-CN" altLang="en-US" sz="1600" b="1" i="0" u="none" strike="noStrike" kern="1200" cap="none" spc="0" normalizeH="0" baseline="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a:txBody>
                    <a:bodyPr/>
                    <a:lstStyle/>
                    <a:p>
                      <a:pPr algn="ctr" fontAlgn="ctr"/>
                      <a:r>
                        <a:rPr lang="zh-CN" altLang="en-US" sz="1600" b="1" i="0" u="none" strike="noStrike" dirty="0">
                          <a:solidFill>
                            <a:schemeClr val="bg1"/>
                          </a:solidFill>
                          <a:effectLst/>
                          <a:latin typeface="微软雅黑" panose="020B0503020204020204" pitchFamily="34" charset="-122"/>
                          <a:ea typeface="微软雅黑" panose="020B0503020204020204" pitchFamily="34" charset="-122"/>
                        </a:rPr>
                        <a:t>总经理</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extLst>
                  <a:ext uri="{0D108BD9-81ED-4DB2-BD59-A6C34878D82A}">
                    <a16:rowId xmlns:a16="http://schemas.microsoft.com/office/drawing/2014/main" val="10000"/>
                  </a:ext>
                </a:extLst>
              </a:tr>
              <a:tr h="727304">
                <a:tc gridSpan="2" vMerge="1">
                  <a:txBody>
                    <a:bodyPr/>
                    <a:lstStyle/>
                    <a:p>
                      <a:endParaRPr lang="zh-CN"/>
                    </a:p>
                  </a:txBody>
                  <a:tcPr>
                    <a:lnT w="6350" cap="flat" cmpd="sng" algn="ctr">
                      <a:solidFill>
                        <a:srgbClr val="000000"/>
                      </a:solidFill>
                      <a:prstDash val="solid"/>
                      <a:round/>
                      <a:headEnd type="none" w="med" len="med"/>
                      <a:tailEnd type="none" w="med" len="med"/>
                    </a:lnT>
                  </a:tcPr>
                </a:tc>
                <a:tc hMerge="1" vMerge="1">
                  <a:txBody>
                    <a:bodyPr/>
                    <a:lstStyle/>
                    <a:p>
                      <a:endParaRPr lang="zh-CN"/>
                    </a:p>
                  </a:txBody>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600" b="1" dirty="0">
                          <a:solidFill>
                            <a:schemeClr val="bg1"/>
                          </a:solidFill>
                          <a:effectLst/>
                          <a:latin typeface="微软雅黑" panose="020B0503020204020204" pitchFamily="34" charset="-122"/>
                          <a:ea typeface="微软雅黑" panose="020B0503020204020204" pitchFamily="34" charset="-122"/>
                          <a:sym typeface="+mn-ea"/>
                        </a:rPr>
                        <a:t>岗位工资比例</a:t>
                      </a:r>
                      <a:endParaRPr kumimoji="0" lang="zh-CN" altLang="en-US" sz="1600" b="1" i="0" u="none" strike="noStrike" kern="1200" cap="none" spc="0" normalizeH="0" baseline="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hMerge="1">
                  <a:txBody>
                    <a:bodyPr/>
                    <a:lstStyle/>
                    <a:p>
                      <a:endParaRPr lang="zh-CN"/>
                    </a:p>
                  </a:txBody>
                  <a:tcPr/>
                </a:tc>
                <a:tc hMerge="1">
                  <a:txBody>
                    <a:bodyPr/>
                    <a:lstStyle/>
                    <a:p>
                      <a:endParaRPr lang="zh-CN"/>
                    </a:p>
                  </a:txBody>
                  <a:tcPr>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1"/>
                  </a:ext>
                </a:extLst>
              </a:tr>
              <a:tr h="727304">
                <a:tc rowSpan="4">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检查时</a:t>
                      </a:r>
                      <a:r>
                        <a:rPr lang="zh-CN" altLang="zh-CN" sz="1400" b="0" i="0" u="none" strike="noStrike" kern="1200" dirty="0">
                          <a:solidFill>
                            <a:srgbClr val="FF0000"/>
                          </a:solidFill>
                          <a:effectLst/>
                          <a:latin typeface="微软雅黑" panose="020B0503020204020204" pitchFamily="34" charset="-122"/>
                          <a:ea typeface="微软雅黑" panose="020B0503020204020204" pitchFamily="34" charset="-122"/>
                          <a:cs typeface="+mn-cs"/>
                        </a:rPr>
                        <a:t>未发现检查区域内存在安全隐患</a:t>
                      </a:r>
                      <a:r>
                        <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的（项）</a:t>
                      </a:r>
                      <a:endPar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L="48000" marR="48000"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特别重大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50%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kumimoji="0" lang="en-US" sz="1400" b="0" i="0" u="none" strike="noStrike" kern="1200" cap="none" spc="0" normalizeH="0" baseline="0">
                          <a:ln>
                            <a:noFill/>
                          </a:ln>
                          <a:solidFill>
                            <a:schemeClr val="tx1"/>
                          </a:solidFill>
                          <a:effectLst/>
                          <a:uLnTx/>
                          <a:uFillTx/>
                          <a:latin typeface="微软雅黑" panose="020B0503020204020204" pitchFamily="34" charset="-122"/>
                          <a:ea typeface="微软雅黑" panose="020B0503020204020204" pitchFamily="34" charset="-122"/>
                          <a:cs typeface="+mn-cs"/>
                        </a:rPr>
                        <a:t>15%</a:t>
                      </a:r>
                      <a:endParaRPr kumimoji="0" lang="zh-CN" sz="1400" b="0" i="0" u="none" strike="noStrike" kern="1200" cap="none" spc="0" normalizeH="0" baseline="0">
                        <a:ln>
                          <a:noFill/>
                        </a:ln>
                        <a:solidFill>
                          <a:schemeClr val="tx1"/>
                        </a:solidFill>
                        <a:effectLst/>
                        <a:uLnTx/>
                        <a:uFillTx/>
                        <a:latin typeface="微软雅黑" panose="020B0503020204020204" pitchFamily="34" charset="-122"/>
                        <a:ea typeface="微软雅黑" panose="020B0503020204020204" pitchFamily="34" charset="-122"/>
                        <a:cs typeface="+mn-cs"/>
                      </a:endParaRP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2"/>
                  </a:ext>
                </a:extLst>
              </a:tr>
              <a:tr h="727304">
                <a:tc vMerge="1">
                  <a:txBody>
                    <a:bodyPr/>
                    <a:lstStyle/>
                    <a:p>
                      <a:endParaRPr lang="zh-C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重大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kumimoji="0" lang="en-US" sz="1400" b="0" i="0" u="none" strike="noStrike" kern="1200" cap="none" spc="0" normalizeH="0" baseline="0" dirty="0">
                          <a:ln>
                            <a:noFill/>
                          </a:ln>
                          <a:solidFill>
                            <a:schemeClr val="tx1"/>
                          </a:solidFill>
                          <a:effectLst/>
                          <a:uLnTx/>
                          <a:uFillTx/>
                          <a:latin typeface="微软雅黑" panose="020B0503020204020204" pitchFamily="34" charset="-122"/>
                          <a:ea typeface="微软雅黑" panose="020B0503020204020204" pitchFamily="34" charset="-122"/>
                          <a:cs typeface="+mn-cs"/>
                        </a:rPr>
                        <a:t>10%</a:t>
                      </a:r>
                      <a:endParaRPr kumimoji="0" lang="zh-CN" sz="1400" b="0" i="0" u="none" strike="noStrike" kern="1200" cap="none" spc="0" normalizeH="0" baseline="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3"/>
                  </a:ext>
                </a:extLst>
              </a:tr>
              <a:tr h="727304">
                <a:tc vMerge="1">
                  <a:txBody>
                    <a:bodyPr/>
                    <a:lstStyle/>
                    <a:p>
                      <a:endParaRPr lang="zh-C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较大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10%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dirty="0">
                          <a:ln>
                            <a:noFill/>
                          </a:ln>
                          <a:solidFill>
                            <a:srgbClr val="FF0000"/>
                          </a:solidFill>
                          <a:effectLst/>
                          <a:uLnTx/>
                          <a:uFillTx/>
                          <a:latin typeface="微软雅黑" panose="020B0503020204020204" pitchFamily="34" charset="-122"/>
                          <a:ea typeface="微软雅黑" panose="020B0503020204020204" pitchFamily="34" charset="-122"/>
                          <a:cs typeface="+mn-cs"/>
                        </a:rPr>
                        <a:t>5%</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spcAft>
                          <a:spcPts val="0"/>
                        </a:spcAft>
                      </a:pPr>
                      <a:r>
                        <a:rPr kumimoji="0" lang="en-US" sz="1400" b="0" i="0" u="none" strike="noStrike" kern="1200" cap="none" spc="0" normalizeH="0" baseline="0" dirty="0">
                          <a:ln>
                            <a:noFill/>
                          </a:ln>
                          <a:solidFill>
                            <a:srgbClr val="FF0000"/>
                          </a:solidFill>
                          <a:effectLst/>
                          <a:uLnTx/>
                          <a:uFillTx/>
                          <a:latin typeface="微软雅黑" panose="020B0503020204020204" pitchFamily="34" charset="-122"/>
                          <a:ea typeface="微软雅黑" panose="020B0503020204020204" pitchFamily="34" charset="-122"/>
                          <a:cs typeface="+mn-cs"/>
                        </a:rPr>
                        <a:t>2%</a:t>
                      </a:r>
                      <a:endParaRPr kumimoji="0" lang="zh-CN" sz="1400" b="0" i="0" u="none" strike="noStrike" kern="1200" cap="none" spc="0" normalizeH="0" baseline="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4"/>
                  </a:ext>
                </a:extLst>
              </a:tr>
              <a:tr h="727304">
                <a:tc vMerge="1">
                  <a:txBody>
                    <a:bodyPr/>
                    <a:lstStyle/>
                    <a:p>
                      <a:endParaRPr lang="zh-CN"/>
                    </a:p>
                  </a:txBody>
                  <a:tcPr marL="2402" marR="2402" marT="24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一般</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5"/>
                  </a:ext>
                </a:extLst>
              </a:tr>
              <a:tr h="727304">
                <a:tc gridSpan="5">
                  <a:txBody>
                    <a:bodyPr/>
                    <a:lstStyle/>
                    <a:p>
                      <a:pPr eaLnBrk="0" fontAlgn="ctr" hangingPunct="0">
                        <a:lnSpc>
                          <a:spcPct val="120000"/>
                        </a:lnSpc>
                        <a:spcBef>
                          <a:spcPct val="0"/>
                        </a:spcBef>
                        <a:spcAft>
                          <a:spcPct val="0"/>
                        </a:spcAft>
                      </a:pPr>
                      <a:r>
                        <a:rPr lang="zh-CN" altLang="en-US" sz="1400" dirty="0">
                          <a:latin typeface="微软雅黑" panose="020B0503020204020204" pitchFamily="34" charset="-122"/>
                          <a:ea typeface="微软雅黑" panose="020B0503020204020204" pitchFamily="34" charset="-122"/>
                          <a:cs typeface="Calibri" panose="020F0502020204030204" pitchFamily="34" charset="0"/>
                        </a:rPr>
                        <a:t>说明：所属地方公司存在较大安全隐患且城市公司存在未履职情况的</a:t>
                      </a:r>
                      <a:r>
                        <a:rPr lang="en-US" altLang="zh-CN" sz="1400" dirty="0">
                          <a:latin typeface="微软雅黑" panose="020B0503020204020204" pitchFamily="34" charset="-122"/>
                          <a:ea typeface="微软雅黑" panose="020B0503020204020204" pitchFamily="34" charset="-122"/>
                          <a:cs typeface="Calibri" panose="020F0502020204030204" pitchFamily="34" charset="0"/>
                        </a:rPr>
                        <a:t>(≥2</a:t>
                      </a:r>
                      <a:r>
                        <a:rPr lang="zh-CN" altLang="en-US" sz="1400" dirty="0">
                          <a:latin typeface="微软雅黑" panose="020B0503020204020204" pitchFamily="34" charset="-122"/>
                          <a:ea typeface="微软雅黑" panose="020B0503020204020204" pitchFamily="34" charset="-122"/>
                          <a:cs typeface="Calibri" panose="020F0502020204030204" pitchFamily="34" charset="0"/>
                        </a:rPr>
                        <a:t>项至责任人（含安全监督岗），≥</a:t>
                      </a:r>
                      <a:r>
                        <a:rPr lang="en-US" altLang="zh-CN" sz="1400" dirty="0">
                          <a:latin typeface="微软雅黑" panose="020B0503020204020204" pitchFamily="34" charset="-122"/>
                          <a:ea typeface="微软雅黑" panose="020B0503020204020204" pitchFamily="34" charset="-122"/>
                          <a:cs typeface="Calibri" panose="020F0502020204030204" pitchFamily="34" charset="0"/>
                        </a:rPr>
                        <a:t>3</a:t>
                      </a:r>
                      <a:r>
                        <a:rPr lang="zh-CN" altLang="en-US" sz="1400" dirty="0">
                          <a:latin typeface="微软雅黑" panose="020B0503020204020204" pitchFamily="34" charset="-122"/>
                          <a:ea typeface="微软雅黑" panose="020B0503020204020204" pitchFamily="34" charset="-122"/>
                          <a:cs typeface="Calibri" panose="020F0502020204030204" pitchFamily="34" charset="0"/>
                        </a:rPr>
                        <a:t>项至责任副总，≥</a:t>
                      </a:r>
                      <a:r>
                        <a:rPr lang="en-US" altLang="zh-CN" sz="1400" dirty="0">
                          <a:latin typeface="微软雅黑" panose="020B0503020204020204" pitchFamily="34" charset="-122"/>
                          <a:ea typeface="微软雅黑" panose="020B0503020204020204" pitchFamily="34" charset="-122"/>
                          <a:cs typeface="Calibri" panose="020F0502020204030204" pitchFamily="34" charset="0"/>
                        </a:rPr>
                        <a:t>4</a:t>
                      </a:r>
                      <a:r>
                        <a:rPr lang="zh-CN" altLang="en-US" sz="1400" dirty="0">
                          <a:latin typeface="微软雅黑" panose="020B0503020204020204" pitchFamily="34" charset="-122"/>
                          <a:ea typeface="微软雅黑" panose="020B0503020204020204" pitchFamily="34" charset="-122"/>
                          <a:cs typeface="Calibri" panose="020F0502020204030204" pitchFamily="34" charset="0"/>
                        </a:rPr>
                        <a:t>项至总经理）或存在重大及以上安全隐患且区域（城市）公司存在未履职情况的（≥</a:t>
                      </a:r>
                      <a:r>
                        <a:rPr lang="en-US" altLang="zh-CN" sz="1400" dirty="0">
                          <a:latin typeface="微软雅黑" panose="020B0503020204020204" pitchFamily="34" charset="-122"/>
                          <a:ea typeface="微软雅黑" panose="020B0503020204020204" pitchFamily="34" charset="-122"/>
                          <a:cs typeface="Calibri" panose="020F0502020204030204" pitchFamily="34" charset="0"/>
                        </a:rPr>
                        <a:t>1</a:t>
                      </a:r>
                      <a:r>
                        <a:rPr lang="zh-CN" altLang="en-US" sz="1400" dirty="0">
                          <a:latin typeface="微软雅黑" panose="020B0503020204020204" pitchFamily="34" charset="-122"/>
                          <a:ea typeface="微软雅黑" panose="020B0503020204020204" pitchFamily="34" charset="-122"/>
                          <a:cs typeface="Calibri" panose="020F0502020204030204" pitchFamily="34" charset="0"/>
                        </a:rPr>
                        <a:t>项时），按上表</a:t>
                      </a:r>
                      <a:r>
                        <a:rPr lang="en-US" altLang="zh-CN" sz="1400" dirty="0">
                          <a:latin typeface="微软雅黑" panose="020B0503020204020204" pitchFamily="34" charset="-122"/>
                          <a:ea typeface="微软雅黑" panose="020B0503020204020204" pitchFamily="34" charset="-122"/>
                          <a:cs typeface="Calibri" panose="020F0502020204030204" pitchFamily="34" charset="0"/>
                        </a:rPr>
                        <a:t>50%</a:t>
                      </a:r>
                      <a:r>
                        <a:rPr lang="zh-CN" altLang="en-US" sz="1400" dirty="0">
                          <a:latin typeface="微软雅黑" panose="020B0503020204020204" pitchFamily="34" charset="-122"/>
                          <a:ea typeface="微软雅黑" panose="020B0503020204020204" pitchFamily="34" charset="-122"/>
                          <a:cs typeface="Calibri" panose="020F0502020204030204" pitchFamily="34" charset="0"/>
                        </a:rPr>
                        <a:t>处罚 </a:t>
                      </a:r>
                    </a:p>
                  </a:txBody>
                  <a:tcPr marL="48000" marR="48000"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19" name="矩形 18"/>
          <p:cNvSpPr/>
          <p:nvPr/>
        </p:nvSpPr>
        <p:spPr>
          <a:xfrm>
            <a:off x="4359080" y="906821"/>
            <a:ext cx="1973304" cy="45688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大区</a:t>
            </a:r>
          </a:p>
        </p:txBody>
      </p:sp>
      <p:sp>
        <p:nvSpPr>
          <p:cNvPr id="20" name="矩形 19"/>
          <p:cNvSpPr/>
          <p:nvPr/>
        </p:nvSpPr>
        <p:spPr>
          <a:xfrm>
            <a:off x="2356041" y="906821"/>
            <a:ext cx="1973304" cy="45688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城市公司</a:t>
            </a:r>
          </a:p>
        </p:txBody>
      </p:sp>
      <p:sp>
        <p:nvSpPr>
          <p:cNvPr id="21" name="矩形 20"/>
          <p:cNvSpPr/>
          <p:nvPr/>
        </p:nvSpPr>
        <p:spPr>
          <a:xfrm>
            <a:off x="353002" y="906821"/>
            <a:ext cx="1973304" cy="45688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门店</a:t>
            </a:r>
          </a:p>
        </p:txBody>
      </p:sp>
      <p:sp>
        <p:nvSpPr>
          <p:cNvPr id="22"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四、安全事件处罚制度</a:t>
            </a:r>
          </a:p>
        </p:txBody>
      </p:sp>
      <p:cxnSp>
        <p:nvCxnSpPr>
          <p:cNvPr id="23" name="直接连接符 22"/>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24" name="矩形 23"/>
          <p:cNvSpPr/>
          <p:nvPr/>
        </p:nvSpPr>
        <p:spPr>
          <a:xfrm>
            <a:off x="353002" y="1731009"/>
            <a:ext cx="462280" cy="1974215"/>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安全事件处罚</a:t>
            </a:r>
          </a:p>
        </p:txBody>
      </p:sp>
      <p:sp>
        <p:nvSpPr>
          <p:cNvPr id="25" name="矩形 24"/>
          <p:cNvSpPr/>
          <p:nvPr/>
        </p:nvSpPr>
        <p:spPr>
          <a:xfrm>
            <a:off x="353002" y="3705224"/>
            <a:ext cx="462280" cy="197421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隐患处罚</a:t>
            </a:r>
          </a:p>
        </p:txBody>
      </p:sp>
      <p:sp>
        <p:nvSpPr>
          <p:cNvPr id="11"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55</a:t>
            </a:fld>
            <a:endParaRPr lang="zh-CN" altLang="en-US" b="1" dirty="0">
              <a:solidFill>
                <a:schemeClr val="bg1"/>
              </a:solidFill>
            </a:endParaRPr>
          </a:p>
        </p:txBody>
      </p:sp>
      <p:sp>
        <p:nvSpPr>
          <p:cNvPr id="13"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14"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58</a:t>
            </a:r>
            <a:endParaRPr lang="zh-CN" altLang="en-US" b="1" dirty="0">
              <a:solidFill>
                <a:srgbClr val="0081C8"/>
              </a:solidFill>
            </a:endParaRPr>
          </a:p>
        </p:txBody>
      </p:sp>
      <p:cxnSp>
        <p:nvCxnSpPr>
          <p:cNvPr id="15"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16"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8"/>
          <p:cNvGraphicFramePr>
            <a:graphicFrameLocks noGrp="1"/>
          </p:cNvGraphicFramePr>
          <p:nvPr/>
        </p:nvGraphicFramePr>
        <p:xfrm>
          <a:off x="1133474" y="1484785"/>
          <a:ext cx="10690218" cy="5077940"/>
        </p:xfrm>
        <a:graphic>
          <a:graphicData uri="http://schemas.openxmlformats.org/drawingml/2006/table">
            <a:tbl>
              <a:tblPr/>
              <a:tblGrid>
                <a:gridCol w="1088327">
                  <a:extLst>
                    <a:ext uri="{9D8B030D-6E8A-4147-A177-3AD203B41FA5}">
                      <a16:colId xmlns:a16="http://schemas.microsoft.com/office/drawing/2014/main" val="20000"/>
                    </a:ext>
                  </a:extLst>
                </a:gridCol>
                <a:gridCol w="870211">
                  <a:extLst>
                    <a:ext uri="{9D8B030D-6E8A-4147-A177-3AD203B41FA5}">
                      <a16:colId xmlns:a16="http://schemas.microsoft.com/office/drawing/2014/main" val="20001"/>
                    </a:ext>
                  </a:extLst>
                </a:gridCol>
                <a:gridCol w="1746336">
                  <a:extLst>
                    <a:ext uri="{9D8B030D-6E8A-4147-A177-3AD203B41FA5}">
                      <a16:colId xmlns:a16="http://schemas.microsoft.com/office/drawing/2014/main" val="20002"/>
                    </a:ext>
                  </a:extLst>
                </a:gridCol>
                <a:gridCol w="1746336">
                  <a:extLst>
                    <a:ext uri="{9D8B030D-6E8A-4147-A177-3AD203B41FA5}">
                      <a16:colId xmlns:a16="http://schemas.microsoft.com/office/drawing/2014/main" val="20003"/>
                    </a:ext>
                  </a:extLst>
                </a:gridCol>
                <a:gridCol w="1746336">
                  <a:extLst>
                    <a:ext uri="{9D8B030D-6E8A-4147-A177-3AD203B41FA5}">
                      <a16:colId xmlns:a16="http://schemas.microsoft.com/office/drawing/2014/main" val="20004"/>
                    </a:ext>
                  </a:extLst>
                </a:gridCol>
                <a:gridCol w="1746336">
                  <a:extLst>
                    <a:ext uri="{9D8B030D-6E8A-4147-A177-3AD203B41FA5}">
                      <a16:colId xmlns:a16="http://schemas.microsoft.com/office/drawing/2014/main" val="20005"/>
                    </a:ext>
                  </a:extLst>
                </a:gridCol>
                <a:gridCol w="1746336">
                  <a:extLst>
                    <a:ext uri="{9D8B030D-6E8A-4147-A177-3AD203B41FA5}">
                      <a16:colId xmlns:a16="http://schemas.microsoft.com/office/drawing/2014/main" val="20006"/>
                    </a:ext>
                  </a:extLst>
                </a:gridCol>
              </a:tblGrid>
              <a:tr h="699109">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i="0" u="none" strike="noStrike" dirty="0">
                          <a:solidFill>
                            <a:schemeClr val="bg1"/>
                          </a:solidFill>
                          <a:effectLst/>
                          <a:latin typeface="微软雅黑" panose="020B0503020204020204" pitchFamily="34" charset="-122"/>
                          <a:ea typeface="微软雅黑" panose="020B0503020204020204" pitchFamily="34" charset="-122"/>
                        </a:rPr>
                        <a:t>处罚事项</a:t>
                      </a:r>
                      <a:endParaRPr lang="zh-CN" altLang="en-US" sz="1600" b="1" dirty="0">
                        <a:solidFill>
                          <a:schemeClr val="bg1"/>
                        </a:solidFill>
                        <a:latin typeface="微软雅黑" panose="020B0503020204020204" pitchFamily="34" charset="-122"/>
                        <a:ea typeface="微软雅黑" panose="020B0503020204020204" pitchFamily="34" charset="-122"/>
                      </a:endParaRPr>
                    </a:p>
                  </a:txBody>
                  <a:tcPr marL="121920" marR="12192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rowSpan="2" hMerge="1">
                  <a:txBody>
                    <a:bodyPr/>
                    <a:lstStyle/>
                    <a:p>
                      <a:endParaRPr lang="zh-CN"/>
                    </a:p>
                  </a:txBody>
                  <a:tcPr/>
                </a:tc>
                <a:tc>
                  <a:txBody>
                    <a:bodyPr/>
                    <a:lstStyle/>
                    <a:p>
                      <a:pPr algn="ctr" fontAlgn="ctr"/>
                      <a:r>
                        <a:rPr lang="zh-CN" altLang="en-US" sz="1600" b="1" i="0" u="none" strike="noStrike" kern="1200" dirty="0">
                          <a:solidFill>
                            <a:schemeClr val="bg1"/>
                          </a:solidFill>
                          <a:effectLst/>
                          <a:latin typeface="微软雅黑" panose="020B0503020204020204" pitchFamily="34" charset="-122"/>
                          <a:ea typeface="微软雅黑" panose="020B0503020204020204" pitchFamily="34" charset="-122"/>
                          <a:cs typeface="+mn-cs"/>
                        </a:rPr>
                        <a:t>责任人</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a:txBody>
                    <a:bodyPr/>
                    <a:lstStyle/>
                    <a:p>
                      <a:pPr algn="ctr" fontAlgn="ctr"/>
                      <a:r>
                        <a:rPr lang="zh-CN" altLang="en-US" sz="1600" b="1" i="0" u="none" strike="noStrike" kern="1200" dirty="0">
                          <a:solidFill>
                            <a:schemeClr val="bg1"/>
                          </a:solidFill>
                          <a:effectLst/>
                          <a:latin typeface="微软雅黑" panose="020B0503020204020204" pitchFamily="34" charset="-122"/>
                          <a:ea typeface="微软雅黑" panose="020B0503020204020204" pitchFamily="34" charset="-122"/>
                          <a:cs typeface="+mn-cs"/>
                        </a:rPr>
                        <a:t>责任部门副总</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a:txBody>
                    <a:bodyPr/>
                    <a:lstStyle/>
                    <a:p>
                      <a:pPr algn="ctr" fontAlgn="ctr"/>
                      <a:r>
                        <a:rPr lang="zh-CN" altLang="en-US" sz="1600" b="1" i="0" u="none" strike="noStrike" kern="1200" dirty="0">
                          <a:solidFill>
                            <a:schemeClr val="bg1"/>
                          </a:solidFill>
                          <a:effectLst/>
                          <a:latin typeface="微软雅黑" panose="020B0503020204020204" pitchFamily="34" charset="-122"/>
                          <a:ea typeface="微软雅黑" panose="020B0503020204020204" pitchFamily="34" charset="-122"/>
                          <a:cs typeface="+mn-cs"/>
                        </a:rPr>
                        <a:t>责任部门总经理</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zh-CN" altLang="en-US" sz="1400" b="1" i="0" u="none" strike="noStrike" kern="1200" dirty="0">
                          <a:solidFill>
                            <a:schemeClr val="bg1"/>
                          </a:solidFill>
                          <a:effectLst/>
                          <a:latin typeface="微软雅黑" panose="020B0503020204020204" pitchFamily="34" charset="-122"/>
                          <a:ea typeface="微软雅黑" panose="020B0503020204020204" pitchFamily="34" charset="-122"/>
                          <a:cs typeface="+mn-cs"/>
                        </a:rPr>
                        <a:t>分管业务副总裁</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a:txBody>
                    <a:bodyPr/>
                    <a:lstStyle/>
                    <a:p>
                      <a:pPr algn="ctr" fontAlgn="ctr"/>
                      <a:r>
                        <a:rPr lang="zh-CN" altLang="en-US" sz="1500" b="1" i="0" u="none" strike="noStrike" kern="1200" dirty="0">
                          <a:solidFill>
                            <a:schemeClr val="bg1"/>
                          </a:solidFill>
                          <a:effectLst/>
                          <a:latin typeface="微软雅黑" panose="020B0503020204020204" pitchFamily="34" charset="-122"/>
                          <a:ea typeface="微软雅黑" panose="020B0503020204020204" pitchFamily="34" charset="-122"/>
                          <a:cs typeface="+mn-cs"/>
                        </a:rPr>
                        <a:t>大区总裁</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extLst>
                  <a:ext uri="{0D108BD9-81ED-4DB2-BD59-A6C34878D82A}">
                    <a16:rowId xmlns:a16="http://schemas.microsoft.com/office/drawing/2014/main" val="10000"/>
                  </a:ext>
                </a:extLst>
              </a:tr>
              <a:tr h="699109">
                <a:tc gridSpan="2" vMerge="1">
                  <a:txBody>
                    <a:bodyPr/>
                    <a:lstStyle/>
                    <a:p>
                      <a:endParaRPr lang="zh-CN"/>
                    </a:p>
                  </a:txBody>
                  <a:tcPr/>
                </a:tc>
                <a:tc hMerge="1" vMerge="1">
                  <a:txBody>
                    <a:bodyPr/>
                    <a:lstStyle/>
                    <a:p>
                      <a:endParaRPr lang="zh-CN"/>
                    </a:p>
                  </a:txBody>
                  <a:tcPr/>
                </a:tc>
                <a:tc gridSpan="5">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600" b="1" dirty="0">
                          <a:solidFill>
                            <a:schemeClr val="bg1"/>
                          </a:solidFill>
                          <a:effectLst/>
                          <a:latin typeface="微软雅黑" panose="020B0503020204020204" pitchFamily="34" charset="-122"/>
                          <a:ea typeface="微软雅黑" panose="020B0503020204020204" pitchFamily="34" charset="-122"/>
                          <a:sym typeface="+mn-ea"/>
                        </a:rPr>
                        <a:t>岗位工资比例</a:t>
                      </a:r>
                      <a:endParaRPr kumimoji="0" lang="zh-CN" altLang="en-US" sz="1500" b="1" i="0" u="none" strike="noStrike" kern="1200" cap="none" spc="0" normalizeH="0" baseline="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tc hMerge="1">
                  <a:txBody>
                    <a:bodyPr/>
                    <a:lstStyle/>
                    <a:p>
                      <a:endParaRPr lang="zh-CN"/>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zh-CN"/>
                    </a:p>
                  </a:txBody>
                  <a:tcPr/>
                </a:tc>
                <a:tc hMerge="1">
                  <a:txBody>
                    <a:bodyPr/>
                    <a:lstStyle/>
                    <a:p>
                      <a:endParaRPr lang="zh-CN"/>
                    </a:p>
                  </a:txBody>
                  <a:tcPr marL="2402" marR="2402" marT="2402"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FBFFF"/>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70C0"/>
                    </a:solidFill>
                  </a:tcPr>
                </a:tc>
                <a:extLst>
                  <a:ext uri="{0D108BD9-81ED-4DB2-BD59-A6C34878D82A}">
                    <a16:rowId xmlns:a16="http://schemas.microsoft.com/office/drawing/2014/main" val="10001"/>
                  </a:ext>
                </a:extLst>
              </a:tr>
              <a:tr h="699109">
                <a:tc rowSpan="4">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zh-CN"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检查时未发现检查区域内存在安全隐患的（项）</a:t>
                      </a:r>
                      <a:endPar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L="48000" marR="48000"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特别</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p>
                      <a:pPr algn="ctr"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重大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15%</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r>
                        <a:rPr kumimoji="0" lang="en-US" altLang="zh-CN" sz="1400" b="0" i="0" u="none" strike="noStrike" kern="1200" cap="none" spc="0" normalizeH="0" baseline="0" dirty="0">
                          <a:ln>
                            <a:noFill/>
                          </a:ln>
                          <a:solidFill>
                            <a:schemeClr val="tx1"/>
                          </a:solidFill>
                          <a:effectLst/>
                          <a:uLnTx/>
                          <a:uFillTx/>
                          <a:latin typeface="微软雅黑" panose="020B0503020204020204" pitchFamily="34" charset="-122"/>
                          <a:ea typeface="微软雅黑" panose="020B0503020204020204" pitchFamily="34" charset="-122"/>
                          <a:cs typeface="+mn-cs"/>
                        </a:rPr>
                        <a:t>5%</a:t>
                      </a:r>
                      <a:endParaRPr kumimoji="0" lang="zh-CN" altLang="zh-CN" sz="1400" b="0" i="0" u="none" strike="noStrike" kern="1200" cap="none" spc="0" normalizeH="0" baseline="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2"/>
                  </a:ext>
                </a:extLst>
              </a:tr>
              <a:tr h="699109">
                <a:tc vMerge="1">
                  <a:txBody>
                    <a:bodyPr/>
                    <a:lstStyle/>
                    <a:p>
                      <a:endParaRPr lang="zh-CN"/>
                    </a:p>
                  </a:txBody>
                  <a:tcPr/>
                </a:tc>
                <a:tc>
                  <a:txBody>
                    <a:bodyPr/>
                    <a:lstStyle/>
                    <a:p>
                      <a:pPr algn="ctr"/>
                      <a:r>
                        <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重大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10%</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5%</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3"/>
                  </a:ext>
                </a:extLst>
              </a:tr>
              <a:tr h="699109">
                <a:tc vMerge="1">
                  <a:txBody>
                    <a:bodyPr/>
                    <a:lstStyle/>
                    <a:p>
                      <a:endParaRPr lang="zh-CN"/>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rPr>
                        <a:t>较大</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5%</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4"/>
                  </a:ext>
                </a:extLst>
              </a:tr>
              <a:tr h="699109">
                <a:tc vMerge="1">
                  <a:txBody>
                    <a:bodyPr/>
                    <a:lstStyle/>
                    <a:p>
                      <a:endParaRPr lang="zh-CN"/>
                    </a:p>
                  </a:txBody>
                  <a:tcPr marL="2402" marR="2402" marT="240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一般</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5"/>
                  </a:ext>
                </a:extLst>
              </a:tr>
              <a:tr h="883286">
                <a:tc gridSpan="7">
                  <a:txBody>
                    <a:bodyPr/>
                    <a:lstStyle/>
                    <a:p>
                      <a:pPr marL="228600" marR="0" lvl="0" indent="-228600" algn="l" defTabSz="914400" rtl="0" eaLnBrk="0" fontAlgn="ctr" latinLnBrk="0" hangingPunct="0">
                        <a:lnSpc>
                          <a:spcPct val="120000"/>
                        </a:lnSpc>
                        <a:spcBef>
                          <a:spcPct val="0"/>
                        </a:spcBef>
                        <a:spcAft>
                          <a:spcPct val="0"/>
                        </a:spcAft>
                        <a:buClrTx/>
                        <a:buSzTx/>
                        <a:buFont typeface="+mj-ea"/>
                        <a:buAutoNum type="circleNumDbPlain"/>
                      </a:pPr>
                      <a:r>
                        <a:rPr kumimoji="0" lang="zh-CN" altLang="en-US" sz="1400" b="0" i="0" strike="noStrike" cap="none" normalizeH="0" baseline="0" dirty="0">
                          <a:ln>
                            <a:noFill/>
                          </a:ln>
                          <a:effectLst/>
                          <a:latin typeface="微软雅黑" panose="020B0503020204020204" pitchFamily="34" charset="-122"/>
                          <a:ea typeface="微软雅黑" panose="020B0503020204020204" pitchFamily="34" charset="-122"/>
                          <a:cs typeface="Calibri" panose="020F0502020204030204" pitchFamily="34" charset="0"/>
                        </a:rPr>
                        <a:t>所属地方公司存在较大安全隐患且区域本部责任人存在未履职情况的（＞</a:t>
                      </a:r>
                      <a:r>
                        <a:rPr kumimoji="0" lang="en-US" altLang="zh-CN" sz="1400" b="0" i="0" strike="noStrike" cap="none" normalizeH="0" baseline="0" dirty="0">
                          <a:ln>
                            <a:noFill/>
                          </a:ln>
                          <a:effectLst/>
                          <a:latin typeface="微软雅黑" panose="020B0503020204020204" pitchFamily="34" charset="-122"/>
                          <a:ea typeface="微软雅黑" panose="020B0503020204020204" pitchFamily="34" charset="-122"/>
                          <a:cs typeface="Calibri" panose="020F0502020204030204" pitchFamily="34" charset="0"/>
                        </a:rPr>
                        <a:t>3</a:t>
                      </a:r>
                      <a:r>
                        <a:rPr kumimoji="0" lang="zh-CN" altLang="en-US" sz="1400" b="0" i="0" strike="noStrike" cap="none" normalizeH="0" baseline="0" dirty="0">
                          <a:ln>
                            <a:noFill/>
                          </a:ln>
                          <a:effectLst/>
                          <a:latin typeface="微软雅黑" panose="020B0503020204020204" pitchFamily="34" charset="-122"/>
                          <a:ea typeface="微软雅黑" panose="020B0503020204020204" pitchFamily="34" charset="-122"/>
                          <a:cs typeface="Calibri" panose="020F0502020204030204" pitchFamily="34" charset="0"/>
                        </a:rPr>
                        <a:t>项）或存在重大及以上安全隐患且区域本部存在未履职情况的（≥</a:t>
                      </a:r>
                      <a:r>
                        <a:rPr kumimoji="0" lang="en-US" altLang="zh-CN" sz="1400" b="0" i="0" strike="noStrike" cap="none" normalizeH="0" baseline="0" dirty="0">
                          <a:ln>
                            <a:noFill/>
                          </a:ln>
                          <a:effectLst/>
                          <a:latin typeface="微软雅黑" panose="020B0503020204020204" pitchFamily="34" charset="-122"/>
                          <a:ea typeface="微软雅黑" panose="020B0503020204020204" pitchFamily="34" charset="-122"/>
                          <a:cs typeface="Calibri" panose="020F0502020204030204" pitchFamily="34" charset="0"/>
                        </a:rPr>
                        <a:t>1</a:t>
                      </a:r>
                      <a:r>
                        <a:rPr kumimoji="0" lang="zh-CN" altLang="en-US" sz="1400" b="0" i="0" strike="noStrike" cap="none" normalizeH="0" baseline="0" dirty="0">
                          <a:ln>
                            <a:noFill/>
                          </a:ln>
                          <a:effectLst/>
                          <a:latin typeface="微软雅黑" panose="020B0503020204020204" pitchFamily="34" charset="-122"/>
                          <a:ea typeface="微软雅黑" panose="020B0503020204020204" pitchFamily="34" charset="-122"/>
                          <a:cs typeface="Calibri" panose="020F0502020204030204" pitchFamily="34" charset="0"/>
                        </a:rPr>
                        <a:t>项时），按上表</a:t>
                      </a:r>
                      <a:r>
                        <a:rPr kumimoji="0" lang="en-US" altLang="zh-CN" sz="1400" b="0" i="0" strike="noStrike" cap="none" normalizeH="0" baseline="0" dirty="0">
                          <a:ln>
                            <a:noFill/>
                          </a:ln>
                          <a:effectLst/>
                          <a:latin typeface="微软雅黑" panose="020B0503020204020204" pitchFamily="34" charset="-122"/>
                          <a:ea typeface="微软雅黑" panose="020B0503020204020204" pitchFamily="34" charset="-122"/>
                          <a:cs typeface="Calibri" panose="020F0502020204030204" pitchFamily="34" charset="0"/>
                        </a:rPr>
                        <a:t>50%</a:t>
                      </a:r>
                      <a:r>
                        <a:rPr kumimoji="0" lang="zh-CN" altLang="en-US" sz="1400" b="0" i="0" strike="noStrike" cap="none" normalizeH="0" baseline="0" dirty="0">
                          <a:ln>
                            <a:noFill/>
                          </a:ln>
                          <a:effectLst/>
                          <a:latin typeface="微软雅黑" panose="020B0503020204020204" pitchFamily="34" charset="-122"/>
                          <a:ea typeface="微软雅黑" panose="020B0503020204020204" pitchFamily="34" charset="-122"/>
                          <a:cs typeface="Calibri" panose="020F0502020204030204" pitchFamily="34" charset="0"/>
                        </a:rPr>
                        <a:t>处罚</a:t>
                      </a:r>
                      <a:endParaRPr kumimoji="0" lang="zh-CN" altLang="en-US" sz="900" b="0" i="0" strike="noStrike" cap="none" normalizeH="0" baseline="0" dirty="0">
                        <a:ln>
                          <a:noFill/>
                        </a:ln>
                        <a:effectLst/>
                        <a:latin typeface="微软雅黑" panose="020B0503020204020204" pitchFamily="34" charset="-122"/>
                        <a:ea typeface="微软雅黑" panose="020B0503020204020204" pitchFamily="34" charset="-122"/>
                      </a:endParaRPr>
                    </a:p>
                    <a:p>
                      <a:pPr marL="228600" marR="0" lvl="0" indent="-228600" algn="l" defTabSz="914400" rtl="0" eaLnBrk="0" fontAlgn="ctr" latinLnBrk="0" hangingPunct="0">
                        <a:lnSpc>
                          <a:spcPct val="120000"/>
                        </a:lnSpc>
                        <a:spcBef>
                          <a:spcPct val="0"/>
                        </a:spcBef>
                        <a:spcAft>
                          <a:spcPct val="0"/>
                        </a:spcAft>
                        <a:buClrTx/>
                        <a:buSzTx/>
                        <a:buFont typeface="+mj-ea"/>
                        <a:buAutoNum type="circleNumDbPlain"/>
                      </a:pPr>
                      <a:r>
                        <a:rPr kumimoji="0" lang="zh-CN" altLang="en-US" sz="1400" b="0" i="0" strike="noStrike" cap="none" normalizeH="0" baseline="0" dirty="0">
                          <a:ln>
                            <a:noFill/>
                          </a:ln>
                          <a:effectLst/>
                          <a:latin typeface="微软雅黑" panose="020B0503020204020204" pitchFamily="34" charset="-122"/>
                          <a:ea typeface="微软雅黑" panose="020B0503020204020204" pitchFamily="34" charset="-122"/>
                          <a:cs typeface="汉仪书宋二简" charset="-122"/>
                        </a:rPr>
                        <a:t>商管集团总部同一次专项安全检查，所属</a:t>
                      </a:r>
                      <a:r>
                        <a:rPr kumimoji="0" lang="en-US" altLang="zh-CN" sz="1400" b="0" i="0" strike="noStrike" cap="none" normalizeH="0" baseline="0" dirty="0">
                          <a:ln>
                            <a:noFill/>
                          </a:ln>
                          <a:effectLst/>
                          <a:latin typeface="微软雅黑" panose="020B0503020204020204" pitchFamily="34" charset="-122"/>
                          <a:ea typeface="微软雅黑" panose="020B0503020204020204" pitchFamily="34" charset="-122"/>
                          <a:cs typeface="汉仪书宋二简" charset="-122"/>
                        </a:rPr>
                        <a:t>2</a:t>
                      </a:r>
                      <a:r>
                        <a:rPr kumimoji="0" lang="zh-CN" altLang="en-US" sz="1400" b="0" i="0" strike="noStrike" cap="none" normalizeH="0" baseline="0" dirty="0">
                          <a:ln>
                            <a:noFill/>
                          </a:ln>
                          <a:effectLst/>
                          <a:latin typeface="微软雅黑" panose="020B0503020204020204" pitchFamily="34" charset="-122"/>
                          <a:ea typeface="微软雅黑" panose="020B0503020204020204" pitchFamily="34" charset="-122"/>
                          <a:cs typeface="汉仪书宋二简" charset="-122"/>
                        </a:rPr>
                        <a:t>个以上（含）城市公司被处罚，大区相关责任人按上表重大隐患</a:t>
                      </a:r>
                      <a:r>
                        <a:rPr kumimoji="0" lang="en-US" altLang="zh-CN" sz="1400" b="0" i="0" strike="noStrike" cap="none" normalizeH="0" baseline="0" dirty="0">
                          <a:ln>
                            <a:noFill/>
                          </a:ln>
                          <a:effectLst/>
                          <a:latin typeface="微软雅黑" panose="020B0503020204020204" pitchFamily="34" charset="-122"/>
                          <a:ea typeface="微软雅黑" panose="020B0503020204020204" pitchFamily="34" charset="-122"/>
                          <a:cs typeface="汉仪书宋二简" charset="-122"/>
                        </a:rPr>
                        <a:t>50%</a:t>
                      </a:r>
                      <a:r>
                        <a:rPr kumimoji="0" lang="zh-CN" altLang="en-US" sz="1400" b="0" i="0" strike="noStrike" cap="none" normalizeH="0" baseline="0" dirty="0">
                          <a:ln>
                            <a:noFill/>
                          </a:ln>
                          <a:effectLst/>
                          <a:latin typeface="微软雅黑" panose="020B0503020204020204" pitchFamily="34" charset="-122"/>
                          <a:ea typeface="微软雅黑" panose="020B0503020204020204" pitchFamily="34" charset="-122"/>
                          <a:cs typeface="汉仪书宋二简" charset="-122"/>
                        </a:rPr>
                        <a:t>处罚</a:t>
                      </a:r>
                      <a:endParaRPr lang="zh-CN" altLang="en-US" sz="1400" b="0"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txBody>
                  <a:tcPr marL="48000" marR="48000"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marL="3203" marR="3203" marT="240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hMerge="1">
                  <a:txBody>
                    <a:bodyPr/>
                    <a:lstStyle/>
                    <a:p>
                      <a:endParaRPr lang="zh-CN"/>
                    </a:p>
                  </a:txBody>
                  <a:tcPr/>
                </a:tc>
                <a:extLst>
                  <a:ext uri="{0D108BD9-81ED-4DB2-BD59-A6C34878D82A}">
                    <a16:rowId xmlns:a16="http://schemas.microsoft.com/office/drawing/2014/main" val="10006"/>
                  </a:ext>
                </a:extLst>
              </a:tr>
            </a:tbl>
          </a:graphicData>
        </a:graphic>
      </p:graphicFrame>
      <p:sp>
        <p:nvSpPr>
          <p:cNvPr id="11" name="矩形 10"/>
          <p:cNvSpPr/>
          <p:nvPr/>
        </p:nvSpPr>
        <p:spPr>
          <a:xfrm>
            <a:off x="4359080" y="906821"/>
            <a:ext cx="1973304" cy="45688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rPr>
              <a:t>大区</a:t>
            </a:r>
          </a:p>
        </p:txBody>
      </p:sp>
      <p:sp>
        <p:nvSpPr>
          <p:cNvPr id="12" name="矩形 11"/>
          <p:cNvSpPr/>
          <p:nvPr/>
        </p:nvSpPr>
        <p:spPr>
          <a:xfrm>
            <a:off x="2356041" y="906821"/>
            <a:ext cx="1973304" cy="45688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城市公司</a:t>
            </a:r>
          </a:p>
        </p:txBody>
      </p:sp>
      <p:sp>
        <p:nvSpPr>
          <p:cNvPr id="15" name="矩形 14"/>
          <p:cNvSpPr/>
          <p:nvPr/>
        </p:nvSpPr>
        <p:spPr>
          <a:xfrm>
            <a:off x="353002" y="906821"/>
            <a:ext cx="1973304" cy="456880"/>
          </a:xfrm>
          <a:prstGeom prst="rect">
            <a:avLst/>
          </a:prstGeom>
          <a:solidFill>
            <a:srgbClr val="DCE6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rPr>
              <a:t>门店</a:t>
            </a:r>
          </a:p>
        </p:txBody>
      </p:sp>
      <p:sp>
        <p:nvSpPr>
          <p:cNvPr id="16" name="标题 1"/>
          <p:cNvSpPr txBox="1"/>
          <p:nvPr/>
        </p:nvSpPr>
        <p:spPr bwMode="black">
          <a:xfrm>
            <a:off x="310232" y="241814"/>
            <a:ext cx="6446129" cy="36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b="1">
                <a:solidFill>
                  <a:schemeClr val="tx1"/>
                </a:solidFill>
                <a:latin typeface="宋体" panose="02010600030101010101" pitchFamily="2" charset="-122"/>
                <a:ea typeface="宋体" panose="02010600030101010101" pitchFamily="2" charset="-122"/>
              </a:defRPr>
            </a:lvl1pPr>
            <a:lvl2pPr marL="742950" indent="-285750">
              <a:defRPr b="1">
                <a:solidFill>
                  <a:schemeClr val="tx1"/>
                </a:solidFill>
                <a:latin typeface="宋体" panose="02010600030101010101" pitchFamily="2" charset="-122"/>
                <a:ea typeface="宋体" panose="02010600030101010101" pitchFamily="2" charset="-122"/>
              </a:defRPr>
            </a:lvl2pPr>
            <a:lvl3pPr marL="1143000" indent="-228600">
              <a:defRPr b="1">
                <a:solidFill>
                  <a:schemeClr val="tx1"/>
                </a:solidFill>
                <a:latin typeface="宋体" panose="02010600030101010101" pitchFamily="2" charset="-122"/>
                <a:ea typeface="宋体" panose="02010600030101010101" pitchFamily="2" charset="-122"/>
              </a:defRPr>
            </a:lvl3pPr>
            <a:lvl4pPr marL="1600200" indent="-228600">
              <a:defRPr b="1">
                <a:solidFill>
                  <a:schemeClr val="tx1"/>
                </a:solidFill>
                <a:latin typeface="宋体" panose="02010600030101010101" pitchFamily="2" charset="-122"/>
                <a:ea typeface="宋体" panose="02010600030101010101" pitchFamily="2" charset="-122"/>
              </a:defRPr>
            </a:lvl4pPr>
            <a:lvl5pPr marL="2057400" indent="-228600">
              <a:defRPr b="1">
                <a:solidFill>
                  <a:schemeClr val="tx1"/>
                </a:solidFill>
                <a:latin typeface="宋体" panose="02010600030101010101" pitchFamily="2" charset="-122"/>
                <a:ea typeface="宋体" panose="02010600030101010101" pitchFamily="2" charset="-122"/>
              </a:defRPr>
            </a:lvl5pPr>
            <a:lvl6pPr marL="25146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6pPr>
            <a:lvl7pPr marL="29718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7pPr>
            <a:lvl8pPr marL="34290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8pPr>
            <a:lvl9pPr marL="3886200" indent="-228600" eaLnBrk="0" fontAlgn="ctr" hangingPunct="0">
              <a:spcBef>
                <a:spcPct val="0"/>
              </a:spcBef>
              <a:spcAft>
                <a:spcPct val="0"/>
              </a:spcAft>
              <a:defRPr b="1">
                <a:solidFill>
                  <a:schemeClr val="tx1"/>
                </a:solidFill>
                <a:latin typeface="宋体" panose="02010600030101010101" pitchFamily="2" charset="-122"/>
                <a:ea typeface="宋体" panose="02010600030101010101" pitchFamily="2" charset="-122"/>
              </a:defRPr>
            </a:lvl9pPr>
          </a:lstStyle>
          <a:p>
            <a:pPr fontAlgn="base">
              <a:lnSpc>
                <a:spcPct val="150000"/>
              </a:lnSpc>
            </a:pPr>
            <a:r>
              <a:rPr lang="zh-CN" altLang="en-US" sz="2665" dirty="0">
                <a:latin typeface="微软雅黑" panose="020B0503020204020204" pitchFamily="34" charset="-122"/>
                <a:ea typeface="微软雅黑" panose="020B0503020204020204" pitchFamily="34" charset="-122"/>
                <a:sym typeface="+mn-ea"/>
              </a:rPr>
              <a:t>四、安全事件处罚制度</a:t>
            </a:r>
          </a:p>
        </p:txBody>
      </p:sp>
      <p:cxnSp>
        <p:nvCxnSpPr>
          <p:cNvPr id="19" name="直接连接符 18"/>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矩形 19"/>
          <p:cNvSpPr/>
          <p:nvPr/>
        </p:nvSpPr>
        <p:spPr>
          <a:xfrm>
            <a:off x="353002" y="1731009"/>
            <a:ext cx="462280" cy="1974215"/>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安全事件处罚</a:t>
            </a:r>
          </a:p>
        </p:txBody>
      </p:sp>
      <p:sp>
        <p:nvSpPr>
          <p:cNvPr id="21" name="矩形 20"/>
          <p:cNvSpPr/>
          <p:nvPr/>
        </p:nvSpPr>
        <p:spPr>
          <a:xfrm>
            <a:off x="353002" y="3705224"/>
            <a:ext cx="462280" cy="197421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隐患处罚</a:t>
            </a:r>
          </a:p>
        </p:txBody>
      </p:sp>
      <p:sp>
        <p:nvSpPr>
          <p:cNvPr id="14"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56</a:t>
            </a:fld>
            <a:endParaRPr lang="zh-CN" altLang="en-US" b="1" dirty="0">
              <a:solidFill>
                <a:schemeClr val="bg1"/>
              </a:solidFill>
            </a:endParaRPr>
          </a:p>
        </p:txBody>
      </p:sp>
      <p:sp>
        <p:nvSpPr>
          <p:cNvPr id="17"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18"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59</a:t>
            </a:r>
            <a:endParaRPr lang="zh-CN" altLang="en-US" b="1" dirty="0">
              <a:solidFill>
                <a:srgbClr val="0081C8"/>
              </a:solidFill>
            </a:endParaRPr>
          </a:p>
        </p:txBody>
      </p:sp>
      <p:cxnSp>
        <p:nvCxnSpPr>
          <p:cNvPr id="22"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3"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modern kitchen and busy chefs"/>
          <p:cNvPicPr>
            <a:picLocks noChangeAspect="1"/>
          </p:cNvPicPr>
          <p:nvPr/>
        </p:nvPicPr>
        <p:blipFill>
          <a:blip r:embed="rId3"/>
          <a:srcRect t="15261"/>
          <a:stretch>
            <a:fillRect/>
          </a:stretch>
        </p:blipFill>
        <p:spPr>
          <a:xfrm>
            <a:off x="0" y="0"/>
            <a:ext cx="12192000" cy="6885940"/>
          </a:xfrm>
          <a:prstGeom prst="rect">
            <a:avLst/>
          </a:prstGeom>
        </p:spPr>
      </p:pic>
      <p:grpSp>
        <p:nvGrpSpPr>
          <p:cNvPr id="6" name="组合 5"/>
          <p:cNvGrpSpPr/>
          <p:nvPr/>
        </p:nvGrpSpPr>
        <p:grpSpPr>
          <a:xfrm>
            <a:off x="-635" y="4504690"/>
            <a:ext cx="12225655" cy="2381250"/>
            <a:chOff x="-125" y="5460"/>
            <a:chExt cx="14518" cy="3117"/>
          </a:xfrm>
          <a:solidFill>
            <a:srgbClr val="0070C0"/>
          </a:solidFill>
        </p:grpSpPr>
        <p:sp>
          <p:nvSpPr>
            <p:cNvPr id="2" name="矩形 1"/>
            <p:cNvSpPr/>
            <p:nvPr/>
          </p:nvSpPr>
          <p:spPr>
            <a:xfrm>
              <a:off x="-125" y="5460"/>
              <a:ext cx="14518" cy="311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base">
                <a:buClrTx/>
                <a:buSzTx/>
                <a:buFontTx/>
              </a:pPr>
              <a:endParaRPr lang="zh-CN" altLang="en-US" sz="1800" strike="noStrike" noProof="1">
                <a:sym typeface="+mn-ea"/>
              </a:endParaRPr>
            </a:p>
          </p:txBody>
        </p:sp>
        <p:sp>
          <p:nvSpPr>
            <p:cNvPr id="5" name="矩形 4"/>
            <p:cNvSpPr/>
            <p:nvPr/>
          </p:nvSpPr>
          <p:spPr>
            <a:xfrm>
              <a:off x="4682" y="7270"/>
              <a:ext cx="4676" cy="617"/>
            </a:xfrm>
            <a:prstGeom prst="rect">
              <a:avLst/>
            </a:prstGeom>
            <a:grp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160" strike="noStrike" noProof="1">
                <a:solidFill>
                  <a:schemeClr val="lt1"/>
                </a:solidFill>
              </a:endParaRPr>
            </a:p>
          </p:txBody>
        </p:sp>
        <p:sp>
          <p:nvSpPr>
            <p:cNvPr id="3" name="矩形 2"/>
            <p:cNvSpPr/>
            <p:nvPr/>
          </p:nvSpPr>
          <p:spPr>
            <a:xfrm>
              <a:off x="232" y="5634"/>
              <a:ext cx="13576" cy="1281"/>
            </a:xfrm>
            <a:prstGeom prst="rect">
              <a:avLst/>
            </a:prstGeom>
            <a:grpFill/>
            <a:ln>
              <a:noFill/>
            </a:ln>
          </p:spPr>
          <p:txBody>
            <a:bodyPr wrap="square" rtlCol="0">
              <a:spAutoFit/>
              <a:scene3d>
                <a:camera prst="orthographicFront"/>
                <a:lightRig rig="threePt" dir="t"/>
              </a:scene3d>
              <a:sp3d contourW="12700"/>
            </a:bodyPr>
            <a:lstStyle/>
            <a:p>
              <a:pPr marL="0" marR="0" indent="0" algn="ctr" defTabSz="685800" rtl="0" eaLnBrk="0" fontAlgn="base" latinLnBrk="0" hangingPunct="0">
                <a:lnSpc>
                  <a:spcPct val="100000"/>
                </a:lnSpc>
                <a:spcBef>
                  <a:spcPct val="0"/>
                </a:spcBef>
                <a:spcAft>
                  <a:spcPct val="0"/>
                </a:spcAft>
                <a:buClrTx/>
                <a:buSzTx/>
                <a:buFontTx/>
                <a:buNone/>
              </a:pPr>
              <a:r>
                <a:rPr kumimoji="0" lang="zh-CN" altLang="en-US" sz="5760" b="1" i="0" u="none" strike="noStrike" kern="1200" cap="none" spc="-150" normalizeH="0" baseline="0" noProof="1">
                  <a:solidFill>
                    <a:schemeClr val="l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感谢观看</a:t>
              </a:r>
            </a:p>
          </p:txBody>
        </p:sp>
        <p:sp>
          <p:nvSpPr>
            <p:cNvPr id="4" name="文本框 3"/>
            <p:cNvSpPr txBox="1"/>
            <p:nvPr/>
          </p:nvSpPr>
          <p:spPr>
            <a:xfrm>
              <a:off x="5401" y="7360"/>
              <a:ext cx="1831" cy="409"/>
            </a:xfrm>
            <a:prstGeom prst="rect">
              <a:avLst/>
            </a:prstGeom>
            <a:grpFill/>
          </p:spPr>
          <p:txBody>
            <a:bodyPr wrap="square" rtlCol="0">
              <a:spAutoFit/>
            </a:bodyPr>
            <a:lstStyle/>
            <a:p>
              <a:pPr marR="0" defTabSz="914400" eaLnBrk="0" fontAlgn="base" hangingPunct="0">
                <a:buClrTx/>
                <a:buSzTx/>
                <a:buFontTx/>
                <a:buNone/>
              </a:pPr>
              <a:r>
                <a:rPr kumimoji="0" lang="zh-CN" altLang="en-US" sz="1440" strike="noStrike" kern="1200" cap="none" spc="0" normalizeH="0" baseline="0" noProof="1">
                  <a:solidFill>
                    <a:schemeClr val="bg1"/>
                  </a:solidFill>
                  <a:latin typeface="微软雅黑" panose="020B0503020204020204" pitchFamily="34" charset="-122"/>
                  <a:ea typeface="微软雅黑" panose="020B0503020204020204" pitchFamily="34" charset="-122"/>
                  <a:cs typeface="+mn-cs"/>
                </a:rPr>
                <a:t>汇报人：</a:t>
              </a:r>
              <a:r>
                <a:rPr kumimoji="0" lang="en-US" altLang="zh-CN" sz="1440" strike="noStrike" kern="1200" cap="none" spc="0" normalizeH="0" baseline="0" noProof="1">
                  <a:solidFill>
                    <a:schemeClr val="bg1"/>
                  </a:solidFill>
                  <a:latin typeface="微软雅黑" panose="020B0503020204020204" pitchFamily="34" charset="-122"/>
                  <a:ea typeface="微软雅黑" panose="020B0503020204020204" pitchFamily="34" charset="-122"/>
                  <a:cs typeface="+mn-cs"/>
                </a:rPr>
                <a:t>XXX</a:t>
              </a:r>
              <a:endParaRPr kumimoji="0" lang="zh-CN" altLang="en-US" sz="1440" strike="noStrike" kern="1200" cap="none" spc="0" normalizeH="0" baseline="0" noProof="1">
                <a:solidFill>
                  <a:schemeClr val="bg1"/>
                </a:solidFill>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7246" y="7360"/>
              <a:ext cx="1677" cy="409"/>
            </a:xfrm>
            <a:prstGeom prst="rect">
              <a:avLst/>
            </a:prstGeom>
            <a:grpFill/>
          </p:spPr>
          <p:txBody>
            <a:bodyPr wrap="square" rtlCol="0">
              <a:spAutoFit/>
            </a:bodyPr>
            <a:lstStyle/>
            <a:p>
              <a:pPr marR="0" defTabSz="914400" eaLnBrk="0" fontAlgn="base" hangingPunct="0">
                <a:buClrTx/>
                <a:buSzTx/>
                <a:buFontTx/>
                <a:buNone/>
              </a:pPr>
              <a:r>
                <a:rPr kumimoji="0" lang="zh-CN" altLang="en-US" sz="1440" strike="noStrike" kern="1200" cap="none" spc="0" normalizeH="0" baseline="0" noProof="1">
                  <a:solidFill>
                    <a:schemeClr val="bg1"/>
                  </a:solidFill>
                  <a:latin typeface="微软雅黑" panose="020B0503020204020204" pitchFamily="34" charset="-122"/>
                  <a:ea typeface="微软雅黑" panose="020B0503020204020204" pitchFamily="34" charset="-122"/>
                  <a:cs typeface="+mn-cs"/>
                </a:rPr>
                <a:t>汇报日期：</a:t>
              </a:r>
            </a:p>
          </p:txBody>
        </p:sp>
      </p:grpSp>
    </p:spTree>
  </p:cSld>
  <p:clrMapOvr>
    <a:masterClrMapping/>
  </p:clrMapOvr>
  <p:transition advTm="4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354299" y="185050"/>
            <a:ext cx="9442843"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002060"/>
                </a:solidFill>
                <a:latin typeface="微软雅黑" panose="020B0503020204020204" pitchFamily="34" charset="-122"/>
                <a:ea typeface="微软雅黑" panose="020B0503020204020204" pitchFamily="34" charset="-122"/>
              </a:rPr>
              <a:t>一、安全事件案例警示</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sp>
        <p:nvSpPr>
          <p:cNvPr id="16" name="矩形 15"/>
          <p:cNvSpPr/>
          <p:nvPr/>
        </p:nvSpPr>
        <p:spPr>
          <a:xfrm>
            <a:off x="353002" y="172350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事件概况</a:t>
            </a:r>
          </a:p>
        </p:txBody>
      </p:sp>
      <p:sp>
        <p:nvSpPr>
          <p:cNvPr id="17" name="矩形 16"/>
          <p:cNvSpPr/>
          <p:nvPr/>
        </p:nvSpPr>
        <p:spPr>
          <a:xfrm>
            <a:off x="353002" y="320302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履职调查</a:t>
            </a:r>
          </a:p>
        </p:txBody>
      </p:sp>
      <p:sp>
        <p:nvSpPr>
          <p:cNvPr id="32" name="矩形 31"/>
          <p:cNvSpPr/>
          <p:nvPr/>
        </p:nvSpPr>
        <p:spPr>
          <a:xfrm>
            <a:off x="362291" y="468254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事件处罚</a:t>
            </a:r>
          </a:p>
        </p:txBody>
      </p:sp>
      <p:graphicFrame>
        <p:nvGraphicFramePr>
          <p:cNvPr id="18" name="表格 17"/>
          <p:cNvGraphicFramePr>
            <a:graphicFrameLocks noGrp="1"/>
          </p:cNvGraphicFramePr>
          <p:nvPr/>
        </p:nvGraphicFramePr>
        <p:xfrm>
          <a:off x="922463" y="1412777"/>
          <a:ext cx="11011357" cy="4934757"/>
        </p:xfrm>
        <a:graphic>
          <a:graphicData uri="http://schemas.openxmlformats.org/drawingml/2006/table">
            <a:tbl>
              <a:tblPr firstRow="1" bandRow="1">
                <a:tableStyleId>{5940675A-B579-460E-94D1-54222C63F5DA}</a:tableStyleId>
              </a:tblPr>
              <a:tblGrid>
                <a:gridCol w="613374">
                  <a:extLst>
                    <a:ext uri="{9D8B030D-6E8A-4147-A177-3AD203B41FA5}">
                      <a16:colId xmlns:a16="http://schemas.microsoft.com/office/drawing/2014/main" val="20000"/>
                    </a:ext>
                  </a:extLst>
                </a:gridCol>
                <a:gridCol w="1369288">
                  <a:extLst>
                    <a:ext uri="{9D8B030D-6E8A-4147-A177-3AD203B41FA5}">
                      <a16:colId xmlns:a16="http://schemas.microsoft.com/office/drawing/2014/main" val="20001"/>
                    </a:ext>
                  </a:extLst>
                </a:gridCol>
                <a:gridCol w="2190750">
                  <a:extLst>
                    <a:ext uri="{9D8B030D-6E8A-4147-A177-3AD203B41FA5}">
                      <a16:colId xmlns:a16="http://schemas.microsoft.com/office/drawing/2014/main" val="20002"/>
                    </a:ext>
                  </a:extLst>
                </a:gridCol>
                <a:gridCol w="1872192">
                  <a:extLst>
                    <a:ext uri="{9D8B030D-6E8A-4147-A177-3AD203B41FA5}">
                      <a16:colId xmlns:a16="http://schemas.microsoft.com/office/drawing/2014/main" val="20003"/>
                    </a:ext>
                  </a:extLst>
                </a:gridCol>
                <a:gridCol w="2513284">
                  <a:extLst>
                    <a:ext uri="{9D8B030D-6E8A-4147-A177-3AD203B41FA5}">
                      <a16:colId xmlns:a16="http://schemas.microsoft.com/office/drawing/2014/main" val="20004"/>
                    </a:ext>
                  </a:extLst>
                </a:gridCol>
                <a:gridCol w="1097749">
                  <a:extLst>
                    <a:ext uri="{9D8B030D-6E8A-4147-A177-3AD203B41FA5}">
                      <a16:colId xmlns:a16="http://schemas.microsoft.com/office/drawing/2014/main" val="20005"/>
                    </a:ext>
                  </a:extLst>
                </a:gridCol>
                <a:gridCol w="1354720">
                  <a:extLst>
                    <a:ext uri="{9D8B030D-6E8A-4147-A177-3AD203B41FA5}">
                      <a16:colId xmlns:a16="http://schemas.microsoft.com/office/drawing/2014/main" val="20006"/>
                    </a:ext>
                  </a:extLst>
                </a:gridCol>
              </a:tblGrid>
              <a:tr h="694920">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分类</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未履职行为</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主要危害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制度要求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责任部门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制度依据</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216567">
                <a:tc>
                  <a:txBody>
                    <a:bodyPr/>
                    <a:lstStyle/>
                    <a:p>
                      <a:pPr algn="ctr">
                        <a:lnSpc>
                          <a:spcPct val="110000"/>
                        </a:lnSpc>
                        <a:buNone/>
                      </a:pPr>
                      <a:r>
                        <a:rPr lang="en-US" altLang="zh-CN" sz="1200" dirty="0">
                          <a:solidFill>
                            <a:schemeClr val="tx1"/>
                          </a:solidFill>
                          <a:latin typeface="微软雅黑" panose="020B0503020204020204" pitchFamily="34" charset="-122"/>
                          <a:ea typeface="微软雅黑" panose="020B0503020204020204" pitchFamily="34" charset="-122"/>
                        </a:rPr>
                        <a:t>1</a:t>
                      </a:r>
                      <a:endParaRPr lang="en-US" sz="1200" dirty="0">
                        <a:solidFill>
                          <a:schemeClr val="tx1"/>
                        </a:solidFill>
                        <a:latin typeface="微软雅黑" panose="020B0503020204020204" pitchFamily="34" charset="-122"/>
                        <a:ea typeface="微软雅黑" panose="020B0503020204020204" pitchFamily="34" charset="-122"/>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0000"/>
                        </a:lnSpc>
                        <a:spcBef>
                          <a:spcPts val="0"/>
                        </a:spcBef>
                        <a:spcAft>
                          <a:spcPts val="0"/>
                        </a:spcAft>
                        <a:buClrTx/>
                        <a:buSzTx/>
                        <a:buFontTx/>
                        <a:buNone/>
                        <a:defRPr/>
                      </a:pPr>
                      <a:r>
                        <a:rPr lang="zh-CN" altLang="en-US" sz="1200" b="1" dirty="0">
                          <a:latin typeface="微软雅黑" panose="020B0503020204020204" pitchFamily="34" charset="-122"/>
                          <a:ea typeface="微软雅黑" panose="020B0503020204020204" pitchFamily="34" charset="-122"/>
                        </a:rPr>
                        <a:t>烟感无法</a:t>
                      </a:r>
                      <a:endParaRPr lang="en-US" altLang="zh-CN" sz="1200" b="1" dirty="0">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10000"/>
                        </a:lnSpc>
                        <a:spcBef>
                          <a:spcPts val="0"/>
                        </a:spcBef>
                        <a:spcAft>
                          <a:spcPts val="0"/>
                        </a:spcAft>
                        <a:buClrTx/>
                        <a:buSzTx/>
                        <a:buFontTx/>
                        <a:buNone/>
                        <a:defRPr/>
                      </a:pPr>
                      <a:r>
                        <a:rPr lang="zh-CN" altLang="en-US" sz="1200" b="1" dirty="0">
                          <a:latin typeface="微软雅黑" panose="020B0503020204020204" pitchFamily="34" charset="-122"/>
                          <a:ea typeface="微软雅黑" panose="020B0503020204020204" pitchFamily="34" charset="-122"/>
                        </a:rPr>
                        <a:t>报警</a:t>
                      </a:r>
                      <a:endParaRPr lang="en-US" altLang="zh-CN" sz="1200" b="1" kern="1200" dirty="0">
                        <a:solidFill>
                          <a:schemeClr val="tx1"/>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en-US" sz="1200" b="0" dirty="0">
                          <a:latin typeface="微软雅黑" panose="020B0503020204020204" pitchFamily="34" charset="-122"/>
                          <a:ea typeface="微软雅黑" panose="020B0503020204020204" pitchFamily="34" charset="-122"/>
                        </a:rPr>
                        <a:t>事发商户</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7</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处</a:t>
                      </a:r>
                      <a:r>
                        <a:rPr lang="zh-CN" altLang="en-US" sz="1200" b="0" dirty="0">
                          <a:latin typeface="微软雅黑" panose="020B0503020204020204" pitchFamily="34" charset="-122"/>
                          <a:ea typeface="微软雅黑" panose="020B0503020204020204" pitchFamily="34" charset="-122"/>
                        </a:rPr>
                        <a:t>烟感</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无法报警</a:t>
                      </a:r>
                      <a:endParaRPr lang="en-US" altLang="zh-CN" sz="1200" b="0" kern="1200" dirty="0">
                        <a:solidFill>
                          <a:srgbClr val="FF0000"/>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10000"/>
                        </a:lnSpc>
                        <a:buFont typeface="Arial" panose="020B0604020202020204" pitchFamily="34" charset="0"/>
                        <a:buNone/>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无法</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第一时间</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发现起火冒烟，会导致</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“小火情”变成“大火灾”</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应确保</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火灾报警探测器</a:t>
                      </a:r>
                      <a:r>
                        <a:rPr lang="zh-CN" altLang="en-US" sz="1200" kern="1200" dirty="0">
                          <a:solidFill>
                            <a:srgbClr val="FF0000"/>
                          </a:solidFill>
                          <a:effectLst/>
                          <a:latin typeface="微软雅黑" panose="020B0503020204020204" pitchFamily="34" charset="-122"/>
                          <a:ea typeface="微软雅黑" panose="020B0503020204020204" pitchFamily="34" charset="-122"/>
                          <a:cs typeface="+mn-cs"/>
                        </a:rPr>
                        <a:t>功能正常</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，消防</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主机</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a:t>
                      </a: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CRT</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与智慧消防平台的点位描述、设备类型</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与</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防火分区、楼层分布</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、所在功能隔间</a:t>
                      </a: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信息一致</a:t>
                      </a:r>
                      <a:endParaRPr lang="zh-CN" altLang="en-US" sz="1200" b="0" kern="1200" dirty="0">
                        <a:solidFill>
                          <a:srgbClr val="FF0000"/>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10000"/>
                        </a:lnSpc>
                        <a:buFont typeface="Arial" panose="020B0604020202020204" pitchFamily="34" charset="0"/>
                        <a:buNone/>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工程部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消防设备设施维保测试管理规定</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227186">
                <a:tc>
                  <a:txBody>
                    <a:bodyPr/>
                    <a:lstStyle/>
                    <a:p>
                      <a:pPr algn="ctr">
                        <a:lnSpc>
                          <a:spcPct val="110000"/>
                        </a:lnSpc>
                      </a:pPr>
                      <a:r>
                        <a:rPr lang="en-US" sz="1200" dirty="0">
                          <a:solidFill>
                            <a:schemeClr val="tx1"/>
                          </a:solidFill>
                          <a:latin typeface="微软雅黑" panose="020B0503020204020204" pitchFamily="34" charset="-122"/>
                          <a:ea typeface="微软雅黑" panose="020B0503020204020204" pitchFamily="34" charset="-122"/>
                        </a:rPr>
                        <a:t>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10000"/>
                        </a:lnSpc>
                        <a:buFontTx/>
                        <a:buNone/>
                      </a:pPr>
                      <a:r>
                        <a:rPr lang="zh-CN" altLang="en-US" sz="1200" b="1" kern="1200" dirty="0">
                          <a:solidFill>
                            <a:schemeClr val="tx1"/>
                          </a:solidFill>
                          <a:latin typeface="微软雅黑" panose="020B0503020204020204" pitchFamily="34" charset="-122"/>
                          <a:ea typeface="微软雅黑" panose="020B0503020204020204" pitchFamily="34" charset="-122"/>
                          <a:cs typeface="+mn-cs"/>
                        </a:rPr>
                        <a:t>三关一锁</a:t>
                      </a:r>
                      <a:endParaRPr lang="en-US" altLang="zh-CN" sz="1200" b="1" kern="1200" dirty="0">
                        <a:solidFill>
                          <a:schemeClr val="tx1"/>
                        </a:solidFill>
                        <a:latin typeface="微软雅黑" panose="020B0503020204020204" pitchFamily="34" charset="-122"/>
                        <a:ea typeface="微软雅黑" panose="020B0503020204020204" pitchFamily="34" charset="-122"/>
                        <a:cs typeface="+mn-cs"/>
                      </a:endParaRPr>
                    </a:p>
                    <a:p>
                      <a:pPr marL="0" indent="0" algn="ctr">
                        <a:lnSpc>
                          <a:spcPct val="110000"/>
                        </a:lnSpc>
                        <a:buFontTx/>
                        <a:buNone/>
                      </a:pPr>
                      <a:r>
                        <a:rPr lang="zh-CN" altLang="en-US" sz="1200" b="1" kern="1200" dirty="0">
                          <a:solidFill>
                            <a:schemeClr val="tx1"/>
                          </a:solidFill>
                          <a:latin typeface="微软雅黑" panose="020B0503020204020204" pitchFamily="34" charset="-122"/>
                          <a:ea typeface="微软雅黑" panose="020B0503020204020204" pitchFamily="34" charset="-122"/>
                          <a:cs typeface="+mn-cs"/>
                        </a:rPr>
                        <a:t>流于形式</a:t>
                      </a:r>
                      <a:endParaRPr lang="zh-CN" altLang="en-US" sz="1200" b="1" kern="1200" dirty="0">
                        <a:solidFill>
                          <a:schemeClr val="tx1"/>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just">
                        <a:lnSpc>
                          <a:spcPct val="110000"/>
                        </a:lnSpc>
                        <a:buFontTx/>
                        <a:buNone/>
                      </a:pPr>
                      <a:r>
                        <a:rPr lang="zh-CN" altLang="en-US" sz="1200" b="0" dirty="0">
                          <a:latin typeface="微软雅黑" panose="020B0503020204020204" pitchFamily="34" charset="-122"/>
                          <a:ea typeface="微软雅黑" panose="020B0503020204020204" pitchFamily="34" charset="-122"/>
                        </a:rPr>
                        <a:t>在事发商户仍有员工作业、一键断电</a:t>
                      </a:r>
                      <a:r>
                        <a:rPr lang="zh-CN" altLang="en-US" sz="1200" b="0" dirty="0">
                          <a:solidFill>
                            <a:srgbClr val="FF0000"/>
                          </a:solidFill>
                          <a:latin typeface="微软雅黑" panose="020B0503020204020204" pitchFamily="34" charset="-122"/>
                          <a:ea typeface="微软雅黑" panose="020B0503020204020204" pitchFamily="34" charset="-122"/>
                        </a:rPr>
                        <a:t>未关闭</a:t>
                      </a:r>
                      <a:r>
                        <a:rPr lang="zh-CN" altLang="en-US" sz="1200" b="0" dirty="0">
                          <a:latin typeface="微软雅黑" panose="020B0503020204020204" pitchFamily="34" charset="-122"/>
                          <a:ea typeface="微软雅黑" panose="020B0503020204020204" pitchFamily="34" charset="-122"/>
                        </a:rPr>
                        <a:t>情况下，商管员</a:t>
                      </a:r>
                      <a:r>
                        <a:rPr lang="zh-CN" altLang="en-US" sz="1200" b="0" dirty="0">
                          <a:solidFill>
                            <a:srgbClr val="FF0000"/>
                          </a:solidFill>
                          <a:latin typeface="微软雅黑" panose="020B0503020204020204" pitchFamily="34" charset="-122"/>
                          <a:ea typeface="微软雅黑" panose="020B0503020204020204" pitchFamily="34" charset="-122"/>
                        </a:rPr>
                        <a:t>”三关一锁“</a:t>
                      </a:r>
                      <a:r>
                        <a:rPr lang="zh-CN" altLang="en-US" sz="1200" b="0" dirty="0">
                          <a:latin typeface="微软雅黑" panose="020B0503020204020204" pitchFamily="34" charset="-122"/>
                          <a:ea typeface="微软雅黑" panose="020B0503020204020204" pitchFamily="34" charset="-122"/>
                        </a:rPr>
                        <a:t>进行闭店销项操作</a:t>
                      </a:r>
                      <a:endParaRPr lang="zh-CN" altLang="en-US" sz="1200" b="0" kern="1200" dirty="0">
                        <a:solidFill>
                          <a:schemeClr val="tx1"/>
                        </a:solidFill>
                        <a:latin typeface="微软雅黑" panose="020B0503020204020204" pitchFamily="34" charset="-122"/>
                        <a:ea typeface="微软雅黑" panose="020B0503020204020204" pitchFamily="34" charset="-122"/>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zh-CN" altLang="en-US" sz="1200" b="0" kern="1200" dirty="0">
                          <a:solidFill>
                            <a:srgbClr val="FF0000"/>
                          </a:solidFill>
                          <a:latin typeface="微软雅黑" panose="020B0503020204020204" pitchFamily="34" charset="-122"/>
                          <a:ea typeface="微软雅黑" panose="020B0503020204020204" pitchFamily="34" charset="-122"/>
                          <a:cs typeface="+mn-cs"/>
                        </a:rPr>
                        <a:t>闭店后</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仍有用电设备</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工作</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，最终造成火情事件发生</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10000"/>
                        </a:lnSpc>
                        <a:spcBef>
                          <a:spcPts val="0"/>
                        </a:spcBef>
                        <a:spcAft>
                          <a:spcPts val="0"/>
                        </a:spcAft>
                        <a:buClrTx/>
                        <a:buSzTx/>
                        <a:buFont typeface="+mj-ea"/>
                        <a:buNone/>
                        <a:defRPr/>
                      </a:pP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三关一锁检查，须检查水、电、气关闭，</a:t>
                      </a:r>
                      <a:r>
                        <a:rPr lang="zh-CN" altLang="en-US" sz="1200" kern="1200" dirty="0">
                          <a:solidFill>
                            <a:srgbClr val="FF0000"/>
                          </a:solidFill>
                          <a:effectLst/>
                          <a:latin typeface="微软雅黑" panose="020B0503020204020204" pitchFamily="34" charset="-122"/>
                          <a:ea typeface="微软雅黑" panose="020B0503020204020204" pitchFamily="34" charset="-122"/>
                          <a:cs typeface="+mn-cs"/>
                        </a:rPr>
                        <a:t>确认商户内无人后</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，将</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可出入商铺各大门锁闭</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后销项</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工程部</a:t>
                      </a:r>
                      <a:endParaRPr lang="en-US" altLang="zh-CN" sz="1200" b="0" kern="1200" dirty="0">
                        <a:solidFill>
                          <a:schemeClr val="tx1"/>
                        </a:solidFill>
                        <a:latin typeface="微软雅黑" panose="020B0503020204020204" pitchFamily="34" charset="-122"/>
                        <a:ea typeface="微软雅黑" panose="020B0503020204020204" pitchFamily="34" charset="-122"/>
                        <a:cs typeface="+mn-cs"/>
                      </a:endParaRPr>
                    </a:p>
                    <a:p>
                      <a:pPr algn="ctr">
                        <a:lnSpc>
                          <a:spcPct val="120000"/>
                        </a:lnSpc>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物业部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defRPr/>
                      </a:pP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万达广场三关一锁管控规范</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796084">
                <a:tc>
                  <a:txBody>
                    <a:bodyPr/>
                    <a:lstStyle/>
                    <a:p>
                      <a:pPr algn="ctr">
                        <a:lnSpc>
                          <a:spcPct val="110000"/>
                        </a:lnSpc>
                      </a:pPr>
                      <a:r>
                        <a:rPr lang="en-US" sz="1200" dirty="0">
                          <a:solidFill>
                            <a:schemeClr val="tx1"/>
                          </a:solidFill>
                          <a:latin typeface="微软雅黑" panose="020B0503020204020204" pitchFamily="34" charset="-122"/>
                          <a:ea typeface="微软雅黑" panose="020B0503020204020204" pitchFamily="34" charset="-122"/>
                        </a:rPr>
                        <a:t>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0000"/>
                        </a:lnSpc>
                        <a:spcBef>
                          <a:spcPts val="0"/>
                        </a:spcBef>
                        <a:spcAft>
                          <a:spcPts val="0"/>
                        </a:spcAft>
                        <a:buClrTx/>
                        <a:buSzTx/>
                        <a:buFontTx/>
                        <a:buNone/>
                        <a:defRPr/>
                      </a:pPr>
                      <a:r>
                        <a:rPr lang="zh-CN" altLang="en-US" sz="1200" b="1" kern="1200" dirty="0">
                          <a:solidFill>
                            <a:schemeClr val="tx1"/>
                          </a:solidFill>
                          <a:latin typeface="微软雅黑" panose="020B0503020204020204" pitchFamily="34" charset="-122"/>
                          <a:ea typeface="微软雅黑" panose="020B0503020204020204" pitchFamily="34" charset="-122"/>
                          <a:cs typeface="+mn-cs"/>
                          <a:sym typeface="+mn-ea"/>
                        </a:rPr>
                        <a:t>非万员工未录入培训系统</a:t>
                      </a:r>
                      <a:endParaRPr lang="zh-CN" altLang="zh-CN" sz="1200" b="1" kern="1200" dirty="0">
                        <a:solidFill>
                          <a:schemeClr val="tx1"/>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en-US" sz="1200" b="0" dirty="0">
                          <a:latin typeface="微软雅黑" panose="020B0503020204020204" pitchFamily="34" charset="-122"/>
                          <a:ea typeface="微软雅黑" panose="020B0503020204020204" pitchFamily="34" charset="-122"/>
                        </a:rPr>
                        <a:t>事发商户</a:t>
                      </a:r>
                      <a:r>
                        <a:rPr lang="en-US" altLang="zh-CN" sz="1200" b="0" dirty="0">
                          <a:latin typeface="微软雅黑" panose="020B0503020204020204" pitchFamily="34" charset="-122"/>
                          <a:ea typeface="微软雅黑" panose="020B0503020204020204" pitchFamily="34" charset="-122"/>
                        </a:rPr>
                        <a:t>28</a:t>
                      </a:r>
                      <a:r>
                        <a:rPr lang="zh-CN" altLang="en-US" sz="1200" b="0" dirty="0">
                          <a:latin typeface="微软雅黑" panose="020B0503020204020204" pitchFamily="34" charset="-122"/>
                          <a:ea typeface="微软雅黑" panose="020B0503020204020204" pitchFamily="34" charset="-122"/>
                        </a:rPr>
                        <a:t>名在职员工，</a:t>
                      </a:r>
                      <a:r>
                        <a:rPr lang="zh-CN" altLang="en-US" sz="1200" b="0" dirty="0">
                          <a:solidFill>
                            <a:srgbClr val="FF0000"/>
                          </a:solidFill>
                          <a:latin typeface="微软雅黑" panose="020B0503020204020204" pitchFamily="34" charset="-122"/>
                          <a:ea typeface="微软雅黑" panose="020B0503020204020204" pitchFamily="34" charset="-122"/>
                        </a:rPr>
                        <a:t>仅</a:t>
                      </a:r>
                      <a:r>
                        <a:rPr lang="en-US" altLang="zh-CN" sz="1200" b="0" dirty="0">
                          <a:solidFill>
                            <a:srgbClr val="FF0000"/>
                          </a:solidFill>
                          <a:latin typeface="微软雅黑" panose="020B0503020204020204" pitchFamily="34" charset="-122"/>
                          <a:ea typeface="微软雅黑" panose="020B0503020204020204" pitchFamily="34" charset="-122"/>
                        </a:rPr>
                        <a:t>1</a:t>
                      </a:r>
                      <a:r>
                        <a:rPr lang="zh-CN" altLang="en-US" sz="1200" b="0" dirty="0">
                          <a:solidFill>
                            <a:srgbClr val="FF0000"/>
                          </a:solidFill>
                          <a:latin typeface="微软雅黑" panose="020B0503020204020204" pitchFamily="34" charset="-122"/>
                          <a:ea typeface="微软雅黑" panose="020B0503020204020204" pitchFamily="34" charset="-122"/>
                        </a:rPr>
                        <a:t>人</a:t>
                      </a:r>
                      <a:r>
                        <a:rPr lang="zh-CN" altLang="en-US" sz="1200" b="0" dirty="0">
                          <a:latin typeface="微软雅黑" panose="020B0503020204020204" pitchFamily="34" charset="-122"/>
                          <a:ea typeface="微软雅黑" panose="020B0503020204020204" pitchFamily="34" charset="-122"/>
                        </a:rPr>
                        <a:t>录入非万员工培训系统</a:t>
                      </a:r>
                      <a:endParaRPr lang="zh-CN" altLang="zh-CN" sz="1200" b="0" dirty="0">
                        <a:latin typeface="微软雅黑" panose="020B0503020204020204" pitchFamily="34" charset="-122"/>
                        <a:ea typeface="微软雅黑" panose="020B0503020204020204" pitchFamily="34" charset="-122"/>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非万员工未录入培训系统，系统就</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无法自动</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为其推送理论及实操培训考试，相关人员</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无法接受</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线上培训和考试</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defTabSz="914400" rtl="0" eaLnBrk="1" fontAlgn="auto" latinLnBrk="0" hangingPunct="1">
                        <a:lnSpc>
                          <a:spcPct val="120000"/>
                        </a:lnSpc>
                        <a:spcBef>
                          <a:spcPts val="0"/>
                        </a:spcBef>
                        <a:spcAft>
                          <a:spcPts val="0"/>
                        </a:spcAft>
                        <a:buClrTx/>
                        <a:buSzTx/>
                        <a:buFontTx/>
                        <a:buNone/>
                        <a:defRPr/>
                      </a:pP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所有非万员工</a:t>
                      </a:r>
                      <a:r>
                        <a:rPr lang="zh-CN" altLang="en-US" sz="1200" kern="1200" dirty="0">
                          <a:solidFill>
                            <a:srgbClr val="FF0000"/>
                          </a:solidFill>
                          <a:effectLst/>
                          <a:latin typeface="微软雅黑" panose="020B0503020204020204" pitchFamily="34" charset="-122"/>
                          <a:ea typeface="微软雅黑" panose="020B0503020204020204" pitchFamily="34" charset="-122"/>
                          <a:cs typeface="+mn-cs"/>
                        </a:rPr>
                        <a:t>入职当天</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应录入安全管理系统，人员变化时应当天更新</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营运部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0000"/>
                        </a:lnSpc>
                        <a:buNone/>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安监公告</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关于进一步加强非万员工安全培训的通知</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33" name="矩形 32"/>
          <p:cNvSpPr/>
          <p:nvPr/>
        </p:nvSpPr>
        <p:spPr bwMode="auto">
          <a:xfrm>
            <a:off x="3695700" y="856615"/>
            <a:ext cx="309308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湛江霞山某广场火情</a:t>
            </a:r>
          </a:p>
        </p:txBody>
      </p:sp>
      <p:sp>
        <p:nvSpPr>
          <p:cNvPr id="34" name="矩形 33"/>
          <p:cNvSpPr/>
          <p:nvPr/>
        </p:nvSpPr>
        <p:spPr bwMode="auto">
          <a:xfrm>
            <a:off x="318135" y="856615"/>
            <a:ext cx="3344545" cy="470535"/>
          </a:xfrm>
          <a:prstGeom prst="rect">
            <a:avLst/>
          </a:prstGeom>
          <a:solidFill>
            <a:srgbClr val="0070C0"/>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sym typeface="+mn-ea"/>
              </a:rPr>
              <a:t>广州海珠某广场火情</a:t>
            </a:r>
          </a:p>
        </p:txBody>
      </p:sp>
      <p:sp>
        <p:nvSpPr>
          <p:cNvPr id="35" name="矩形 34"/>
          <p:cNvSpPr/>
          <p:nvPr/>
        </p:nvSpPr>
        <p:spPr bwMode="auto">
          <a:xfrm>
            <a:off x="6823710" y="856615"/>
            <a:ext cx="309308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大连甘井子某广场火情</a:t>
            </a:r>
          </a:p>
        </p:txBody>
      </p:sp>
      <p:sp>
        <p:nvSpPr>
          <p:cNvPr id="13"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6</a:t>
            </a:fld>
            <a:endParaRPr lang="zh-CN" altLang="en-US" b="1" dirty="0">
              <a:solidFill>
                <a:schemeClr val="bg1"/>
              </a:solidFill>
            </a:endParaRPr>
          </a:p>
        </p:txBody>
      </p:sp>
      <p:sp>
        <p:nvSpPr>
          <p:cNvPr id="14"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15"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8</a:t>
            </a:r>
            <a:endParaRPr lang="zh-CN" altLang="en-US" b="1" dirty="0">
              <a:solidFill>
                <a:srgbClr val="0081C8"/>
              </a:solidFill>
            </a:endParaRPr>
          </a:p>
        </p:txBody>
      </p:sp>
      <p:cxnSp>
        <p:nvCxnSpPr>
          <p:cNvPr id="19"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0"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354299" y="185050"/>
            <a:ext cx="9442843"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002060"/>
                </a:solidFill>
                <a:latin typeface="微软雅黑" panose="020B0503020204020204" pitchFamily="34" charset="-122"/>
                <a:ea typeface="微软雅黑" panose="020B0503020204020204" pitchFamily="34" charset="-122"/>
              </a:rPr>
              <a:t>一、安全事件案例警示</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18" name="表格 17"/>
          <p:cNvGraphicFramePr>
            <a:graphicFrameLocks noGrp="1"/>
          </p:cNvGraphicFramePr>
          <p:nvPr/>
        </p:nvGraphicFramePr>
        <p:xfrm>
          <a:off x="922463" y="1412777"/>
          <a:ext cx="11011356" cy="4853911"/>
        </p:xfrm>
        <a:graphic>
          <a:graphicData uri="http://schemas.openxmlformats.org/drawingml/2006/table">
            <a:tbl>
              <a:tblPr firstRow="1" bandRow="1">
                <a:tableStyleId>{5940675A-B579-460E-94D1-54222C63F5DA}</a:tableStyleId>
              </a:tblPr>
              <a:tblGrid>
                <a:gridCol w="686204">
                  <a:extLst>
                    <a:ext uri="{9D8B030D-6E8A-4147-A177-3AD203B41FA5}">
                      <a16:colId xmlns:a16="http://schemas.microsoft.com/office/drawing/2014/main" val="20000"/>
                    </a:ext>
                  </a:extLst>
                </a:gridCol>
                <a:gridCol w="1261533">
                  <a:extLst>
                    <a:ext uri="{9D8B030D-6E8A-4147-A177-3AD203B41FA5}">
                      <a16:colId xmlns:a16="http://schemas.microsoft.com/office/drawing/2014/main" val="20001"/>
                    </a:ext>
                  </a:extLst>
                </a:gridCol>
                <a:gridCol w="1863725">
                  <a:extLst>
                    <a:ext uri="{9D8B030D-6E8A-4147-A177-3AD203B41FA5}">
                      <a16:colId xmlns:a16="http://schemas.microsoft.com/office/drawing/2014/main" val="20002"/>
                    </a:ext>
                  </a:extLst>
                </a:gridCol>
                <a:gridCol w="2486025">
                  <a:extLst>
                    <a:ext uri="{9D8B030D-6E8A-4147-A177-3AD203B41FA5}">
                      <a16:colId xmlns:a16="http://schemas.microsoft.com/office/drawing/2014/main" val="20003"/>
                    </a:ext>
                  </a:extLst>
                </a:gridCol>
                <a:gridCol w="2000250">
                  <a:extLst>
                    <a:ext uri="{9D8B030D-6E8A-4147-A177-3AD203B41FA5}">
                      <a16:colId xmlns:a16="http://schemas.microsoft.com/office/drawing/2014/main" val="20004"/>
                    </a:ext>
                  </a:extLst>
                </a:gridCol>
                <a:gridCol w="1114462">
                  <a:extLst>
                    <a:ext uri="{9D8B030D-6E8A-4147-A177-3AD203B41FA5}">
                      <a16:colId xmlns:a16="http://schemas.microsoft.com/office/drawing/2014/main" val="20005"/>
                    </a:ext>
                  </a:extLst>
                </a:gridCol>
                <a:gridCol w="1599157">
                  <a:extLst>
                    <a:ext uri="{9D8B030D-6E8A-4147-A177-3AD203B41FA5}">
                      <a16:colId xmlns:a16="http://schemas.microsoft.com/office/drawing/2014/main" val="20006"/>
                    </a:ext>
                  </a:extLst>
                </a:gridCol>
              </a:tblGrid>
              <a:tr h="711263">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分类</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未履职行为</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主要危害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制度要求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责任部门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制度依据</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400210">
                <a:tc>
                  <a:txBody>
                    <a:bodyPr/>
                    <a:lstStyle/>
                    <a:p>
                      <a:pPr algn="ctr">
                        <a:lnSpc>
                          <a:spcPct val="110000"/>
                        </a:lnSpc>
                      </a:pPr>
                      <a:r>
                        <a:rPr lang="en-US" sz="1200" b="0" kern="1200" dirty="0">
                          <a:solidFill>
                            <a:schemeClr val="tx1"/>
                          </a:solidFill>
                          <a:latin typeface="微软雅黑" panose="020B0503020204020204" pitchFamily="34" charset="-122"/>
                          <a:ea typeface="微软雅黑" panose="020B0503020204020204" pitchFamily="34" charset="-122"/>
                          <a:cs typeface="+mn-cs"/>
                        </a:rPr>
                        <a:t>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0000"/>
                        </a:lnSpc>
                        <a:spcBef>
                          <a:spcPts val="0"/>
                        </a:spcBef>
                        <a:spcAft>
                          <a:spcPts val="0"/>
                        </a:spcAft>
                        <a:buClrTx/>
                        <a:buSzTx/>
                        <a:buFontTx/>
                        <a:buNone/>
                        <a:defRPr/>
                      </a:pPr>
                      <a:r>
                        <a:rPr lang="zh-CN" altLang="en-US" sz="1200" b="1" kern="1200" dirty="0">
                          <a:solidFill>
                            <a:schemeClr val="tx1"/>
                          </a:solidFill>
                          <a:latin typeface="微软雅黑" panose="020B0503020204020204" pitchFamily="34" charset="-122"/>
                          <a:ea typeface="微软雅黑" panose="020B0503020204020204" pitchFamily="34" charset="-122"/>
                          <a:cs typeface="+mn-cs"/>
                          <a:sym typeface="+mn-ea"/>
                        </a:rPr>
                        <a:t>商管员</a:t>
                      </a:r>
                      <a:endParaRPr lang="en-US" altLang="zh-CN" sz="1200" b="1" kern="1200" dirty="0">
                        <a:solidFill>
                          <a:schemeClr val="tx1"/>
                        </a:solidFill>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10000"/>
                        </a:lnSpc>
                        <a:spcBef>
                          <a:spcPts val="0"/>
                        </a:spcBef>
                        <a:spcAft>
                          <a:spcPts val="0"/>
                        </a:spcAft>
                        <a:buClrTx/>
                        <a:buSzTx/>
                        <a:buFontTx/>
                        <a:buNone/>
                        <a:defRPr/>
                      </a:pPr>
                      <a:r>
                        <a:rPr lang="zh-CN" altLang="en-US" sz="1200" b="1" kern="1200" dirty="0">
                          <a:solidFill>
                            <a:schemeClr val="tx1"/>
                          </a:solidFill>
                          <a:latin typeface="微软雅黑" panose="020B0503020204020204" pitchFamily="34" charset="-122"/>
                          <a:ea typeface="微软雅黑" panose="020B0503020204020204" pitchFamily="34" charset="-122"/>
                          <a:cs typeface="+mn-cs"/>
                          <a:sym typeface="+mn-ea"/>
                        </a:rPr>
                        <a:t>跑点超时</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跑点</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超时</a:t>
                      </a:r>
                      <a:r>
                        <a:rPr lang="en-US" altLang="zh-CN" sz="1200" b="0" kern="1200" dirty="0">
                          <a:solidFill>
                            <a:srgbClr val="FF0000"/>
                          </a:solidFill>
                          <a:latin typeface="微软雅黑" panose="020B0503020204020204" pitchFamily="34" charset="-122"/>
                          <a:ea typeface="微软雅黑" panose="020B0503020204020204" pitchFamily="34" charset="-122"/>
                          <a:cs typeface="+mn-cs"/>
                        </a:rPr>
                        <a:t>38s</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，且未在跑点群反馈跑点情况</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无法第一时间</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发现和处置</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起火冒烟，会导致“小火情”变成“大火灾”</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室内步行街，</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须在</a:t>
                      </a:r>
                      <a:r>
                        <a:rPr lang="zh-CN" altLang="zh-CN" sz="1200" b="0" kern="1200" dirty="0">
                          <a:solidFill>
                            <a:srgbClr val="FF0000"/>
                          </a:solidFill>
                          <a:latin typeface="微软雅黑" panose="020B0503020204020204" pitchFamily="34" charset="-122"/>
                          <a:ea typeface="微软雅黑" panose="020B0503020204020204" pitchFamily="34" charset="-122"/>
                          <a:cs typeface="+mn-cs"/>
                        </a:rPr>
                        <a:t>1</a:t>
                      </a:r>
                      <a:r>
                        <a:rPr lang="en-US" altLang="zh-CN" sz="1200" b="0" kern="1200" dirty="0">
                          <a:solidFill>
                            <a:srgbClr val="FF0000"/>
                          </a:solidFill>
                          <a:latin typeface="微软雅黑" panose="020B0503020204020204" pitchFamily="34" charset="-122"/>
                          <a:ea typeface="微软雅黑" panose="020B0503020204020204" pitchFamily="34" charset="-122"/>
                          <a:cs typeface="+mn-cs"/>
                        </a:rPr>
                        <a:t>5</a:t>
                      </a:r>
                      <a:r>
                        <a:rPr lang="zh-CN" altLang="zh-CN" sz="1200" b="0" kern="1200" dirty="0">
                          <a:solidFill>
                            <a:srgbClr val="FF0000"/>
                          </a:solidFill>
                          <a:latin typeface="微软雅黑" panose="020B0503020204020204" pitchFamily="34" charset="-122"/>
                          <a:ea typeface="微软雅黑" panose="020B0503020204020204" pitchFamily="34" charset="-122"/>
                          <a:cs typeface="+mn-cs"/>
                        </a:rPr>
                        <a:t>0秒</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内</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跑点</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到位</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200" b="0" kern="1200" dirty="0">
                          <a:solidFill>
                            <a:schemeClr val="tx1"/>
                          </a:solidFill>
                          <a:latin typeface="微软雅黑" panose="020B0503020204020204" pitchFamily="34" charset="-122"/>
                          <a:ea typeface="微软雅黑" panose="020B0503020204020204" pitchFamily="34" charset="-122"/>
                          <a:cs typeface="+mn-cs"/>
                        </a:rPr>
                        <a:t>物业部</a:t>
                      </a:r>
                      <a:endParaRPr lang="zh-CN"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《商管集团安全管理》</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2.3 </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商户安全管控</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消防设备测试与跑点</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047750">
                <a:tc>
                  <a:txBody>
                    <a:bodyPr/>
                    <a:lstStyle/>
                    <a:p>
                      <a:pPr algn="ctr">
                        <a:lnSpc>
                          <a:spcPct val="110000"/>
                        </a:lnSpc>
                      </a:pPr>
                      <a:r>
                        <a:rPr lang="en-US" sz="1200" b="0" kern="1200" dirty="0">
                          <a:solidFill>
                            <a:schemeClr val="tx1"/>
                          </a:solidFill>
                          <a:latin typeface="微软雅黑" panose="020B0503020204020204" pitchFamily="34" charset="-122"/>
                          <a:ea typeface="微软雅黑" panose="020B0503020204020204" pitchFamily="34" charset="-122"/>
                          <a:cs typeface="+mn-cs"/>
                        </a:rPr>
                        <a:t>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0000"/>
                        </a:lnSpc>
                        <a:spcBef>
                          <a:spcPts val="0"/>
                        </a:spcBef>
                        <a:spcAft>
                          <a:spcPts val="0"/>
                        </a:spcAft>
                        <a:buClrTx/>
                        <a:buSzTx/>
                        <a:buFontTx/>
                        <a:buNone/>
                        <a:defRPr/>
                      </a:pPr>
                      <a:r>
                        <a:rPr lang="zh-CN" altLang="en-US" sz="1200" b="1" kern="1200" dirty="0">
                          <a:solidFill>
                            <a:schemeClr val="tx1"/>
                          </a:solidFill>
                          <a:latin typeface="微软雅黑" panose="020B0503020204020204" pitchFamily="34" charset="-122"/>
                          <a:ea typeface="微软雅黑" panose="020B0503020204020204" pitchFamily="34" charset="-122"/>
                          <a:cs typeface="+mn-cs"/>
                        </a:rPr>
                        <a:t>后厨未按规定</a:t>
                      </a:r>
                      <a:endParaRPr lang="en-US" altLang="zh-CN" sz="1200" b="1" kern="1200" dirty="0">
                        <a:solidFill>
                          <a:schemeClr val="tx1"/>
                        </a:solidFill>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10000"/>
                        </a:lnSpc>
                        <a:spcBef>
                          <a:spcPts val="0"/>
                        </a:spcBef>
                        <a:spcAft>
                          <a:spcPts val="0"/>
                        </a:spcAft>
                        <a:buClrTx/>
                        <a:buSzTx/>
                        <a:buFontTx/>
                        <a:buNone/>
                        <a:defRPr/>
                      </a:pPr>
                      <a:r>
                        <a:rPr lang="zh-CN" altLang="en-US" sz="1200" b="1" kern="1200" dirty="0">
                          <a:solidFill>
                            <a:schemeClr val="tx1"/>
                          </a:solidFill>
                          <a:latin typeface="微软雅黑" panose="020B0503020204020204" pitchFamily="34" charset="-122"/>
                          <a:ea typeface="微软雅黑" panose="020B0503020204020204" pitchFamily="34" charset="-122"/>
                          <a:cs typeface="+mn-cs"/>
                        </a:rPr>
                        <a:t>张贴</a:t>
                      </a:r>
                      <a:r>
                        <a:rPr lang="en-US" altLang="zh-CN" sz="1200" b="1" kern="1200" dirty="0">
                          <a:solidFill>
                            <a:schemeClr val="tx1"/>
                          </a:solidFill>
                          <a:latin typeface="微软雅黑" panose="020B0503020204020204" pitchFamily="34" charset="-122"/>
                          <a:ea typeface="微软雅黑" panose="020B0503020204020204" pitchFamily="34" charset="-122"/>
                          <a:cs typeface="+mn-cs"/>
                        </a:rPr>
                        <a:t>VI</a:t>
                      </a:r>
                      <a:r>
                        <a:rPr lang="zh-CN" altLang="en-US" sz="1200" b="1" kern="1200" dirty="0">
                          <a:solidFill>
                            <a:schemeClr val="tx1"/>
                          </a:solidFill>
                          <a:latin typeface="微软雅黑" panose="020B0503020204020204" pitchFamily="34" charset="-122"/>
                          <a:ea typeface="微软雅黑" panose="020B0503020204020204" pitchFamily="34" charset="-122"/>
                          <a:cs typeface="+mn-cs"/>
                        </a:rPr>
                        <a:t>标识</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明档区及后厨操作区安全标识</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张贴不全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zh-CN" altLang="en-US" sz="1200" b="0" kern="1200" dirty="0">
                          <a:solidFill>
                            <a:schemeClr val="tx1"/>
                          </a:solidFill>
                          <a:latin typeface="微软雅黑" panose="020B0503020204020204" pitchFamily="34" charset="-122"/>
                          <a:ea typeface="微软雅黑" panose="020B0503020204020204" pitchFamily="34" charset="-122"/>
                          <a:cs typeface="+mn-cs"/>
                        </a:rPr>
                        <a:t>无法起到对厨师的</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提醒和警示</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作用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餐饮商户应张贴</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3</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大类</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16</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项</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“餐饮后厨标准化安全标识”</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营运部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安监系统公告</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关于开展 “餐饮后厨标准化安全标识”推广工作的通知</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694688">
                <a:tc>
                  <a:txBody>
                    <a:bodyPr/>
                    <a:lstStyle/>
                    <a:p>
                      <a:pPr algn="ctr">
                        <a:lnSpc>
                          <a:spcPct val="110000"/>
                        </a:lnSpc>
                      </a:pPr>
                      <a:r>
                        <a:rPr lang="en-US" sz="1200" b="0" kern="1200" dirty="0">
                          <a:solidFill>
                            <a:schemeClr val="tx1"/>
                          </a:solidFill>
                          <a:latin typeface="微软雅黑" panose="020B0503020204020204" pitchFamily="34" charset="-122"/>
                          <a:ea typeface="微软雅黑" panose="020B0503020204020204" pitchFamily="34" charset="-122"/>
                          <a:cs typeface="+mn-cs"/>
                        </a:rPr>
                        <a:t>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0000"/>
                        </a:lnSpc>
                        <a:spcBef>
                          <a:spcPts val="0"/>
                        </a:spcBef>
                        <a:spcAft>
                          <a:spcPts val="0"/>
                        </a:spcAft>
                        <a:buClrTx/>
                        <a:buSzTx/>
                        <a:buFontTx/>
                        <a:buNone/>
                        <a:defRPr/>
                      </a:pPr>
                      <a:r>
                        <a:rPr lang="zh-CN" altLang="en-US" sz="1200" b="1" dirty="0">
                          <a:latin typeface="微软雅黑" panose="020B0503020204020204" pitchFamily="34" charset="-122"/>
                          <a:ea typeface="微软雅黑" panose="020B0503020204020204" pitchFamily="34" charset="-122"/>
                        </a:rPr>
                        <a:t>油烟清洗</a:t>
                      </a:r>
                      <a:endParaRPr lang="en-US" altLang="zh-CN" sz="1200" b="1" dirty="0">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10000"/>
                        </a:lnSpc>
                        <a:spcBef>
                          <a:spcPts val="0"/>
                        </a:spcBef>
                        <a:spcAft>
                          <a:spcPts val="0"/>
                        </a:spcAft>
                        <a:buClrTx/>
                        <a:buSzTx/>
                        <a:buFontTx/>
                        <a:buNone/>
                        <a:defRPr/>
                      </a:pPr>
                      <a:r>
                        <a:rPr lang="zh-CN" altLang="en-US" sz="1200" b="1" dirty="0">
                          <a:latin typeface="微软雅黑" panose="020B0503020204020204" pitchFamily="34" charset="-122"/>
                          <a:ea typeface="微软雅黑" panose="020B0503020204020204" pitchFamily="34" charset="-122"/>
                        </a:rPr>
                        <a:t>不到位</a:t>
                      </a:r>
                      <a:endParaRPr lang="en-US" altLang="zh-CN" sz="1200" b="1" dirty="0">
                        <a:latin typeface="微软雅黑" panose="020B0503020204020204" pitchFamily="34" charset="-122"/>
                        <a:ea typeface="微软雅黑" panose="020B0503020204020204" pitchFamily="34" charset="-122"/>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en-US" sz="1200" b="0" dirty="0">
                          <a:latin typeface="微软雅黑" panose="020B0503020204020204" pitchFamily="34" charset="-122"/>
                          <a:ea typeface="微软雅黑" panose="020B0503020204020204" pitchFamily="34" charset="-122"/>
                        </a:rPr>
                        <a:t>事发商户明档区排油烟管道</a:t>
                      </a:r>
                      <a:r>
                        <a:rPr lang="zh-CN" altLang="en-US" sz="1200" b="0" dirty="0">
                          <a:solidFill>
                            <a:srgbClr val="FF0000"/>
                          </a:solidFill>
                          <a:latin typeface="微软雅黑" panose="020B0503020204020204" pitchFamily="34" charset="-122"/>
                          <a:ea typeface="微软雅黑" panose="020B0503020204020204" pitchFamily="34" charset="-122"/>
                        </a:rPr>
                        <a:t>半臂积油</a:t>
                      </a:r>
                      <a:r>
                        <a:rPr lang="zh-CN" altLang="en-US" sz="1200" b="0" dirty="0">
                          <a:latin typeface="微软雅黑" panose="020B0503020204020204" pitchFamily="34" charset="-122"/>
                          <a:ea typeface="微软雅黑" panose="020B0503020204020204" pitchFamily="34" charset="-122"/>
                        </a:rPr>
                        <a:t>严重</a:t>
                      </a:r>
                      <a:endParaRPr lang="en-US" altLang="zh-CN" sz="1200" b="0" dirty="0">
                        <a:latin typeface="微软雅黑" panose="020B0503020204020204" pitchFamily="34" charset="-122"/>
                        <a:ea typeface="微软雅黑" panose="020B0503020204020204" pitchFamily="34" charset="-122"/>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30000"/>
                        </a:lnSpc>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油烟管道积油极易导致油锅内火焰、火星等窜入油烟管道内后，</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引燃管道内积油</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，进而引燃</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屋面油烟净化器</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内积油、管道周边可燃物等，造成</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较大的着火冒烟事件</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en-US" sz="1200" kern="1200" dirty="0">
                          <a:solidFill>
                            <a:srgbClr val="FF0000"/>
                          </a:solidFill>
                          <a:latin typeface="微软雅黑" panose="020B0503020204020204" pitchFamily="34" charset="-122"/>
                          <a:ea typeface="微软雅黑" panose="020B0503020204020204" pitchFamily="34" charset="-122"/>
                          <a:cs typeface="+mn-cs"/>
                        </a:rPr>
                        <a:t>每日</a:t>
                      </a:r>
                      <a:r>
                        <a:rPr lang="zh-CN" altLang="en-US" sz="1200" kern="1200" dirty="0">
                          <a:solidFill>
                            <a:schemeClr val="tx1"/>
                          </a:solidFill>
                          <a:latin typeface="微软雅黑" panose="020B0503020204020204" pitchFamily="34" charset="-122"/>
                          <a:ea typeface="微软雅黑" panose="020B0503020204020204" pitchFamily="34" charset="-122"/>
                          <a:cs typeface="+mn-cs"/>
                        </a:rPr>
                        <a:t>清洗</a:t>
                      </a:r>
                      <a:r>
                        <a:rPr lang="zh-CN" altLang="en-US" sz="1200" b="0" dirty="0">
                          <a:latin typeface="微软雅黑" panose="020B0503020204020204" pitchFamily="34" charset="-122"/>
                          <a:ea typeface="微软雅黑" panose="020B0503020204020204" pitchFamily="34" charset="-122"/>
                        </a:rPr>
                        <a:t>半臂之长排油烟管道，确保不积油</a:t>
                      </a:r>
                      <a:endParaRPr lang="zh-CN" altLang="en-US" sz="1200" kern="1200" dirty="0">
                        <a:solidFill>
                          <a:schemeClr val="tx1"/>
                        </a:solidFill>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defRPr/>
                      </a:pPr>
                      <a:r>
                        <a:rPr lang="zh-CN" altLang="en-US" sz="1200" b="0" kern="1200" dirty="0">
                          <a:solidFill>
                            <a:schemeClr val="tx1"/>
                          </a:solidFill>
                          <a:latin typeface="+mn-lt"/>
                          <a:ea typeface="微软雅黑" panose="020B0503020204020204" pitchFamily="34" charset="-122"/>
                          <a:cs typeface="+mn-cs"/>
                        </a:rPr>
                        <a:t>营运部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10000"/>
                        </a:lnSpc>
                        <a:spcBef>
                          <a:spcPts val="0"/>
                        </a:spcBef>
                        <a:spcAft>
                          <a:spcPts val="0"/>
                        </a:spcAft>
                        <a:buClrTx/>
                        <a:buSzTx/>
                        <a:buFontTx/>
                        <a:buNone/>
                        <a:defRPr/>
                      </a:pPr>
                      <a:r>
                        <a:rPr lang="zh-CN" altLang="en-US" sz="1200" b="0" i="0" kern="1200" dirty="0">
                          <a:solidFill>
                            <a:schemeClr val="dk1"/>
                          </a:solidFill>
                          <a:effectLst/>
                          <a:latin typeface="+mn-lt"/>
                          <a:ea typeface="微软雅黑" panose="020B0503020204020204" pitchFamily="34" charset="-122"/>
                          <a:cs typeface="+mn-cs"/>
                        </a:rPr>
                        <a:t>《商管集团安全管理》</a:t>
                      </a:r>
                      <a:r>
                        <a:rPr lang="zh-CN" altLang="zh-CN" sz="1200" b="0" i="0" kern="1200" dirty="0">
                          <a:solidFill>
                            <a:schemeClr val="dk1"/>
                          </a:solidFill>
                          <a:effectLst/>
                          <a:latin typeface="+mn-lt"/>
                          <a:ea typeface="微软雅黑" panose="020B0503020204020204" pitchFamily="34" charset="-122"/>
                          <a:cs typeface="+mn-cs"/>
                        </a:rPr>
                        <a:t>2.3 商户安全管控</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13" name="矩形 12"/>
          <p:cNvSpPr/>
          <p:nvPr/>
        </p:nvSpPr>
        <p:spPr>
          <a:xfrm>
            <a:off x="353002" y="172350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事件概况</a:t>
            </a:r>
          </a:p>
        </p:txBody>
      </p:sp>
      <p:sp>
        <p:nvSpPr>
          <p:cNvPr id="14" name="矩形 13"/>
          <p:cNvSpPr/>
          <p:nvPr/>
        </p:nvSpPr>
        <p:spPr>
          <a:xfrm>
            <a:off x="353002" y="320302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履职调查</a:t>
            </a:r>
          </a:p>
        </p:txBody>
      </p:sp>
      <p:sp>
        <p:nvSpPr>
          <p:cNvPr id="15" name="矩形 14"/>
          <p:cNvSpPr/>
          <p:nvPr/>
        </p:nvSpPr>
        <p:spPr>
          <a:xfrm>
            <a:off x="362291" y="468254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事件处罚</a:t>
            </a:r>
          </a:p>
        </p:txBody>
      </p:sp>
      <p:sp>
        <p:nvSpPr>
          <p:cNvPr id="22" name="矩形 21"/>
          <p:cNvSpPr/>
          <p:nvPr/>
        </p:nvSpPr>
        <p:spPr bwMode="auto">
          <a:xfrm>
            <a:off x="3695700" y="856615"/>
            <a:ext cx="309308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湛江霞山某广场火情</a:t>
            </a:r>
          </a:p>
        </p:txBody>
      </p:sp>
      <p:sp>
        <p:nvSpPr>
          <p:cNvPr id="23" name="矩形 22"/>
          <p:cNvSpPr/>
          <p:nvPr/>
        </p:nvSpPr>
        <p:spPr bwMode="auto">
          <a:xfrm>
            <a:off x="318135" y="856615"/>
            <a:ext cx="3344545" cy="470535"/>
          </a:xfrm>
          <a:prstGeom prst="rect">
            <a:avLst/>
          </a:prstGeom>
          <a:solidFill>
            <a:srgbClr val="0070C0"/>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sym typeface="+mn-ea"/>
              </a:rPr>
              <a:t>广州海珠某广场火情</a:t>
            </a:r>
          </a:p>
        </p:txBody>
      </p:sp>
      <p:sp>
        <p:nvSpPr>
          <p:cNvPr id="24" name="矩形 23"/>
          <p:cNvSpPr/>
          <p:nvPr/>
        </p:nvSpPr>
        <p:spPr bwMode="auto">
          <a:xfrm>
            <a:off x="6823710" y="856615"/>
            <a:ext cx="309308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大连甘井子某广场火情</a:t>
            </a:r>
          </a:p>
        </p:txBody>
      </p:sp>
      <p:sp>
        <p:nvSpPr>
          <p:cNvPr id="16"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7</a:t>
            </a:fld>
            <a:endParaRPr lang="zh-CN" altLang="en-US" b="1" dirty="0">
              <a:solidFill>
                <a:schemeClr val="bg1"/>
              </a:solidFill>
            </a:endParaRPr>
          </a:p>
        </p:txBody>
      </p:sp>
      <p:sp>
        <p:nvSpPr>
          <p:cNvPr id="17"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19"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9</a:t>
            </a:r>
            <a:endParaRPr lang="zh-CN" altLang="en-US" b="1" dirty="0">
              <a:solidFill>
                <a:srgbClr val="0081C8"/>
              </a:solidFill>
            </a:endParaRPr>
          </a:p>
        </p:txBody>
      </p:sp>
      <p:cxnSp>
        <p:nvCxnSpPr>
          <p:cNvPr id="20"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1"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354299" y="185050"/>
            <a:ext cx="9442843"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002060"/>
                </a:solidFill>
                <a:latin typeface="微软雅黑" panose="020B0503020204020204" pitchFamily="34" charset="-122"/>
                <a:ea typeface="微软雅黑" panose="020B0503020204020204" pitchFamily="34" charset="-122"/>
              </a:rPr>
              <a:t>一、安全事件案例警示</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18" name="表格 17"/>
          <p:cNvGraphicFramePr>
            <a:graphicFrameLocks noGrp="1"/>
          </p:cNvGraphicFramePr>
          <p:nvPr/>
        </p:nvGraphicFramePr>
        <p:xfrm>
          <a:off x="922463" y="1412777"/>
          <a:ext cx="11011356" cy="5130898"/>
        </p:xfrm>
        <a:graphic>
          <a:graphicData uri="http://schemas.openxmlformats.org/drawingml/2006/table">
            <a:tbl>
              <a:tblPr firstRow="1" bandRow="1">
                <a:tableStyleId>{5940675A-B579-460E-94D1-54222C63F5DA}</a:tableStyleId>
              </a:tblPr>
              <a:tblGrid>
                <a:gridCol w="694670">
                  <a:extLst>
                    <a:ext uri="{9D8B030D-6E8A-4147-A177-3AD203B41FA5}">
                      <a16:colId xmlns:a16="http://schemas.microsoft.com/office/drawing/2014/main" val="20000"/>
                    </a:ext>
                  </a:extLst>
                </a:gridCol>
                <a:gridCol w="1468967">
                  <a:extLst>
                    <a:ext uri="{9D8B030D-6E8A-4147-A177-3AD203B41FA5}">
                      <a16:colId xmlns:a16="http://schemas.microsoft.com/office/drawing/2014/main" val="20001"/>
                    </a:ext>
                  </a:extLst>
                </a:gridCol>
                <a:gridCol w="1876425">
                  <a:extLst>
                    <a:ext uri="{9D8B030D-6E8A-4147-A177-3AD203B41FA5}">
                      <a16:colId xmlns:a16="http://schemas.microsoft.com/office/drawing/2014/main" val="20002"/>
                    </a:ext>
                  </a:extLst>
                </a:gridCol>
                <a:gridCol w="2259542">
                  <a:extLst>
                    <a:ext uri="{9D8B030D-6E8A-4147-A177-3AD203B41FA5}">
                      <a16:colId xmlns:a16="http://schemas.microsoft.com/office/drawing/2014/main" val="20003"/>
                    </a:ext>
                  </a:extLst>
                </a:gridCol>
                <a:gridCol w="2032000">
                  <a:extLst>
                    <a:ext uri="{9D8B030D-6E8A-4147-A177-3AD203B41FA5}">
                      <a16:colId xmlns:a16="http://schemas.microsoft.com/office/drawing/2014/main" val="20004"/>
                    </a:ext>
                  </a:extLst>
                </a:gridCol>
                <a:gridCol w="1080595">
                  <a:extLst>
                    <a:ext uri="{9D8B030D-6E8A-4147-A177-3AD203B41FA5}">
                      <a16:colId xmlns:a16="http://schemas.microsoft.com/office/drawing/2014/main" val="20005"/>
                    </a:ext>
                  </a:extLst>
                </a:gridCol>
                <a:gridCol w="1599157">
                  <a:extLst>
                    <a:ext uri="{9D8B030D-6E8A-4147-A177-3AD203B41FA5}">
                      <a16:colId xmlns:a16="http://schemas.microsoft.com/office/drawing/2014/main" val="20006"/>
                    </a:ext>
                  </a:extLst>
                </a:gridCol>
              </a:tblGrid>
              <a:tr h="723581">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分类</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未履职行为</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主要危害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制度要求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责任部门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制度依据</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259730">
                <a:tc>
                  <a:txBody>
                    <a:bodyPr/>
                    <a:lstStyle/>
                    <a:p>
                      <a:pPr algn="ctr">
                        <a:lnSpc>
                          <a:spcPct val="110000"/>
                        </a:lnSpc>
                      </a:pPr>
                      <a:r>
                        <a:rPr lang="en-US" sz="1200" b="0" kern="1200" dirty="0">
                          <a:solidFill>
                            <a:schemeClr val="tx1"/>
                          </a:solidFill>
                          <a:latin typeface="微软雅黑" panose="020B0503020204020204" pitchFamily="34" charset="-122"/>
                          <a:ea typeface="微软雅黑" panose="020B0503020204020204" pitchFamily="34" charset="-122"/>
                          <a:cs typeface="+mn-cs"/>
                        </a:rPr>
                        <a:t>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200" b="1" kern="1200" dirty="0">
                          <a:solidFill>
                            <a:schemeClr val="tx1"/>
                          </a:solidFill>
                          <a:latin typeface="微软雅黑" panose="020B0503020204020204" pitchFamily="34" charset="-122"/>
                          <a:ea typeface="微软雅黑" panose="020B0503020204020204" pitchFamily="34" charset="-122"/>
                          <a:cs typeface="+mn-cs"/>
                          <a:sym typeface="+mn-ea"/>
                        </a:rPr>
                        <a:t>非</a:t>
                      </a:r>
                      <a:r>
                        <a:rPr lang="en-US" altLang="zh-CN" sz="1200" b="1" kern="1200" dirty="0">
                          <a:solidFill>
                            <a:schemeClr val="tx1"/>
                          </a:solidFill>
                          <a:latin typeface="微软雅黑" panose="020B0503020204020204" pitchFamily="34" charset="-122"/>
                          <a:ea typeface="微软雅黑" panose="020B0503020204020204" pitchFamily="34" charset="-122"/>
                          <a:cs typeface="+mn-cs"/>
                          <a:sym typeface="+mn-ea"/>
                        </a:rPr>
                        <a:t>24h</a:t>
                      </a:r>
                      <a:r>
                        <a:rPr lang="zh-CN" altLang="en-US" sz="1200" b="1" kern="1200" dirty="0">
                          <a:solidFill>
                            <a:schemeClr val="tx1"/>
                          </a:solidFill>
                          <a:latin typeface="微软雅黑" panose="020B0503020204020204" pitchFamily="34" charset="-122"/>
                          <a:ea typeface="微软雅黑" panose="020B0503020204020204" pitchFamily="34" charset="-122"/>
                          <a:cs typeface="+mn-cs"/>
                          <a:sym typeface="+mn-ea"/>
                        </a:rPr>
                        <a:t>电器接入</a:t>
                      </a:r>
                      <a:r>
                        <a:rPr lang="en-US" altLang="zh-CN" sz="1200" b="1" kern="1200" dirty="0">
                          <a:solidFill>
                            <a:schemeClr val="tx1"/>
                          </a:solidFill>
                          <a:latin typeface="微软雅黑" panose="020B0503020204020204" pitchFamily="34" charset="-122"/>
                          <a:ea typeface="微软雅黑" panose="020B0503020204020204" pitchFamily="34" charset="-122"/>
                          <a:cs typeface="+mn-cs"/>
                          <a:sym typeface="+mn-ea"/>
                        </a:rPr>
                        <a:t>24h</a:t>
                      </a:r>
                      <a:r>
                        <a:rPr lang="zh-CN" altLang="en-US" sz="1200" b="1" kern="1200" dirty="0">
                          <a:solidFill>
                            <a:schemeClr val="tx1"/>
                          </a:solidFill>
                          <a:latin typeface="微软雅黑" panose="020B0503020204020204" pitchFamily="34" charset="-122"/>
                          <a:ea typeface="微软雅黑" panose="020B0503020204020204" pitchFamily="34" charset="-122"/>
                          <a:cs typeface="+mn-cs"/>
                          <a:sym typeface="+mn-ea"/>
                        </a:rPr>
                        <a:t>供电回路</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商户凉菜间设置</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电磁炉</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且接入</a:t>
                      </a:r>
                      <a:r>
                        <a:rPr lang="en-US" altLang="zh-CN" sz="1200" b="0" kern="1200" dirty="0">
                          <a:solidFill>
                            <a:srgbClr val="FF0000"/>
                          </a:solidFill>
                          <a:latin typeface="微软雅黑" panose="020B0503020204020204" pitchFamily="34" charset="-122"/>
                          <a:ea typeface="微软雅黑" panose="020B0503020204020204" pitchFamily="34" charset="-122"/>
                          <a:cs typeface="+mn-cs"/>
                        </a:rPr>
                        <a:t>24h</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电源回路</a:t>
                      </a:r>
                      <a:endParaRPr lang="en-US" altLang="zh-CN" sz="1200" b="0" kern="1200" dirty="0">
                        <a:solidFill>
                          <a:srgbClr val="FF0000"/>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电磁炉等用电设备接入</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24h</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用电回路后，三关一锁无法关闭此电磁炉电源，导致</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电气火灾风险增加</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defRPr/>
                      </a:pPr>
                      <a:r>
                        <a:rPr lang="zh-CN" altLang="zh-CN" sz="1200" b="0" kern="1200" dirty="0">
                          <a:solidFill>
                            <a:schemeClr val="tx1"/>
                          </a:solidFill>
                          <a:latin typeface="微软雅黑" panose="020B0503020204020204" pitchFamily="34" charset="-122"/>
                          <a:ea typeface="微软雅黑" panose="020B0503020204020204" pitchFamily="34" charset="-122"/>
                          <a:cs typeface="+mn-cs"/>
                        </a:rPr>
                        <a:t>每月检查商户</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24h</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供电插座与</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24h</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用电器是否是</a:t>
                      </a:r>
                      <a:r>
                        <a:rPr lang="zh-CN" altLang="zh-CN" sz="1200" b="0" kern="1200" dirty="0">
                          <a:solidFill>
                            <a:srgbClr val="FF0000"/>
                          </a:solidFill>
                          <a:latin typeface="微软雅黑" panose="020B0503020204020204" pitchFamily="34" charset="-122"/>
                          <a:ea typeface="微软雅黑" panose="020B0503020204020204" pitchFamily="34" charset="-122"/>
                          <a:cs typeface="+mn-cs"/>
                        </a:rPr>
                        <a:t>一一对应</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设置</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工程部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《商管集团安全管理》</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2.3 商户安全</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管理</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758534">
                <a:tc>
                  <a:txBody>
                    <a:bodyPr/>
                    <a:lstStyle/>
                    <a:p>
                      <a:pPr algn="ctr">
                        <a:lnSpc>
                          <a:spcPct val="110000"/>
                        </a:lnSpc>
                      </a:pPr>
                      <a:r>
                        <a:rPr lang="en-US" sz="1200" b="0" kern="1200" dirty="0">
                          <a:solidFill>
                            <a:schemeClr val="tx1"/>
                          </a:solidFill>
                          <a:latin typeface="微软雅黑" panose="020B0503020204020204" pitchFamily="34" charset="-122"/>
                          <a:ea typeface="微软雅黑" panose="020B0503020204020204" pitchFamily="34" charset="-122"/>
                          <a:cs typeface="+mn-cs"/>
                        </a:rPr>
                        <a:t>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200" b="1" kern="1200" dirty="0">
                          <a:solidFill>
                            <a:schemeClr val="tx1"/>
                          </a:solidFill>
                          <a:latin typeface="微软雅黑" panose="020B0503020204020204" pitchFamily="34" charset="-122"/>
                          <a:ea typeface="微软雅黑" panose="020B0503020204020204" pitchFamily="34" charset="-122"/>
                          <a:cs typeface="+mn-cs"/>
                        </a:rPr>
                        <a:t>灭火毯</a:t>
                      </a:r>
                      <a:endParaRPr lang="en-US" altLang="zh-CN" sz="1200" b="1" kern="1200" dirty="0">
                        <a:solidFill>
                          <a:schemeClr val="tx1"/>
                        </a:solidFill>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200" b="1" kern="1200" dirty="0">
                          <a:solidFill>
                            <a:schemeClr val="tx1"/>
                          </a:solidFill>
                          <a:latin typeface="微软雅黑" panose="020B0503020204020204" pitchFamily="34" charset="-122"/>
                          <a:ea typeface="微软雅黑" panose="020B0503020204020204" pitchFamily="34" charset="-122"/>
                          <a:cs typeface="+mn-cs"/>
                        </a:rPr>
                        <a:t>未按规定配置</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事发商户明档区及后厨操作区</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灭火毯数量不足</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尺寸过小</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30000"/>
                        </a:lnSpc>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灭火毯配置不足会导致延误灭火时间，尺寸不足会导致无法盖严着火油锅，锅内着火的热油仍有氧气供应，</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火势持续燃烧</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，导致灭火失败</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defRPr/>
                      </a:pPr>
                      <a:r>
                        <a:rPr lang="zh-CN" altLang="en-US" sz="1200" b="0" kern="1200" dirty="0">
                          <a:solidFill>
                            <a:srgbClr val="FF0000"/>
                          </a:solidFill>
                          <a:latin typeface="微软雅黑" panose="020B0503020204020204" pitchFamily="34" charset="-122"/>
                          <a:ea typeface="微软雅黑" panose="020B0503020204020204" pitchFamily="34" charset="-122"/>
                          <a:cs typeface="+mn-cs"/>
                        </a:rPr>
                        <a:t>每个灶台</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应配置≥</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1</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张灭火毯；灭火毯规格</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a:t>
                      </a:r>
                      <a:r>
                        <a:rPr lang="en-US" altLang="zh-CN" sz="1200" b="0" kern="1200" dirty="0">
                          <a:solidFill>
                            <a:srgbClr val="FF0000"/>
                          </a:solidFill>
                          <a:latin typeface="微软雅黑" panose="020B0503020204020204" pitchFamily="34" charset="-122"/>
                          <a:ea typeface="微软雅黑" panose="020B0503020204020204" pitchFamily="34" charset="-122"/>
                          <a:cs typeface="+mn-cs"/>
                        </a:rPr>
                        <a:t>1.2</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米</a:t>
                      </a:r>
                      <a:r>
                        <a:rPr lang="en-US" altLang="zh-CN" sz="1200" b="0" kern="1200" dirty="0">
                          <a:solidFill>
                            <a:srgbClr val="FF0000"/>
                          </a:solidFill>
                          <a:latin typeface="微软雅黑" panose="020B0503020204020204" pitchFamily="34" charset="-122"/>
                          <a:ea typeface="微软雅黑" panose="020B0503020204020204" pitchFamily="34" charset="-122"/>
                          <a:cs typeface="+mn-cs"/>
                        </a:rPr>
                        <a:t>×1.2</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营运部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defRPr/>
                      </a:pP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万达广场餐饮厨房安全管控标准</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389053">
                <a:tc>
                  <a:txBody>
                    <a:bodyPr/>
                    <a:lstStyle/>
                    <a:p>
                      <a:pPr algn="ctr">
                        <a:lnSpc>
                          <a:spcPct val="110000"/>
                        </a:lnSpc>
                      </a:pPr>
                      <a:r>
                        <a:rPr lang="en-US" sz="1200" b="0" kern="1200" dirty="0">
                          <a:solidFill>
                            <a:schemeClr val="tx1"/>
                          </a:solidFill>
                          <a:latin typeface="微软雅黑" panose="020B0503020204020204" pitchFamily="34" charset="-122"/>
                          <a:ea typeface="微软雅黑" panose="020B0503020204020204" pitchFamily="34" charset="-122"/>
                          <a:cs typeface="+mn-cs"/>
                        </a:rPr>
                        <a:t>9</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200" b="1" kern="1200" dirty="0">
                          <a:solidFill>
                            <a:schemeClr val="tx1"/>
                          </a:solidFill>
                          <a:latin typeface="微软雅黑" panose="020B0503020204020204" pitchFamily="34" charset="-122"/>
                          <a:ea typeface="微软雅黑" panose="020B0503020204020204" pitchFamily="34" charset="-122"/>
                          <a:cs typeface="+mn-cs"/>
                          <a:sym typeface="+mn-ea"/>
                        </a:rPr>
                        <a:t>配电箱红蓝标识</a:t>
                      </a:r>
                      <a:endParaRPr lang="en-US" altLang="zh-CN" sz="1200" b="1" kern="1200" dirty="0">
                        <a:solidFill>
                          <a:schemeClr val="tx1"/>
                        </a:solidFill>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200" b="1" kern="1200" dirty="0">
                          <a:solidFill>
                            <a:schemeClr val="tx1"/>
                          </a:solidFill>
                          <a:latin typeface="微软雅黑" panose="020B0503020204020204" pitchFamily="34" charset="-122"/>
                          <a:ea typeface="微软雅黑" panose="020B0503020204020204" pitchFamily="34" charset="-122"/>
                          <a:cs typeface="+mn-cs"/>
                          <a:sym typeface="+mn-ea"/>
                        </a:rPr>
                        <a:t>张贴错误</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事发商户电箱</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红蓝标识错误，</a:t>
                      </a:r>
                      <a:r>
                        <a:rPr lang="zh-CN" altLang="en-US" sz="1200" dirty="0">
                          <a:latin typeface="微软雅黑" panose="020B0503020204020204" pitchFamily="34" charset="-122"/>
                          <a:ea typeface="微软雅黑" panose="020B0503020204020204" pitchFamily="34" charset="-122"/>
                        </a:rPr>
                        <a:t>消防设备用电回路未贴</a:t>
                      </a:r>
                      <a:r>
                        <a:rPr lang="zh-CN" altLang="en-US" sz="1200" dirty="0">
                          <a:solidFill>
                            <a:srgbClr val="FF0000"/>
                          </a:solidFill>
                          <a:latin typeface="微软雅黑" panose="020B0503020204020204" pitchFamily="34" charset="-122"/>
                          <a:ea typeface="微软雅黑" panose="020B0503020204020204" pitchFamily="34" charset="-122"/>
                        </a:rPr>
                        <a:t>红色</a:t>
                      </a:r>
                      <a:r>
                        <a:rPr lang="en-US" altLang="zh-CN" sz="1200" dirty="0">
                          <a:latin typeface="微软雅黑" panose="020B0503020204020204" pitchFamily="34" charset="-122"/>
                          <a:ea typeface="微软雅黑" panose="020B0503020204020204" pitchFamily="34" charset="-122"/>
                        </a:rPr>
                        <a:t>24h</a:t>
                      </a:r>
                      <a:r>
                        <a:rPr lang="zh-CN" altLang="en-US" sz="1200" dirty="0">
                          <a:latin typeface="微软雅黑" panose="020B0503020204020204" pitchFamily="34" charset="-122"/>
                          <a:ea typeface="微软雅黑" panose="020B0503020204020204" pitchFamily="34" charset="-122"/>
                        </a:rPr>
                        <a:t>供电标识</a:t>
                      </a:r>
                      <a:endParaRPr lang="zh-CN" altLang="en-US" sz="1200" b="0" kern="1200" dirty="0">
                        <a:solidFill>
                          <a:srgbClr val="FF0000"/>
                        </a:solidFill>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30000"/>
                        </a:lnSpc>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易导致</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误关</a:t>
                      </a:r>
                      <a:r>
                        <a:rPr lang="zh-CN" altLang="en-US" sz="1200" dirty="0">
                          <a:latin typeface="微软雅黑" panose="020B0503020204020204" pitchFamily="34" charset="-122"/>
                          <a:ea typeface="微软雅黑" panose="020B0503020204020204" pitchFamily="34" charset="-122"/>
                        </a:rPr>
                        <a:t>消防用电回路电源，在发生火情后自动灭火装置无法动作或疏散指示灯无法指引人员疏散</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defRPr/>
                      </a:pPr>
                      <a:r>
                        <a:rPr lang="zh-CN" altLang="zh-CN" sz="1200" b="0" kern="1200" dirty="0">
                          <a:solidFill>
                            <a:schemeClr val="tx1"/>
                          </a:solidFill>
                          <a:latin typeface="微软雅黑" panose="020B0503020204020204" pitchFamily="34" charset="-122"/>
                          <a:ea typeface="微软雅黑" panose="020B0503020204020204" pitchFamily="34" charset="-122"/>
                          <a:cs typeface="+mn-cs"/>
                        </a:rPr>
                        <a:t>餐饮商铺配电箱每条回路空开张贴红、蓝标识，</a:t>
                      </a:r>
                      <a:r>
                        <a:rPr lang="en-US" altLang="zh-CN" sz="1200" b="0" kern="1200" dirty="0">
                          <a:solidFill>
                            <a:srgbClr val="FF0000"/>
                          </a:solidFill>
                          <a:latin typeface="微软雅黑" panose="020B0503020204020204" pitchFamily="34" charset="-122"/>
                          <a:ea typeface="微软雅黑" panose="020B0503020204020204" pitchFamily="34" charset="-122"/>
                          <a:cs typeface="+mn-cs"/>
                        </a:rPr>
                        <a:t>24h</a:t>
                      </a:r>
                      <a:r>
                        <a:rPr lang="zh-CN" altLang="zh-CN" sz="1200" b="0" kern="1200" dirty="0">
                          <a:solidFill>
                            <a:srgbClr val="FF0000"/>
                          </a:solidFill>
                          <a:latin typeface="微软雅黑" panose="020B0503020204020204" pitchFamily="34" charset="-122"/>
                          <a:ea typeface="微软雅黑" panose="020B0503020204020204" pitchFamily="34" charset="-122"/>
                          <a:cs typeface="+mn-cs"/>
                        </a:rPr>
                        <a:t>不间断电源张贴红色</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标识</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其他应关闭电源张贴蓝色</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标识</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工程部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defRPr/>
                      </a:pP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zh-CN" sz="1200" b="0" kern="1200" dirty="0">
                          <a:solidFill>
                            <a:schemeClr val="tx1"/>
                          </a:solidFill>
                          <a:latin typeface="微软雅黑" panose="020B0503020204020204" pitchFamily="34" charset="-122"/>
                          <a:ea typeface="微软雅黑" panose="020B0503020204020204" pitchFamily="34" charset="-122"/>
                          <a:cs typeface="+mn-cs"/>
                        </a:rPr>
                        <a:t>万达广场三关一锁管控规范</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endParaRPr lang="zh-CN" altLang="en-US" sz="1200" b="0" kern="1200" dirty="0">
                        <a:solidFill>
                          <a:schemeClr val="tx1"/>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15" name="矩形 14"/>
          <p:cNvSpPr/>
          <p:nvPr/>
        </p:nvSpPr>
        <p:spPr>
          <a:xfrm>
            <a:off x="353002" y="172350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事件概况</a:t>
            </a:r>
          </a:p>
        </p:txBody>
      </p:sp>
      <p:sp>
        <p:nvSpPr>
          <p:cNvPr id="19" name="矩形 18"/>
          <p:cNvSpPr/>
          <p:nvPr/>
        </p:nvSpPr>
        <p:spPr>
          <a:xfrm>
            <a:off x="353002" y="320302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履职调查</a:t>
            </a:r>
          </a:p>
        </p:txBody>
      </p:sp>
      <p:sp>
        <p:nvSpPr>
          <p:cNvPr id="20" name="矩形 19"/>
          <p:cNvSpPr/>
          <p:nvPr/>
        </p:nvSpPr>
        <p:spPr>
          <a:xfrm>
            <a:off x="362291" y="468254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事件处罚</a:t>
            </a:r>
          </a:p>
        </p:txBody>
      </p:sp>
      <p:sp>
        <p:nvSpPr>
          <p:cNvPr id="24" name="矩形 23"/>
          <p:cNvSpPr/>
          <p:nvPr/>
        </p:nvSpPr>
        <p:spPr bwMode="auto">
          <a:xfrm>
            <a:off x="3695700" y="856615"/>
            <a:ext cx="309308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湛江霞山某广场火情</a:t>
            </a:r>
          </a:p>
        </p:txBody>
      </p:sp>
      <p:sp>
        <p:nvSpPr>
          <p:cNvPr id="25" name="矩形 24"/>
          <p:cNvSpPr/>
          <p:nvPr/>
        </p:nvSpPr>
        <p:spPr bwMode="auto">
          <a:xfrm>
            <a:off x="318135" y="856615"/>
            <a:ext cx="3344545" cy="470535"/>
          </a:xfrm>
          <a:prstGeom prst="rect">
            <a:avLst/>
          </a:prstGeom>
          <a:solidFill>
            <a:srgbClr val="0070C0"/>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sym typeface="+mn-ea"/>
              </a:rPr>
              <a:t>广州海珠某广场火情</a:t>
            </a:r>
          </a:p>
        </p:txBody>
      </p:sp>
      <p:sp>
        <p:nvSpPr>
          <p:cNvPr id="26" name="矩形 25"/>
          <p:cNvSpPr/>
          <p:nvPr/>
        </p:nvSpPr>
        <p:spPr bwMode="auto">
          <a:xfrm>
            <a:off x="6823710" y="856615"/>
            <a:ext cx="309308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大连甘井子某广场火情</a:t>
            </a:r>
          </a:p>
        </p:txBody>
      </p:sp>
      <p:sp>
        <p:nvSpPr>
          <p:cNvPr id="13"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8</a:t>
            </a:fld>
            <a:endParaRPr lang="zh-CN" altLang="en-US" b="1" dirty="0">
              <a:solidFill>
                <a:schemeClr val="bg1"/>
              </a:solidFill>
            </a:endParaRPr>
          </a:p>
        </p:txBody>
      </p:sp>
      <p:sp>
        <p:nvSpPr>
          <p:cNvPr id="14"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16"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10</a:t>
            </a:r>
            <a:endParaRPr lang="zh-CN" altLang="en-US" b="1" dirty="0">
              <a:solidFill>
                <a:srgbClr val="0081C8"/>
              </a:solidFill>
            </a:endParaRPr>
          </a:p>
        </p:txBody>
      </p:sp>
      <p:cxnSp>
        <p:nvCxnSpPr>
          <p:cNvPr id="17"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1"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354299" y="185050"/>
            <a:ext cx="9442843" cy="663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002060"/>
                </a:solidFill>
                <a:latin typeface="微软雅黑" panose="020B0503020204020204" pitchFamily="34" charset="-122"/>
                <a:ea typeface="微软雅黑" panose="020B0503020204020204" pitchFamily="34" charset="-122"/>
              </a:rPr>
              <a:t>一、安全事件案例警示</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310232" y="822302"/>
            <a:ext cx="11623587" cy="0"/>
          </a:xfrm>
          <a:prstGeom prst="line">
            <a:avLst/>
          </a:prstGeom>
        </p:spPr>
        <p:style>
          <a:lnRef idx="3">
            <a:schemeClr val="accent1"/>
          </a:lnRef>
          <a:fillRef idx="0">
            <a:schemeClr val="accent1"/>
          </a:fillRef>
          <a:effectRef idx="2">
            <a:schemeClr val="accent1"/>
          </a:effectRef>
          <a:fontRef idx="minor">
            <a:schemeClr val="tx1"/>
          </a:fontRef>
        </p:style>
      </p:cxnSp>
      <p:graphicFrame>
        <p:nvGraphicFramePr>
          <p:cNvPr id="18" name="表格 17"/>
          <p:cNvGraphicFramePr>
            <a:graphicFrameLocks noGrp="1"/>
          </p:cNvGraphicFramePr>
          <p:nvPr/>
        </p:nvGraphicFramePr>
        <p:xfrm>
          <a:off x="922463" y="1412776"/>
          <a:ext cx="11011356" cy="4864199"/>
        </p:xfrm>
        <a:graphic>
          <a:graphicData uri="http://schemas.openxmlformats.org/drawingml/2006/table">
            <a:tbl>
              <a:tblPr firstRow="1" bandRow="1">
                <a:tableStyleId>{5940675A-B579-460E-94D1-54222C63F5DA}</a:tableStyleId>
              </a:tblPr>
              <a:tblGrid>
                <a:gridCol w="618470">
                  <a:extLst>
                    <a:ext uri="{9D8B030D-6E8A-4147-A177-3AD203B41FA5}">
                      <a16:colId xmlns:a16="http://schemas.microsoft.com/office/drawing/2014/main" val="20000"/>
                    </a:ext>
                  </a:extLst>
                </a:gridCol>
                <a:gridCol w="1202267">
                  <a:extLst>
                    <a:ext uri="{9D8B030D-6E8A-4147-A177-3AD203B41FA5}">
                      <a16:colId xmlns:a16="http://schemas.microsoft.com/office/drawing/2014/main" val="20001"/>
                    </a:ext>
                  </a:extLst>
                </a:gridCol>
                <a:gridCol w="2190750">
                  <a:extLst>
                    <a:ext uri="{9D8B030D-6E8A-4147-A177-3AD203B41FA5}">
                      <a16:colId xmlns:a16="http://schemas.microsoft.com/office/drawing/2014/main" val="20002"/>
                    </a:ext>
                  </a:extLst>
                </a:gridCol>
                <a:gridCol w="3109383">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62592">
                  <a:extLst>
                    <a:ext uri="{9D8B030D-6E8A-4147-A177-3AD203B41FA5}">
                      <a16:colId xmlns:a16="http://schemas.microsoft.com/office/drawing/2014/main" val="20005"/>
                    </a:ext>
                  </a:extLst>
                </a:gridCol>
                <a:gridCol w="1408694">
                  <a:extLst>
                    <a:ext uri="{9D8B030D-6E8A-4147-A177-3AD203B41FA5}">
                      <a16:colId xmlns:a16="http://schemas.microsoft.com/office/drawing/2014/main" val="20006"/>
                    </a:ext>
                  </a:extLst>
                </a:gridCol>
              </a:tblGrid>
              <a:tr h="766395">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序号</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分类</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未履职行为</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主要危害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制度要求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责任部门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制度依据</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816642">
                <a:tc>
                  <a:txBody>
                    <a:bodyPr/>
                    <a:lstStyle/>
                    <a:p>
                      <a:pPr algn="ctr">
                        <a:lnSpc>
                          <a:spcPct val="110000"/>
                        </a:lnSpc>
                      </a:pPr>
                      <a:r>
                        <a:rPr lang="en-US" sz="1200" b="0" kern="1200" dirty="0">
                          <a:solidFill>
                            <a:schemeClr val="tx1"/>
                          </a:solidFill>
                          <a:latin typeface="微软雅黑" panose="020B0503020204020204" pitchFamily="34" charset="-122"/>
                          <a:ea typeface="微软雅黑" panose="020B0503020204020204" pitchFamily="34" charset="-122"/>
                          <a:cs typeface="+mn-cs"/>
                        </a:rPr>
                        <a:t>10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sym typeface="+mn-ea"/>
                        </a:rPr>
                        <a:t>动火离人装置未安装或故障</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defRPr/>
                      </a:pP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事发商户明档区（有炒锅、油炸炉）</a:t>
                      </a:r>
                      <a:r>
                        <a:rPr lang="zh-CN" altLang="en-US" sz="1200" kern="1200" dirty="0">
                          <a:solidFill>
                            <a:srgbClr val="FF0000"/>
                          </a:solidFill>
                          <a:effectLst/>
                          <a:latin typeface="微软雅黑" panose="020B0503020204020204" pitchFamily="34" charset="-122"/>
                          <a:ea typeface="微软雅黑" panose="020B0503020204020204" pitchFamily="34" charset="-122"/>
                          <a:cs typeface="+mn-cs"/>
                        </a:rPr>
                        <a:t>未设动火离人探头</a:t>
                      </a:r>
                      <a:r>
                        <a:rPr lang="zh-CN" altLang="en-US" sz="1200" kern="1200" dirty="0">
                          <a:solidFill>
                            <a:schemeClr val="tx1"/>
                          </a:solidFill>
                          <a:effectLst/>
                          <a:latin typeface="微软雅黑" panose="020B0503020204020204" pitchFamily="34" charset="-122"/>
                          <a:ea typeface="微软雅黑" panose="020B0503020204020204" pitchFamily="34" charset="-122"/>
                          <a:cs typeface="+mn-cs"/>
                        </a:rPr>
                        <a:t>，后厨操作区动火离人报警</a:t>
                      </a:r>
                      <a:r>
                        <a:rPr lang="zh-CN" altLang="en-US" sz="1200" kern="1200" dirty="0">
                          <a:solidFill>
                            <a:srgbClr val="FF0000"/>
                          </a:solidFill>
                          <a:effectLst/>
                          <a:latin typeface="微软雅黑" panose="020B0503020204020204" pitchFamily="34" charset="-122"/>
                          <a:ea typeface="微软雅黑" panose="020B0503020204020204" pitchFamily="34" charset="-122"/>
                          <a:cs typeface="+mn-cs"/>
                        </a:rPr>
                        <a:t>故障</a:t>
                      </a:r>
                      <a:endParaRPr lang="zh-CN" altLang="en-US" sz="1200" kern="1200" dirty="0">
                        <a:solidFill>
                          <a:srgbClr val="FF0000"/>
                        </a:solidFill>
                        <a:effectLst/>
                        <a:latin typeface="微软雅黑" panose="020B0503020204020204" pitchFamily="34" charset="-122"/>
                        <a:ea typeface="微软雅黑" panose="020B0503020204020204" pitchFamily="34" charset="-122"/>
                        <a:cs typeface="+mn-cs"/>
                        <a:sym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defRPr/>
                      </a:pPr>
                      <a:r>
                        <a:rPr lang="zh-CN" altLang="en-US" sz="1200" b="0" kern="100" dirty="0">
                          <a:solidFill>
                            <a:schemeClr val="tx1"/>
                          </a:solidFill>
                          <a:latin typeface="微软雅黑" panose="020B0503020204020204" pitchFamily="34" charset="-122"/>
                          <a:ea typeface="微软雅黑" panose="020B0503020204020204" pitchFamily="34" charset="-122"/>
                          <a:cs typeface="Times New Roman" panose="02020603050405020304"/>
                        </a:rPr>
                        <a:t>未设动火离人系统或动火离人系统故障会导致</a:t>
                      </a:r>
                      <a:r>
                        <a:rPr lang="zh-CN" altLang="en-US" sz="1200" b="0" kern="100" dirty="0">
                          <a:solidFill>
                            <a:srgbClr val="FF0000"/>
                          </a:solidFill>
                          <a:latin typeface="微软雅黑" panose="020B0503020204020204" pitchFamily="34" charset="-122"/>
                          <a:ea typeface="微软雅黑" panose="020B0503020204020204" pitchFamily="34" charset="-122"/>
                          <a:cs typeface="Times New Roman" panose="02020603050405020304"/>
                        </a:rPr>
                        <a:t>厨师离岗</a:t>
                      </a:r>
                      <a:r>
                        <a:rPr lang="zh-CN" altLang="en-US" sz="1200" b="0" kern="100" dirty="0">
                          <a:solidFill>
                            <a:schemeClr val="tx1"/>
                          </a:solidFill>
                          <a:latin typeface="微软雅黑" panose="020B0503020204020204" pitchFamily="34" charset="-122"/>
                          <a:ea typeface="微软雅黑" panose="020B0503020204020204" pitchFamily="34" charset="-122"/>
                          <a:cs typeface="Times New Roman" panose="02020603050405020304"/>
                        </a:rPr>
                        <a:t>后，消控中心</a:t>
                      </a:r>
                      <a:r>
                        <a:rPr lang="zh-CN" altLang="en-US" sz="1200" b="0" kern="100" dirty="0">
                          <a:solidFill>
                            <a:srgbClr val="FF0000"/>
                          </a:solidFill>
                          <a:latin typeface="微软雅黑" panose="020B0503020204020204" pitchFamily="34" charset="-122"/>
                          <a:ea typeface="微软雅黑" panose="020B0503020204020204" pitchFamily="34" charset="-122"/>
                          <a:cs typeface="Times New Roman" panose="02020603050405020304"/>
                        </a:rPr>
                        <a:t>无法及时发现</a:t>
                      </a:r>
                      <a:r>
                        <a:rPr lang="zh-CN" altLang="en-US" sz="1200" b="0" kern="100" dirty="0">
                          <a:solidFill>
                            <a:schemeClr val="tx1"/>
                          </a:solidFill>
                          <a:latin typeface="微软雅黑" panose="020B0503020204020204" pitchFamily="34" charset="-122"/>
                          <a:ea typeface="微软雅黑" panose="020B0503020204020204" pitchFamily="34" charset="-122"/>
                          <a:cs typeface="Times New Roman" panose="02020603050405020304"/>
                        </a:rPr>
                        <a:t>，导致后厨由于厨师离岗导致的</a:t>
                      </a:r>
                      <a:r>
                        <a:rPr lang="zh-CN" altLang="en-US" sz="1200" b="0" kern="100" dirty="0">
                          <a:solidFill>
                            <a:srgbClr val="FF0000"/>
                          </a:solidFill>
                          <a:latin typeface="微软雅黑" panose="020B0503020204020204" pitchFamily="34" charset="-122"/>
                          <a:ea typeface="微软雅黑" panose="020B0503020204020204" pitchFamily="34" charset="-122"/>
                          <a:cs typeface="Times New Roman" panose="02020603050405020304"/>
                        </a:rPr>
                        <a:t>着火风险增加</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just" defTabSz="914400" rtl="0" eaLnBrk="1" fontAlgn="auto" latinLnBrk="0" hangingPunct="1">
                        <a:lnSpc>
                          <a:spcPct val="130000"/>
                        </a:lnSpc>
                        <a:spcBef>
                          <a:spcPts val="0"/>
                        </a:spcBef>
                        <a:spcAft>
                          <a:spcPts val="0"/>
                        </a:spcAft>
                        <a:buClrTx/>
                        <a:buSzTx/>
                        <a:buFontTx/>
                        <a:buNone/>
                        <a:defRPr/>
                      </a:pPr>
                      <a:r>
                        <a:rPr lang="zh-CN" altLang="zh-CN" sz="1200" kern="1200" dirty="0">
                          <a:solidFill>
                            <a:schemeClr val="tx1"/>
                          </a:solidFill>
                          <a:latin typeface="微软雅黑" panose="020B0503020204020204" pitchFamily="34" charset="-122"/>
                          <a:ea typeface="微软雅黑" panose="020B0503020204020204" pitchFamily="34" charset="-122"/>
                          <a:cs typeface="+mn-cs"/>
                        </a:rPr>
                        <a:t>确保厨房使用前厨房设备自动灭火装置、动火离人报警系统</a:t>
                      </a:r>
                      <a:r>
                        <a:rPr lang="zh-CN" altLang="zh-CN" sz="1200" kern="1200" dirty="0">
                          <a:solidFill>
                            <a:srgbClr val="FF0000"/>
                          </a:solidFill>
                          <a:latin typeface="微软雅黑" panose="020B0503020204020204" pitchFamily="34" charset="-122"/>
                          <a:ea typeface="微软雅黑" panose="020B0503020204020204" pitchFamily="34" charset="-122"/>
                          <a:cs typeface="+mn-cs"/>
                        </a:rPr>
                        <a:t>正常运行</a:t>
                      </a:r>
                      <a:endParaRPr lang="zh-CN" altLang="en-US" sz="1200" kern="1200" dirty="0">
                        <a:solidFill>
                          <a:srgbClr val="FF0000"/>
                        </a:solidFill>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200" b="0" kern="100" dirty="0">
                          <a:solidFill>
                            <a:schemeClr val="tx1"/>
                          </a:solidFill>
                          <a:latin typeface="微软雅黑" panose="020B0503020204020204" pitchFamily="34" charset="-122"/>
                          <a:ea typeface="微软雅黑" panose="020B0503020204020204" pitchFamily="34" charset="-122"/>
                          <a:cs typeface="Times New Roman" panose="02020603050405020304"/>
                        </a:rPr>
                        <a:t>工程部</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just" defTabSz="914400" rtl="0" eaLnBrk="1" fontAlgn="auto" latinLnBrk="0" hangingPunct="1">
                        <a:lnSpc>
                          <a:spcPct val="130000"/>
                        </a:lnSpc>
                        <a:spcBef>
                          <a:spcPts val="0"/>
                        </a:spcBef>
                        <a:spcAft>
                          <a:spcPts val="0"/>
                        </a:spcAft>
                        <a:buClrTx/>
                        <a:buSzTx/>
                        <a:buFontTx/>
                        <a:buNone/>
                        <a:defRPr/>
                      </a:pP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集团安全管理制度</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第二章</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第一节</a:t>
                      </a:r>
                      <a:r>
                        <a:rPr lang="en-US" altLang="zh-CN" sz="1200" b="0" kern="1200" dirty="0">
                          <a:solidFill>
                            <a:schemeClr val="tx1"/>
                          </a:solidFill>
                          <a:latin typeface="微软雅黑" panose="020B0503020204020204" pitchFamily="34" charset="-122"/>
                          <a:ea typeface="微软雅黑" panose="020B0503020204020204" pitchFamily="34" charset="-122"/>
                          <a:cs typeface="+mn-cs"/>
                        </a:rPr>
                        <a:t>-</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厨房管理</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281162">
                <a:tc>
                  <a:txBody>
                    <a:bodyPr/>
                    <a:lstStyle/>
                    <a:p>
                      <a:pPr algn="ctr">
                        <a:lnSpc>
                          <a:spcPct val="110000"/>
                        </a:lnSpc>
                      </a:pPr>
                      <a:r>
                        <a:rPr lang="en-US" sz="1200" b="0" kern="1200" dirty="0">
                          <a:solidFill>
                            <a:schemeClr val="tx1"/>
                          </a:solidFill>
                          <a:latin typeface="微软雅黑" panose="020B0503020204020204" pitchFamily="34" charset="-122"/>
                          <a:ea typeface="微软雅黑" panose="020B0503020204020204" pitchFamily="34" charset="-122"/>
                          <a:cs typeface="+mn-cs"/>
                        </a:rPr>
                        <a:t>11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200" b="1" kern="1200" dirty="0">
                          <a:solidFill>
                            <a:schemeClr val="tx1"/>
                          </a:solidFill>
                          <a:effectLst/>
                          <a:latin typeface="微软雅黑" panose="020B0503020204020204" pitchFamily="34" charset="-122"/>
                          <a:ea typeface="微软雅黑" panose="020B0503020204020204" pitchFamily="34" charset="-122"/>
                          <a:cs typeface="+mn-cs"/>
                        </a:rPr>
                        <a:t>未设厨自灭或反馈错误</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30000"/>
                        </a:lnSpc>
                        <a:spcBef>
                          <a:spcPts val="0"/>
                        </a:spcBef>
                        <a:spcAft>
                          <a:spcPts val="0"/>
                        </a:spcAft>
                        <a:buClrTx/>
                        <a:buSzTx/>
                        <a:buFontTx/>
                        <a:buNone/>
                        <a:defRPr/>
                      </a:pPr>
                      <a:r>
                        <a:rPr lang="en-US" altLang="zh-CN" sz="1200" kern="1200" dirty="0">
                          <a:solidFill>
                            <a:schemeClr val="tx1"/>
                          </a:solidFill>
                          <a:effectLst/>
                          <a:latin typeface="微软雅黑" panose="020B0503020204020204" pitchFamily="34" charset="-122"/>
                          <a:ea typeface="微软雅黑" panose="020B0503020204020204" pitchFamily="34" charset="-122"/>
                          <a:cs typeface="+mn-cs"/>
                        </a:rPr>
                        <a:t>1</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处厨自灭未设</a:t>
                      </a:r>
                      <a:r>
                        <a:rPr lang="en-US" altLang="zh-CN" sz="1200" kern="1200" dirty="0">
                          <a:solidFill>
                            <a:srgbClr val="FF0000"/>
                          </a:solidFill>
                          <a:effectLst/>
                          <a:latin typeface="微软雅黑" panose="020B0503020204020204" pitchFamily="34" charset="-122"/>
                          <a:ea typeface="微软雅黑" panose="020B0503020204020204" pitchFamily="34" charset="-122"/>
                          <a:cs typeface="+mn-cs"/>
                        </a:rPr>
                        <a:t>“</a:t>
                      </a:r>
                      <a:r>
                        <a:rPr lang="zh-CN" altLang="zh-CN" sz="1200" kern="1200" dirty="0">
                          <a:solidFill>
                            <a:srgbClr val="FF0000"/>
                          </a:solidFill>
                          <a:effectLst/>
                          <a:latin typeface="微软雅黑" panose="020B0503020204020204" pitchFamily="34" charset="-122"/>
                          <a:ea typeface="微软雅黑" panose="020B0503020204020204" pitchFamily="34" charset="-122"/>
                          <a:cs typeface="+mn-cs"/>
                        </a:rPr>
                        <a:t>断电报警</a:t>
                      </a:r>
                      <a:r>
                        <a:rPr lang="en-US" altLang="zh-CN" sz="1200" kern="1200" dirty="0">
                          <a:solidFill>
                            <a:srgbClr val="FF0000"/>
                          </a:solidFill>
                          <a:effectLst/>
                          <a:latin typeface="微软雅黑" panose="020B0503020204020204" pitchFamily="34" charset="-122"/>
                          <a:ea typeface="微软雅黑" panose="020B0503020204020204" pitchFamily="34" charset="-122"/>
                          <a:cs typeface="+mn-cs"/>
                        </a:rPr>
                        <a:t>”</a:t>
                      </a:r>
                      <a:r>
                        <a:rPr lang="zh-CN" altLang="zh-CN" sz="1200" kern="1200" dirty="0">
                          <a:solidFill>
                            <a:schemeClr val="tx1"/>
                          </a:solidFill>
                          <a:effectLst/>
                          <a:latin typeface="微软雅黑" panose="020B0503020204020204" pitchFamily="34" charset="-122"/>
                          <a:ea typeface="微软雅黑" panose="020B0503020204020204" pitchFamily="34" charset="-122"/>
                          <a:cs typeface="+mn-cs"/>
                        </a:rPr>
                        <a:t>功能，手动测试动作反馈信号错误接入燃气报警模块</a:t>
                      </a:r>
                      <a:endParaRPr lang="zh-CN" altLang="en-US" sz="1200" kern="1200" dirty="0">
                        <a:solidFill>
                          <a:schemeClr val="tx1"/>
                        </a:solidFill>
                        <a:effectLst/>
                        <a:latin typeface="微软雅黑" panose="020B0503020204020204" pitchFamily="34" charset="-122"/>
                        <a:ea typeface="微软雅黑" panose="020B0503020204020204" pitchFamily="34" charset="-122"/>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30000"/>
                        </a:lnSpc>
                      </a:pPr>
                      <a:r>
                        <a:rPr lang="zh-CN" altLang="en-US" sz="1200" b="0" kern="1200" dirty="0">
                          <a:solidFill>
                            <a:schemeClr val="tx1"/>
                          </a:solidFill>
                          <a:latin typeface="微软雅黑" panose="020B0503020204020204" pitchFamily="34" charset="-122"/>
                          <a:ea typeface="微软雅黑" panose="020B0503020204020204" pitchFamily="34" charset="-122"/>
                          <a:cs typeface="+mn-cs"/>
                        </a:rPr>
                        <a:t>未设断电报警功能，如果商户将厨自灭断电</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消控中心无法及时发现</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；反馈信号接入错误会导致销中心无法及时发现厨自灭动作，延误火情处置，同时可能导致</a:t>
                      </a:r>
                      <a:r>
                        <a:rPr lang="zh-CN" altLang="en-US" sz="1200" b="0" kern="1200" dirty="0">
                          <a:solidFill>
                            <a:srgbClr val="FF0000"/>
                          </a:solidFill>
                          <a:latin typeface="微软雅黑" panose="020B0503020204020204" pitchFamily="34" charset="-122"/>
                          <a:ea typeface="微软雅黑" panose="020B0503020204020204" pitchFamily="34" charset="-122"/>
                          <a:cs typeface="+mn-cs"/>
                        </a:rPr>
                        <a:t>误判燃气报警</a:t>
                      </a:r>
                      <a:r>
                        <a:rPr lang="zh-CN" altLang="en-US" sz="1200" b="0" kern="1200" dirty="0">
                          <a:solidFill>
                            <a:schemeClr val="tx1"/>
                          </a:solidFill>
                          <a:latin typeface="微软雅黑" panose="020B0503020204020204" pitchFamily="34" charset="-122"/>
                          <a:ea typeface="微软雅黑" panose="020B0503020204020204" pitchFamily="34" charset="-122"/>
                          <a:cs typeface="+mn-cs"/>
                        </a:rPr>
                        <a:t>，造成决策失误</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CN"/>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13" name="矩形 12"/>
          <p:cNvSpPr/>
          <p:nvPr/>
        </p:nvSpPr>
        <p:spPr>
          <a:xfrm>
            <a:off x="353002" y="172350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事件概况</a:t>
            </a:r>
          </a:p>
        </p:txBody>
      </p:sp>
      <p:sp>
        <p:nvSpPr>
          <p:cNvPr id="15" name="矩形 14"/>
          <p:cNvSpPr/>
          <p:nvPr/>
        </p:nvSpPr>
        <p:spPr>
          <a:xfrm>
            <a:off x="353002" y="3203026"/>
            <a:ext cx="462280" cy="14489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履职调查</a:t>
            </a:r>
          </a:p>
        </p:txBody>
      </p:sp>
      <p:sp>
        <p:nvSpPr>
          <p:cNvPr id="19" name="矩形 18"/>
          <p:cNvSpPr/>
          <p:nvPr/>
        </p:nvSpPr>
        <p:spPr>
          <a:xfrm>
            <a:off x="362291" y="4682546"/>
            <a:ext cx="462280" cy="1448918"/>
          </a:xfrm>
          <a:prstGeom prst="rect">
            <a:avLst/>
          </a:prstGeom>
          <a:solidFill>
            <a:schemeClr val="bg2">
              <a:lumMod val="9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10000"/>
              </a:lnSpc>
            </a:pPr>
            <a:r>
              <a:rPr lang="zh-CN" altLang="en-US" sz="1600" dirty="0">
                <a:solidFill>
                  <a:srgbClr val="808080">
                    <a:lumMod val="60000"/>
                    <a:lumOff val="40000"/>
                  </a:srgbClr>
                </a:solidFill>
                <a:latin typeface="微软雅黑" panose="020B0503020204020204" pitchFamily="34" charset="-122"/>
                <a:ea typeface="微软雅黑" panose="020B0503020204020204" pitchFamily="34" charset="-122"/>
              </a:rPr>
              <a:t>事件处罚</a:t>
            </a:r>
          </a:p>
        </p:txBody>
      </p:sp>
      <p:sp>
        <p:nvSpPr>
          <p:cNvPr id="23" name="矩形 22"/>
          <p:cNvSpPr/>
          <p:nvPr/>
        </p:nvSpPr>
        <p:spPr bwMode="auto">
          <a:xfrm>
            <a:off x="3695700" y="856615"/>
            <a:ext cx="309308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湛江霞山某广场火情</a:t>
            </a:r>
          </a:p>
        </p:txBody>
      </p:sp>
      <p:sp>
        <p:nvSpPr>
          <p:cNvPr id="24" name="矩形 23"/>
          <p:cNvSpPr/>
          <p:nvPr/>
        </p:nvSpPr>
        <p:spPr bwMode="auto">
          <a:xfrm>
            <a:off x="318135" y="856615"/>
            <a:ext cx="3344545" cy="470535"/>
          </a:xfrm>
          <a:prstGeom prst="rect">
            <a:avLst/>
          </a:prstGeom>
          <a:solidFill>
            <a:srgbClr val="0070C0"/>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chemeClr val="bg1"/>
                </a:solidFill>
                <a:latin typeface="微软雅黑" panose="020B0503020204020204" pitchFamily="34" charset="-122"/>
                <a:ea typeface="微软雅黑" panose="020B0503020204020204" pitchFamily="34" charset="-122"/>
                <a:sym typeface="+mn-ea"/>
              </a:rPr>
              <a:t>广州海珠某广场火情</a:t>
            </a:r>
          </a:p>
        </p:txBody>
      </p:sp>
      <p:sp>
        <p:nvSpPr>
          <p:cNvPr id="25" name="矩形 24"/>
          <p:cNvSpPr/>
          <p:nvPr/>
        </p:nvSpPr>
        <p:spPr bwMode="auto">
          <a:xfrm>
            <a:off x="6823710" y="856615"/>
            <a:ext cx="3093085" cy="470535"/>
          </a:xfrm>
          <a:prstGeom prst="rect">
            <a:avLst/>
          </a:prstGeom>
          <a:solidFill>
            <a:schemeClr val="accent1">
              <a:lumMod val="20000"/>
              <a:lumOff val="80000"/>
            </a:schemeClr>
          </a:solidFill>
          <a:ln>
            <a:solidFill>
              <a:srgbClr val="DCE6F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lnSpc>
                <a:spcPct val="110000"/>
              </a:lnSpc>
            </a:pPr>
            <a:r>
              <a:rPr lang="zh-CN" altLang="en-US" sz="2000" dirty="0">
                <a:solidFill>
                  <a:srgbClr val="808080">
                    <a:lumMod val="60000"/>
                    <a:lumOff val="40000"/>
                  </a:srgbClr>
                </a:solidFill>
                <a:latin typeface="微软雅黑" panose="020B0503020204020204" pitchFamily="34" charset="-122"/>
                <a:ea typeface="微软雅黑" panose="020B0503020204020204" pitchFamily="34" charset="-122"/>
                <a:sym typeface="+mn-ea"/>
              </a:rPr>
              <a:t>大连甘井子某广场火情</a:t>
            </a:r>
          </a:p>
        </p:txBody>
      </p:sp>
      <p:sp>
        <p:nvSpPr>
          <p:cNvPr id="22" name="灯片编号占位符 1"/>
          <p:cNvSpPr txBox="1"/>
          <p:nvPr/>
        </p:nvSpPr>
        <p:spPr>
          <a:xfrm>
            <a:off x="11419698" y="6220547"/>
            <a:ext cx="617538" cy="365125"/>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fld id="{28AD61D9-B649-456B-B990-FBE81FE76AD4}" type="slidenum">
              <a:rPr lang="zh-CN" altLang="en-US" b="1" smtClean="0">
                <a:solidFill>
                  <a:schemeClr val="bg1"/>
                </a:solidFill>
              </a:rPr>
              <a:t>9</a:t>
            </a:fld>
            <a:endParaRPr lang="zh-CN" altLang="en-US" b="1" dirty="0">
              <a:solidFill>
                <a:schemeClr val="bg1"/>
              </a:solidFill>
            </a:endParaRPr>
          </a:p>
        </p:txBody>
      </p:sp>
      <p:sp>
        <p:nvSpPr>
          <p:cNvPr id="26" name="六边形 7"/>
          <p:cNvSpPr/>
          <p:nvPr/>
        </p:nvSpPr>
        <p:spPr>
          <a:xfrm rot="16200000">
            <a:off x="11621459" y="6313447"/>
            <a:ext cx="469291" cy="480156"/>
          </a:xfrm>
          <a:prstGeom prst="hexagon">
            <a:avLst/>
          </a:prstGeom>
          <a:solidFill>
            <a:srgbClr val="EAEFF7"/>
          </a:solidFill>
          <a:ln w="9525" cap="flat" cmpd="sng" algn="ctr">
            <a:solidFill>
              <a:srgbClr val="106D9C"/>
            </a:solidFill>
            <a:prstDash val="solid"/>
            <a:round/>
            <a:headEnd type="none" w="med" len="med"/>
            <a:tailEnd type="none" w="med" len="med"/>
          </a:ln>
          <a:effectLst>
            <a:outerShdw blurRad="63500" dist="25400" dir="5400000" algn="ctr" rotWithShape="0">
              <a:srgbClr val="000000">
                <a:alpha val="50000"/>
              </a:srgbClr>
            </a:outerShdw>
            <a:reflection stA="45000" endPos="0" dist="50800" dir="5400000" sy="-100000" algn="bl" rotWithShape="0"/>
          </a:effectLst>
        </p:spPr>
        <p:txBody>
          <a:bodyPr/>
          <a:lstStyle/>
          <a:p>
            <a:pPr>
              <a:defRPr/>
            </a:pPr>
            <a:endParaRPr lang="zh-CN" altLang="en-US" noProof="1">
              <a:ea typeface="宋体" panose="02010600030101010101" pitchFamily="2" charset="-122"/>
            </a:endParaRPr>
          </a:p>
        </p:txBody>
      </p:sp>
      <p:sp>
        <p:nvSpPr>
          <p:cNvPr id="27" name="灯片编号占位符 1"/>
          <p:cNvSpPr txBox="1"/>
          <p:nvPr/>
        </p:nvSpPr>
        <p:spPr>
          <a:xfrm>
            <a:off x="11472086" y="6266584"/>
            <a:ext cx="617537" cy="366713"/>
          </a:xfrm>
          <a:prstGeom prst="rect">
            <a:avLst/>
          </a:prstGeom>
        </p:spPr>
        <p:txBody>
          <a:bodyPr anchor="ctr"/>
          <a:lstStyle>
            <a:defPPr>
              <a:defRPr lang="zh-CN"/>
            </a:defPPr>
            <a:lvl1pPr algn="r" rtl="0" fontAlgn="base">
              <a:spcBef>
                <a:spcPct val="0"/>
              </a:spcBef>
              <a:spcAft>
                <a:spcPct val="0"/>
              </a:spcAft>
              <a:defRPr kumimoji="1" sz="1200" b="0" kern="1200">
                <a:solidFill>
                  <a:schemeClr val="tx1">
                    <a:tint val="75000"/>
                  </a:schemeClr>
                </a:solidFill>
                <a:latin typeface="+mj-ea"/>
                <a:ea typeface="+mj-ea"/>
                <a:cs typeface="+mn-cs"/>
              </a:defRPr>
            </a:lvl1pPr>
            <a:lvl2pPr marL="4572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14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1400" b="1" kern="1200">
                <a:solidFill>
                  <a:schemeClr val="tx1"/>
                </a:solidFill>
                <a:latin typeface="Times New Roman" panose="02020603050405020304" pitchFamily="18" charset="0"/>
                <a:ea typeface="宋体" panose="02010600030101010101" pitchFamily="2" charset="-122"/>
                <a:cs typeface="+mn-cs"/>
              </a:defRPr>
            </a:lvl9pPr>
          </a:lstStyle>
          <a:p>
            <a:pPr algn="ctr">
              <a:defRPr/>
            </a:pPr>
            <a:r>
              <a:rPr lang="en-US" altLang="zh-CN" b="1" dirty="0">
                <a:solidFill>
                  <a:srgbClr val="0081C8"/>
                </a:solidFill>
              </a:rPr>
              <a:t>11</a:t>
            </a:r>
            <a:endParaRPr lang="zh-CN" altLang="en-US" b="1" dirty="0">
              <a:solidFill>
                <a:srgbClr val="0081C8"/>
              </a:solidFill>
            </a:endParaRPr>
          </a:p>
        </p:txBody>
      </p:sp>
      <p:cxnSp>
        <p:nvCxnSpPr>
          <p:cNvPr id="28" name="直接连接符 2"/>
          <p:cNvCxnSpPr/>
          <p:nvPr/>
        </p:nvCxnSpPr>
        <p:spPr bwMode="auto">
          <a:xfrm flipV="1">
            <a:off x="11616548" y="6436447"/>
            <a:ext cx="479425" cy="234950"/>
          </a:xfrm>
          <a:prstGeom prst="line">
            <a:avLst/>
          </a:prstGeom>
          <a:noFill/>
          <a:ln w="9525" algn="ctr">
            <a:solidFill>
              <a:srgbClr val="0081C8"/>
            </a:solidFill>
            <a:round/>
          </a:ln>
        </p:spPr>
      </p:cxnSp>
      <p:sp>
        <p:nvSpPr>
          <p:cNvPr id="29" name="文本框 15"/>
          <p:cNvSpPr txBox="1"/>
          <p:nvPr/>
        </p:nvSpPr>
        <p:spPr>
          <a:xfrm>
            <a:off x="11757836" y="6512647"/>
            <a:ext cx="381000" cy="252730"/>
          </a:xfrm>
          <a:prstGeom prst="rect">
            <a:avLst/>
          </a:prstGeom>
          <a:noFill/>
        </p:spPr>
        <p:txBody>
          <a:bodyPr>
            <a:spAutoFit/>
          </a:bodyPr>
          <a:lstStyle/>
          <a:p>
            <a:pPr>
              <a:defRPr/>
            </a:pPr>
            <a:r>
              <a:rPr lang="en-US" altLang="zh-CN" sz="1050" b="1" dirty="0">
                <a:solidFill>
                  <a:srgbClr val="0081C8"/>
                </a:solidFill>
                <a:latin typeface="宋体" panose="02010600030101010101" pitchFamily="2" charset="-122"/>
                <a:ea typeface="宋体" panose="02010600030101010101" pitchFamily="2" charset="-122"/>
              </a:rPr>
              <a:t>58</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305.5026771653544,&quot;left&quot;:539.65,&quot;top&quot;:102.2,&quot;width&quot;:345.6}"/>
</p:tagLst>
</file>

<file path=ppt/tags/tag1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 name="KSO_WM_DIAGRAM_VIRTUALLY_FRAME" val="{&quot;height&quot;:305.5026771653544,&quot;left&quot;:539.65,&quot;top&quot;:102.2,&quot;width&quot;:345.6}"/>
</p:tagLst>
</file>

<file path=ppt/tags/tag1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DIAGRAM_VIRTUALLY_FRAME" val="{&quot;height&quot;:305.5026771653544,&quot;left&quot;:539.65,&quot;top&quot;:102.2,&quot;width&quot;:345.6}"/>
</p:tagLst>
</file>

<file path=ppt/tags/tag1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DIAGRAM_VIRTUALLY_FRAME" val="{&quot;height&quot;:305.5026771653544,&quot;left&quot;:539.65,&quot;top&quot;:102.2,&quot;width&quot;:345.6}"/>
</p:tagLst>
</file>

<file path=ppt/tags/tag1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 name="KSO_WM_DIAGRAM_VIRTUALLY_FRAME" val="{&quot;height&quot;:305.5026771653544,&quot;left&quot;:539.65,&quot;top&quot;:102.2,&quot;width&quot;:345.6}"/>
</p:tagLst>
</file>

<file path=ppt/tags/tag1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DIAGRAM_VIRTUALLY_FRAME" val="{&quot;height&quot;:305.5026771653544,&quot;left&quot;:539.65,&quot;top&quot;:102.2,&quot;width&quot;:345.6}"/>
</p:tagLst>
</file>

<file path=ppt/tags/tag1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DIAGRAM_VIRTUALLY_FRAME" val="{&quot;height&quot;:305.5026771653544,&quot;left&quot;:539.65,&quot;top&quot;:102.2,&quot;width&quot;:345.6}"/>
</p:tagLst>
</file>

<file path=ppt/tags/tag1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 name="KSO_WM_DIAGRAM_VIRTUALLY_FRAME" val="{&quot;height&quot;:305.5026771653544,&quot;left&quot;:539.65,&quot;top&quot;:102.2,&quot;width&quot;:345.6}"/>
</p:tagLst>
</file>

<file path=ppt/tags/tag2.xml><?xml version="1.0" encoding="utf-8"?>
<p:tagLst xmlns:a="http://schemas.openxmlformats.org/drawingml/2006/main" xmlns:r="http://schemas.openxmlformats.org/officeDocument/2006/relationships" xmlns:p="http://schemas.openxmlformats.org/presentationml/2006/main">
  <p:tag name="KSO_WM_UNIT_FILL_FORE_SCHEMECOLOR_INDEX_1_BRIGHTNESS" val="-0.25"/>
  <p:tag name="KSO_WM_UNIT_FILL_FORE_SCHEMECOLOR_INDEX_1" val="5"/>
  <p:tag name="KSO_WM_UNIT_FILL_FORE_SCHEMECOLOR_INDEX_1_POS" val="0"/>
  <p:tag name="KSO_WM_UNIT_FILL_FORE_SCHEMECOLOR_INDEX_1_TRANS" val="0.2"/>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9"/>
  <p:tag name="KSO_WM_UNI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DIAGRAM_VIRTUALLY_FRAME" val="{&quot;height&quot;:305.5026771653544,&quot;left&quot;:539.65,&quot;top&quot;:102.2,&quot;width&quot;:345.6}"/>
</p:tagLst>
</file>

<file path=ppt/tags/tag2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DIAGRAM_VIRTUALLY_FRAME" val="{&quot;height&quot;:305.5026771653544,&quot;left&quot;:539.65,&quot;top&quot;:102.2,&quot;width&quot;:345.6}"/>
</p:tagLst>
</file>

<file path=ppt/tags/tag2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 name="KSO_WM_DIAGRAM_VIRTUALLY_FRAME" val="{&quot;height&quot;:305.5026771653544,&quot;left&quot;:539.65,&quot;top&quot;:102.2,&quot;width&quot;:345.6}"/>
</p:tagLst>
</file>

<file path=ppt/tags/tag23.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DIAGRAM_VIRTUALLY_FRAME" val="{&quot;height&quot;:305.5026771653544,&quot;left&quot;:539.65,&quot;top&quot;:102.2,&quot;width&quot;:345.6}"/>
</p:tagLst>
</file>

<file path=ppt/tags/tag2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DIAGRAM_VIRTUALLY_FRAME" val="{&quot;height&quot;:305.5026771653544,&quot;left&quot;:539.65,&quot;top&quot;:102.2,&quot;width&quot;:345.6}"/>
</p:tagLst>
</file>

<file path=ppt/tags/tag25.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UNIT_TABLE_BEAUTIFY" val="smartTable{2142c61f-ebff-4c10-a63c-9fd358f84988}"/>
  <p:tag name="TABLE_ENDDRAG_ORIGIN_RECT" val="852*401"/>
  <p:tag name="TABLE_ENDDRAG_RECT" val="81*123*852*401"/>
</p:tagLst>
</file>

<file path=ppt/tags/tag29.xml><?xml version="1.0" encoding="utf-8"?>
<p:tagLst xmlns:a="http://schemas.openxmlformats.org/drawingml/2006/main" xmlns:r="http://schemas.openxmlformats.org/officeDocument/2006/relationships" xmlns:p="http://schemas.openxmlformats.org/presentationml/2006/main">
  <p:tag name="KSO_WM_UNIT_TABLE_BEAUTIFY" val="smartTable{2142c61f-ebff-4c10-a63c-9fd358f84988}"/>
  <p:tag name="TABLE_ENDDRAG_ORIGIN_RECT" val="852*401"/>
  <p:tag name="TABLE_ENDDRAG_RECT" val="81*123*852*40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UNIT_TABLE_BEAUTIFY" val="smartTable{2142c61f-ebff-4c10-a63c-9fd358f84988}"/>
  <p:tag name="TABLE_ENDDRAG_ORIGIN_RECT" val="852*242"/>
  <p:tag name="TABLE_ENDDRAG_RECT" val="81*122*852*242"/>
</p:tagLst>
</file>

<file path=ppt/tags/tag31.xml><?xml version="1.0" encoding="utf-8"?>
<p:tagLst xmlns:a="http://schemas.openxmlformats.org/drawingml/2006/main" xmlns:r="http://schemas.openxmlformats.org/officeDocument/2006/relationships" xmlns:p="http://schemas.openxmlformats.org/presentationml/2006/main">
  <p:tag name="KSO_WM_UNIT_TABLE_BEAUTIFY" val="smartTable{2142c61f-ebff-4c10-a63c-9fd358f84988}"/>
  <p:tag name="TABLE_ENDDRAG_ORIGIN_RECT" val="852*365"/>
  <p:tag name="TABLE_ENDDRAG_RECT" val="80*123*852*365"/>
</p:tagLst>
</file>

<file path=ppt/tags/tag32.xml><?xml version="1.0" encoding="utf-8"?>
<p:tagLst xmlns:a="http://schemas.openxmlformats.org/drawingml/2006/main" xmlns:r="http://schemas.openxmlformats.org/officeDocument/2006/relationships" xmlns:p="http://schemas.openxmlformats.org/presentationml/2006/main">
  <p:tag name="KSO_WM_UNIT_TABLE_BEAUTIFY" val="smartTable{2142c61f-ebff-4c10-a63c-9fd358f84988}"/>
  <p:tag name="TABLE_ENDDRAG_ORIGIN_RECT" val="852*459"/>
  <p:tag name="TABLE_ENDDRAG_RECT" val="80*123*852*459"/>
</p:tagLst>
</file>

<file path=ppt/tags/tag33.xml><?xml version="1.0" encoding="utf-8"?>
<p:tagLst xmlns:a="http://schemas.openxmlformats.org/drawingml/2006/main" xmlns:r="http://schemas.openxmlformats.org/officeDocument/2006/relationships" xmlns:p="http://schemas.openxmlformats.org/presentationml/2006/main">
  <p:tag name="KSO_WM_UNIT_TABLE_BEAUTIFY" val="smartTable{2142c61f-ebff-4c10-a63c-9fd358f84988}"/>
  <p:tag name="TABLE_ENDDRAG_ORIGIN_RECT" val="852*459"/>
  <p:tag name="TABLE_ENDDRAG_RECT" val="80*123*852*459"/>
</p:tagLst>
</file>

<file path=ppt/tags/tag34.xml><?xml version="1.0" encoding="utf-8"?>
<p:tagLst xmlns:a="http://schemas.openxmlformats.org/drawingml/2006/main" xmlns:r="http://schemas.openxmlformats.org/officeDocument/2006/relationships" xmlns:p="http://schemas.openxmlformats.org/presentationml/2006/main">
  <p:tag name="KSO_WM_UNIT_TABLE_BEAUTIFY" val="smartTable{2142c61f-ebff-4c10-a63c-9fd358f84988}"/>
  <p:tag name="TABLE_ENDDRAG_ORIGIN_RECT" val="852*459"/>
  <p:tag name="TABLE_ENDDRAG_RECT" val="80*123*852*459"/>
</p:tagLst>
</file>

<file path=ppt/tags/tag35.xml><?xml version="1.0" encoding="utf-8"?>
<p:tagLst xmlns:a="http://schemas.openxmlformats.org/drawingml/2006/main" xmlns:r="http://schemas.openxmlformats.org/officeDocument/2006/relationships" xmlns:p="http://schemas.openxmlformats.org/presentationml/2006/main">
  <p:tag name="KSO_WM_UNIT_TABLE_BEAUTIFY" val="smartTable{2142c61f-ebff-4c10-a63c-9fd358f84988}"/>
  <p:tag name="TABLE_ENDDRAG_ORIGIN_RECT" val="852*459"/>
  <p:tag name="TABLE_ENDDRAG_RECT" val="80*123*852*459"/>
</p:tagLst>
</file>

<file path=ppt/tags/tag36.xml><?xml version="1.0" encoding="utf-8"?>
<p:tagLst xmlns:a="http://schemas.openxmlformats.org/drawingml/2006/main" xmlns:r="http://schemas.openxmlformats.org/officeDocument/2006/relationships" xmlns:p="http://schemas.openxmlformats.org/presentationml/2006/main">
  <p:tag name="KSO_WM_UNIT_TABLE_BEAUTIFY" val="smartTable{2142c61f-ebff-4c10-a63c-9fd358f84988}"/>
  <p:tag name="TABLE_ENDDRAG_ORIGIN_RECT" val="852*459"/>
  <p:tag name="TABLE_ENDDRAG_RECT" val="80*123*852*459"/>
</p:tagLst>
</file>

<file path=ppt/tags/tag37.xml><?xml version="1.0" encoding="utf-8"?>
<p:tagLst xmlns:a="http://schemas.openxmlformats.org/drawingml/2006/main" xmlns:r="http://schemas.openxmlformats.org/officeDocument/2006/relationships" xmlns:p="http://schemas.openxmlformats.org/presentationml/2006/main">
  <p:tag name="KSO_WM_UNIT_TABLE_BEAUTIFY" val="smartTable{2142c61f-ebff-4c10-a63c-9fd358f84988}"/>
  <p:tag name="TABLE_ENDDRAG_ORIGIN_RECT" val="852*459"/>
  <p:tag name="TABLE_ENDDRAG_RECT" val="80*123*852*459"/>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56">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9">
  <a:themeElements>
    <a:clrScheme name="">
      <a:dk1>
        <a:srgbClr val="000000"/>
      </a:dk1>
      <a:lt1>
        <a:srgbClr val="FFFFFF"/>
      </a:lt1>
      <a:dk2>
        <a:srgbClr val="F9F9F9"/>
      </a:dk2>
      <a:lt2>
        <a:srgbClr val="FFFFFF"/>
      </a:lt2>
      <a:accent1>
        <a:srgbClr val="137E89"/>
      </a:accent1>
      <a:accent2>
        <a:srgbClr val="084C61"/>
      </a:accent2>
      <a:accent3>
        <a:srgbClr val="DB3A33"/>
      </a:accent3>
      <a:accent4>
        <a:srgbClr val="F7B62F"/>
      </a:accent4>
      <a:accent5>
        <a:srgbClr val="66595F"/>
      </a:accent5>
      <a:accent6>
        <a:srgbClr val="57AEC9"/>
      </a:accent6>
      <a:hlink>
        <a:srgbClr val="304FFE"/>
      </a:hlink>
      <a:folHlink>
        <a:srgbClr val="492067"/>
      </a:folHlink>
    </a:clrScheme>
    <a:fontScheme name="">
      <a:majorFont>
        <a:latin typeface="微软雅黑"/>
        <a:ea typeface="微软雅黑"/>
        <a:cs typeface=""/>
      </a:majorFont>
      <a:minorFont>
        <a:latin typeface="微软雅黑"/>
        <a:ea typeface="微软雅黑"/>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tx1">
              <a:lumMod val="60000"/>
              <a:lumOff val="40000"/>
            </a:schemeClr>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5">
  <a:themeElements>
    <a:clrScheme name="">
      <a:dk1>
        <a:srgbClr val="000000"/>
      </a:dk1>
      <a:lt1>
        <a:srgbClr val="FFFFFF"/>
      </a:lt1>
      <a:dk2>
        <a:srgbClr val="F9F9F9"/>
      </a:dk2>
      <a:lt2>
        <a:srgbClr val="FFFFFF"/>
      </a:lt2>
      <a:accent1>
        <a:srgbClr val="137E89"/>
      </a:accent1>
      <a:accent2>
        <a:srgbClr val="084C61"/>
      </a:accent2>
      <a:accent3>
        <a:srgbClr val="DB3A33"/>
      </a:accent3>
      <a:accent4>
        <a:srgbClr val="F7B62F"/>
      </a:accent4>
      <a:accent5>
        <a:srgbClr val="66595F"/>
      </a:accent5>
      <a:accent6>
        <a:srgbClr val="57AEC9"/>
      </a:accent6>
      <a:hlink>
        <a:srgbClr val="304FFE"/>
      </a:hlink>
      <a:folHlink>
        <a:srgbClr val="492067"/>
      </a:folHlink>
    </a:clrScheme>
    <a:fontScheme name="">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公众号：安环健资料库&#10;  出品">
  <a:themeElements>
    <a:clrScheme name="">
      <a:dk1>
        <a:srgbClr val="000000"/>
      </a:dk1>
      <a:lt1>
        <a:srgbClr val="FFFFFF"/>
      </a:lt1>
      <a:dk2>
        <a:srgbClr val="F9F9F9"/>
      </a:dk2>
      <a:lt2>
        <a:srgbClr val="FFFFFF"/>
      </a:lt2>
      <a:accent1>
        <a:srgbClr val="137E89"/>
      </a:accent1>
      <a:accent2>
        <a:srgbClr val="084C61"/>
      </a:accent2>
      <a:accent3>
        <a:srgbClr val="DB3A33"/>
      </a:accent3>
      <a:accent4>
        <a:srgbClr val="F7B62F"/>
      </a:accent4>
      <a:accent5>
        <a:srgbClr val="66595F"/>
      </a:accent5>
      <a:accent6>
        <a:srgbClr val="57AEC9"/>
      </a:accent6>
      <a:hlink>
        <a:srgbClr val="304FFE"/>
      </a:hlink>
      <a:folHlink>
        <a:srgbClr val="492067"/>
      </a:folHlink>
    </a:clrScheme>
    <a:fontScheme name="">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8151</Words>
  <Application>Microsoft Office PowerPoint</Application>
  <PresentationFormat>宽屏</PresentationFormat>
  <Paragraphs>1374</Paragraphs>
  <Slides>57</Slides>
  <Notes>26</Notes>
  <HiddenSlides>0</HiddenSlides>
  <MMClips>0</MMClips>
  <ScaleCrop>false</ScaleCrop>
  <HeadingPairs>
    <vt:vector size="6" baseType="variant">
      <vt:variant>
        <vt:lpstr>已用的字体</vt:lpstr>
      </vt:variant>
      <vt:variant>
        <vt:i4>7</vt:i4>
      </vt:variant>
      <vt:variant>
        <vt:lpstr>主题</vt:lpstr>
      </vt:variant>
      <vt:variant>
        <vt:i4>4</vt:i4>
      </vt:variant>
      <vt:variant>
        <vt:lpstr>幻灯片标题</vt:lpstr>
      </vt:variant>
      <vt:variant>
        <vt:i4>57</vt:i4>
      </vt:variant>
    </vt:vector>
  </HeadingPairs>
  <TitlesOfParts>
    <vt:vector size="68" baseType="lpstr">
      <vt:lpstr>Calibri Light</vt:lpstr>
      <vt:lpstr>Impact</vt:lpstr>
      <vt:lpstr>Arial</vt:lpstr>
      <vt:lpstr>宋体</vt:lpstr>
      <vt:lpstr>Calibri</vt:lpstr>
      <vt:lpstr>微软雅黑</vt:lpstr>
      <vt:lpstr>方正黑体简体</vt:lpstr>
      <vt:lpstr>56</vt:lpstr>
      <vt:lpstr>89</vt:lpstr>
      <vt:lpstr>65</vt:lpstr>
      <vt:lpstr>1_公众号：安环健资料库_x000d_  出品</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a1172</cp:lastModifiedBy>
  <cp:revision>1</cp:revision>
  <dcterms:created xsi:type="dcterms:W3CDTF">2015-05-06T09:02:00Z</dcterms:created>
  <dcterms:modified xsi:type="dcterms:W3CDTF">2025-07-12T13:11:30Z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2052-12.1.0.21541</vt:lpwstr>
  </property>
  <property fmtid="{D5CDD505-2E9C-101B-9397-08002B2CF9AE}" pid="3" name="ICV">
    <vt:lpwstr>F43EF8C618EE48BA9FBF6D15D6F7F545_12</vt:lpwstr>
  </property>
</Properties>
</file>