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92" r:id="rId4"/>
    <p:sldId id="260" r:id="rId5"/>
    <p:sldId id="261" r:id="rId6"/>
    <p:sldId id="262" r:id="rId7"/>
    <p:sldId id="263" r:id="rId8"/>
    <p:sldId id="264" r:id="rId9"/>
    <p:sldId id="294" r:id="rId10"/>
    <p:sldId id="267" r:id="rId11"/>
    <p:sldId id="268" r:id="rId12"/>
    <p:sldId id="269" r:id="rId13"/>
    <p:sldId id="293" r:id="rId14"/>
    <p:sldId id="272" r:id="rId15"/>
    <p:sldId id="273" r:id="rId16"/>
    <p:sldId id="274" r:id="rId17"/>
    <p:sldId id="295" r:id="rId18"/>
    <p:sldId id="277" r:id="rId19"/>
    <p:sldId id="278" r:id="rId20"/>
    <p:sldId id="279" r:id="rId21"/>
    <p:sldId id="280" r:id="rId22"/>
    <p:sldId id="281" r:id="rId23"/>
    <p:sldId id="282" r:id="rId24"/>
    <p:sldId id="283" r:id="rId25"/>
    <p:sldId id="284" r:id="rId26"/>
    <p:sldId id="296" r:id="rId27"/>
    <p:sldId id="287" r:id="rId28"/>
    <p:sldId id="288" r:id="rId29"/>
    <p:sldId id="289" r:id="rId30"/>
    <p:sldId id="297"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555E"/>
    <a:srgbClr val="FC9E53"/>
    <a:srgbClr val="185D83"/>
    <a:srgbClr val="47A879"/>
    <a:srgbClr val="2BC3E3"/>
    <a:srgbClr val="FDC2C9"/>
    <a:srgbClr val="E42F55"/>
    <a:srgbClr val="1A6283"/>
    <a:srgbClr val="659C59"/>
    <a:srgbClr val="0E5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97"/>
    <p:restoredTop sz="94674"/>
  </p:normalViewPr>
  <p:slideViewPr>
    <p:cSldViewPr snapToGrid="0">
      <p:cViewPr varScale="1">
        <p:scale>
          <a:sx n="87" d="100"/>
          <a:sy n="87" d="100"/>
        </p:scale>
        <p:origin x="25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2E8E7-CA3B-4445-A814-DB6774F8A940}" type="datetimeFigureOut">
              <a:rPr kumimoji="1" lang="zh-CN" altLang="en-US" smtClean="0"/>
              <a:t>2024-05-24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B8AD5F-CF18-C34C-845A-622B919611E7}" type="slidenum">
              <a:rPr kumimoji="1" lang="zh-CN" altLang="en-US" smtClean="0"/>
              <a:t>‹#›</a:t>
            </a:fld>
            <a:endParaRPr kumimoji="1" lang="zh-CN" altLang="en-US"/>
          </a:p>
        </p:txBody>
      </p:sp>
    </p:spTree>
    <p:extLst>
      <p:ext uri="{BB962C8B-B14F-4D97-AF65-F5344CB8AC3E}">
        <p14:creationId xmlns:p14="http://schemas.microsoft.com/office/powerpoint/2010/main" val="1912142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9B8AD5F-CF18-C34C-845A-622B919611E7}" type="slidenum">
              <a:rPr kumimoji="1" lang="zh-CN" altLang="en-US" smtClean="0"/>
              <a:t>1</a:t>
            </a:fld>
            <a:endParaRPr kumimoji="1" lang="zh-CN" altLang="en-US"/>
          </a:p>
        </p:txBody>
      </p:sp>
    </p:spTree>
    <p:extLst>
      <p:ext uri="{BB962C8B-B14F-4D97-AF65-F5344CB8AC3E}">
        <p14:creationId xmlns:p14="http://schemas.microsoft.com/office/powerpoint/2010/main" val="1614004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9B8AD5F-CF18-C34C-845A-622B919611E7}" type="slidenum">
              <a:rPr kumimoji="1" lang="zh-CN" altLang="en-US" smtClean="0"/>
              <a:t>3</a:t>
            </a:fld>
            <a:endParaRPr kumimoji="1" lang="zh-CN" altLang="en-US"/>
          </a:p>
        </p:txBody>
      </p:sp>
    </p:spTree>
    <p:extLst>
      <p:ext uri="{BB962C8B-B14F-4D97-AF65-F5344CB8AC3E}">
        <p14:creationId xmlns:p14="http://schemas.microsoft.com/office/powerpoint/2010/main" val="4244509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9B8AD5F-CF18-C34C-845A-622B919611E7}" type="slidenum">
              <a:rPr kumimoji="1" lang="zh-CN" altLang="en-US" smtClean="0"/>
              <a:t>9</a:t>
            </a:fld>
            <a:endParaRPr kumimoji="1" lang="zh-CN" altLang="en-US"/>
          </a:p>
        </p:txBody>
      </p:sp>
    </p:spTree>
    <p:extLst>
      <p:ext uri="{BB962C8B-B14F-4D97-AF65-F5344CB8AC3E}">
        <p14:creationId xmlns:p14="http://schemas.microsoft.com/office/powerpoint/2010/main" val="3248466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9B8AD5F-CF18-C34C-845A-622B919611E7}" type="slidenum">
              <a:rPr kumimoji="1" lang="zh-CN" altLang="en-US" smtClean="0"/>
              <a:t>13</a:t>
            </a:fld>
            <a:endParaRPr kumimoji="1" lang="zh-CN" altLang="en-US"/>
          </a:p>
        </p:txBody>
      </p:sp>
    </p:spTree>
    <p:extLst>
      <p:ext uri="{BB962C8B-B14F-4D97-AF65-F5344CB8AC3E}">
        <p14:creationId xmlns:p14="http://schemas.microsoft.com/office/powerpoint/2010/main" val="993115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9B8AD5F-CF18-C34C-845A-622B919611E7}" type="slidenum">
              <a:rPr kumimoji="1" lang="zh-CN" altLang="en-US" smtClean="0"/>
              <a:t>14</a:t>
            </a:fld>
            <a:endParaRPr kumimoji="1" lang="zh-CN" altLang="en-US"/>
          </a:p>
        </p:txBody>
      </p:sp>
    </p:spTree>
    <p:extLst>
      <p:ext uri="{BB962C8B-B14F-4D97-AF65-F5344CB8AC3E}">
        <p14:creationId xmlns:p14="http://schemas.microsoft.com/office/powerpoint/2010/main" val="2289543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9B8AD5F-CF18-C34C-845A-622B919611E7}" type="slidenum">
              <a:rPr kumimoji="1" lang="zh-CN" altLang="en-US" smtClean="0"/>
              <a:t>17</a:t>
            </a:fld>
            <a:endParaRPr kumimoji="1" lang="zh-CN" altLang="en-US"/>
          </a:p>
        </p:txBody>
      </p:sp>
    </p:spTree>
    <p:extLst>
      <p:ext uri="{BB962C8B-B14F-4D97-AF65-F5344CB8AC3E}">
        <p14:creationId xmlns:p14="http://schemas.microsoft.com/office/powerpoint/2010/main" val="2317655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9B8AD5F-CF18-C34C-845A-622B919611E7}" type="slidenum">
              <a:rPr kumimoji="1" lang="zh-CN" altLang="en-US" smtClean="0"/>
              <a:t>20</a:t>
            </a:fld>
            <a:endParaRPr kumimoji="1" lang="zh-CN" altLang="en-US"/>
          </a:p>
        </p:txBody>
      </p:sp>
    </p:spTree>
    <p:extLst>
      <p:ext uri="{BB962C8B-B14F-4D97-AF65-F5344CB8AC3E}">
        <p14:creationId xmlns:p14="http://schemas.microsoft.com/office/powerpoint/2010/main" val="970858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9B8AD5F-CF18-C34C-845A-622B919611E7}" type="slidenum">
              <a:rPr kumimoji="1" lang="zh-CN" altLang="en-US" smtClean="0"/>
              <a:t>26</a:t>
            </a:fld>
            <a:endParaRPr kumimoji="1" lang="zh-CN" altLang="en-US"/>
          </a:p>
        </p:txBody>
      </p:sp>
    </p:spTree>
    <p:extLst>
      <p:ext uri="{BB962C8B-B14F-4D97-AF65-F5344CB8AC3E}">
        <p14:creationId xmlns:p14="http://schemas.microsoft.com/office/powerpoint/2010/main" val="3072737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9B8AD5F-CF18-C34C-845A-622B919611E7}" type="slidenum">
              <a:rPr kumimoji="1" lang="zh-CN" altLang="en-US" smtClean="0"/>
              <a:t>30</a:t>
            </a:fld>
            <a:endParaRPr kumimoji="1" lang="zh-CN" altLang="en-US"/>
          </a:p>
        </p:txBody>
      </p:sp>
    </p:spTree>
    <p:extLst>
      <p:ext uri="{BB962C8B-B14F-4D97-AF65-F5344CB8AC3E}">
        <p14:creationId xmlns:p14="http://schemas.microsoft.com/office/powerpoint/2010/main" val="889684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E67B3617-A2E0-C11E-0CA3-C5184862897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9" name="标题 1"/>
          <p:cNvSpPr txBox="1"/>
          <p:nvPr/>
        </p:nvSpPr>
        <p:spPr>
          <a:xfrm flipH="1">
            <a:off x="1001870" y="5554879"/>
            <a:ext cx="5004000" cy="53428"/>
          </a:xfrm>
          <a:prstGeom prst="parallelogram">
            <a:avLst>
              <a:gd name="adj" fmla="val 88613"/>
            </a:avLst>
          </a:prstGeom>
          <a:no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7" name="标题 3">
            <a:extLst>
              <a:ext uri="{FF2B5EF4-FFF2-40B4-BE49-F238E27FC236}">
                <a16:creationId xmlns:a16="http://schemas.microsoft.com/office/drawing/2014/main" id="{1F1CE478-1050-C8F7-1AAF-03E57CDCBF88}"/>
              </a:ext>
            </a:extLst>
          </p:cNvPr>
          <p:cNvSpPr txBox="1">
            <a:spLocks/>
          </p:cNvSpPr>
          <p:nvPr>
            <p:custDataLst>
              <p:tags r:id="rId1"/>
            </p:custDataLst>
          </p:nvPr>
        </p:nvSpPr>
        <p:spPr>
          <a:xfrm>
            <a:off x="1895163" y="2952553"/>
            <a:ext cx="8221414" cy="73914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b="1" dirty="0">
                <a:gradFill>
                  <a:gsLst>
                    <a:gs pos="0">
                      <a:srgbClr val="A8CD2E"/>
                    </a:gs>
                    <a:gs pos="8000">
                      <a:srgbClr val="0E5A91"/>
                    </a:gs>
                    <a:gs pos="61000">
                      <a:srgbClr val="E42F55"/>
                    </a:gs>
                    <a:gs pos="100000">
                      <a:srgbClr val="FC9E53"/>
                    </a:gs>
                  </a:gsLst>
                  <a:lin ang="0" scaled="0"/>
                </a:gradFill>
                <a:effectLst>
                  <a:glow rad="82179">
                    <a:schemeClr val="bg1"/>
                  </a:glow>
                </a:effectLst>
                <a:latin typeface="Alibaba PuHuiTi" pitchFamily="18" charset="-122"/>
                <a:ea typeface="Alibaba PuHuiTi" pitchFamily="18" charset="-122"/>
                <a:cs typeface="Alibaba PuHuiTi" pitchFamily="18" charset="-122"/>
              </a:rPr>
              <a:t>人人讲安全 </a:t>
            </a:r>
            <a:r>
              <a:rPr lang="en-US" altLang="zh-CN" sz="3600" b="1" dirty="0">
                <a:gradFill>
                  <a:gsLst>
                    <a:gs pos="0">
                      <a:srgbClr val="A8CD2E"/>
                    </a:gs>
                    <a:gs pos="8000">
                      <a:srgbClr val="0E5A91"/>
                    </a:gs>
                    <a:gs pos="61000">
                      <a:srgbClr val="E42F55"/>
                    </a:gs>
                    <a:gs pos="100000">
                      <a:srgbClr val="FC9E53"/>
                    </a:gs>
                  </a:gsLst>
                  <a:lin ang="0" scaled="0"/>
                </a:gradFill>
                <a:effectLst>
                  <a:glow rad="82179">
                    <a:schemeClr val="bg1"/>
                  </a:glow>
                </a:effectLst>
                <a:latin typeface="Alibaba PuHuiTi" pitchFamily="18" charset="-122"/>
                <a:ea typeface="Alibaba PuHuiTi" pitchFamily="18" charset="-122"/>
                <a:cs typeface="Alibaba PuHuiTi" pitchFamily="18" charset="-122"/>
              </a:rPr>
              <a:t>——</a:t>
            </a:r>
            <a:r>
              <a:rPr lang="zh-CN" altLang="en-US" sz="3600" b="1" dirty="0">
                <a:gradFill>
                  <a:gsLst>
                    <a:gs pos="0">
                      <a:srgbClr val="A8CD2E"/>
                    </a:gs>
                    <a:gs pos="8000">
                      <a:srgbClr val="0E5A91"/>
                    </a:gs>
                    <a:gs pos="61000">
                      <a:srgbClr val="E42F55"/>
                    </a:gs>
                    <a:gs pos="100000">
                      <a:srgbClr val="FC9E53"/>
                    </a:gs>
                  </a:gsLst>
                  <a:lin ang="0" scaled="0"/>
                </a:gradFill>
                <a:effectLst>
                  <a:glow rad="82179">
                    <a:schemeClr val="bg1"/>
                  </a:glow>
                </a:effectLst>
                <a:latin typeface="Alibaba PuHuiTi" pitchFamily="18" charset="-122"/>
                <a:ea typeface="Alibaba PuHuiTi" pitchFamily="18" charset="-122"/>
                <a:cs typeface="Alibaba PuHuiTi" pitchFamily="18" charset="-122"/>
              </a:rPr>
              <a:t> 个个会应急</a:t>
            </a:r>
          </a:p>
        </p:txBody>
      </p:sp>
      <p:sp>
        <p:nvSpPr>
          <p:cNvPr id="19" name="文本框 18">
            <a:extLst>
              <a:ext uri="{FF2B5EF4-FFF2-40B4-BE49-F238E27FC236}">
                <a16:creationId xmlns:a16="http://schemas.microsoft.com/office/drawing/2014/main" id="{3A987D9B-5D8A-7EE5-126C-C7BB46C73F82}"/>
              </a:ext>
            </a:extLst>
          </p:cNvPr>
          <p:cNvSpPr txBox="1"/>
          <p:nvPr/>
        </p:nvSpPr>
        <p:spPr>
          <a:xfrm>
            <a:off x="2958610" y="751348"/>
            <a:ext cx="6094520" cy="523220"/>
          </a:xfrm>
          <a:prstGeom prst="rect">
            <a:avLst/>
          </a:prstGeom>
          <a:noFill/>
        </p:spPr>
        <p:txBody>
          <a:bodyPr wrap="square">
            <a:spAutoFit/>
          </a:bodyPr>
          <a:lstStyle/>
          <a:p>
            <a:pPr algn="ctr"/>
            <a:r>
              <a:rPr lang="en-US" altLang="zh-CN" sz="28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2024</a:t>
            </a:r>
            <a:r>
              <a:rPr lang="zh-CN" altLang="en-US" sz="28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安全生产月</a:t>
            </a:r>
          </a:p>
        </p:txBody>
      </p:sp>
      <p:sp>
        <p:nvSpPr>
          <p:cNvPr id="20" name="文本框 19">
            <a:extLst>
              <a:ext uri="{FF2B5EF4-FFF2-40B4-BE49-F238E27FC236}">
                <a16:creationId xmlns:a16="http://schemas.microsoft.com/office/drawing/2014/main" id="{72CF4C79-AFC6-A84B-80FB-00B053601F59}"/>
              </a:ext>
            </a:extLst>
          </p:cNvPr>
          <p:cNvSpPr txBox="1"/>
          <p:nvPr/>
        </p:nvSpPr>
        <p:spPr>
          <a:xfrm>
            <a:off x="1936487" y="1317608"/>
            <a:ext cx="8138766" cy="1708160"/>
          </a:xfrm>
          <a:prstGeom prst="rect">
            <a:avLst/>
          </a:prstGeom>
          <a:noFill/>
        </p:spPr>
        <p:txBody>
          <a:bodyPr wrap="none" rtlCol="0">
            <a:spAutoFit/>
          </a:bodyPr>
          <a:lstStyle/>
          <a:p>
            <a:r>
              <a:rPr lang="zh-CN" altLang="en-US" sz="10500" b="1" dirty="0">
                <a:ln w="22225">
                  <a:solidFill>
                    <a:schemeClr val="bg1"/>
                  </a:solidFill>
                </a:ln>
                <a:gradFill>
                  <a:gsLst>
                    <a:gs pos="0">
                      <a:srgbClr val="A8CD2E"/>
                    </a:gs>
                    <a:gs pos="32000">
                      <a:srgbClr val="0E5A91"/>
                    </a:gs>
                    <a:gs pos="61000">
                      <a:srgbClr val="E42F55"/>
                    </a:gs>
                    <a:gs pos="100000">
                      <a:srgbClr val="FC9E53"/>
                    </a:gs>
                  </a:gsLst>
                  <a:lin ang="0" scaled="0"/>
                </a:gradFill>
                <a:effectLst>
                  <a:outerShdw blurRad="50800" dist="38100" dir="2700000" algn="tl" rotWithShape="0">
                    <a:prstClr val="black">
                      <a:alpha val="26543"/>
                    </a:prstClr>
                  </a:outerShdw>
                </a:effectLst>
                <a:latin typeface="Alibaba PuHuiTi Heavy" pitchFamily="18" charset="-122"/>
                <a:ea typeface="Alibaba PuHuiTi Heavy" pitchFamily="18" charset="-122"/>
                <a:cs typeface="Alibaba PuHuiTi Heavy" pitchFamily="18" charset="-122"/>
              </a:rPr>
              <a:t>畅通生命通道</a:t>
            </a:r>
          </a:p>
        </p:txBody>
      </p:sp>
      <p:grpSp>
        <p:nvGrpSpPr>
          <p:cNvPr id="29" name="组合 28">
            <a:extLst>
              <a:ext uri="{FF2B5EF4-FFF2-40B4-BE49-F238E27FC236}">
                <a16:creationId xmlns:a16="http://schemas.microsoft.com/office/drawing/2014/main" id="{F7BD0073-92C1-5807-476D-A3C0483A1D56}"/>
              </a:ext>
            </a:extLst>
          </p:cNvPr>
          <p:cNvGrpSpPr/>
          <p:nvPr/>
        </p:nvGrpSpPr>
        <p:grpSpPr>
          <a:xfrm>
            <a:off x="4607694" y="3697088"/>
            <a:ext cx="3247316" cy="762694"/>
            <a:chOff x="5002321" y="3781420"/>
            <a:chExt cx="3247316" cy="762694"/>
          </a:xfrm>
        </p:grpSpPr>
        <p:sp>
          <p:nvSpPr>
            <p:cNvPr id="18" name="副标题 4">
              <a:extLst>
                <a:ext uri="{FF2B5EF4-FFF2-40B4-BE49-F238E27FC236}">
                  <a16:creationId xmlns:a16="http://schemas.microsoft.com/office/drawing/2014/main" id="{37DE28C6-192F-3C03-79FB-E87AFC530B83}"/>
                </a:ext>
              </a:extLst>
            </p:cNvPr>
            <p:cNvSpPr txBox="1">
              <a:spLocks/>
            </p:cNvSpPr>
            <p:nvPr>
              <p:custDataLst>
                <p:tags r:id="rId2"/>
              </p:custDataLst>
            </p:nvPr>
          </p:nvSpPr>
          <p:spPr>
            <a:xfrm>
              <a:off x="5158850" y="3804971"/>
              <a:ext cx="3090787" cy="739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800" dirty="0">
                  <a:solidFill>
                    <a:schemeClr val="tx1">
                      <a:lumMod val="65000"/>
                      <a:lumOff val="35000"/>
                    </a:schemeClr>
                  </a:solidFill>
                  <a:latin typeface="Alibaba PuHuiTi" pitchFamily="18" charset="-122"/>
                  <a:ea typeface="Alibaba PuHuiTi" pitchFamily="18" charset="-122"/>
                </a:rPr>
                <a:t>人民至上            生命至上</a:t>
              </a:r>
            </a:p>
          </p:txBody>
        </p:sp>
        <p:pic>
          <p:nvPicPr>
            <p:cNvPr id="24" name="图片 23">
              <a:extLst>
                <a:ext uri="{FF2B5EF4-FFF2-40B4-BE49-F238E27FC236}">
                  <a16:creationId xmlns:a16="http://schemas.microsoft.com/office/drawing/2014/main" id="{CD1B5F71-222C-44B6-50EE-FA874BC2874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02321" y="3781420"/>
              <a:ext cx="313058" cy="313058"/>
            </a:xfrm>
            <a:prstGeom prst="rect">
              <a:avLst/>
            </a:prstGeom>
          </p:spPr>
        </p:pic>
        <p:pic>
          <p:nvPicPr>
            <p:cNvPr id="28" name="图片 27">
              <a:extLst>
                <a:ext uri="{FF2B5EF4-FFF2-40B4-BE49-F238E27FC236}">
                  <a16:creationId xmlns:a16="http://schemas.microsoft.com/office/drawing/2014/main" id="{F9388EBE-5D88-9DD3-CB3F-4A06D29AD3A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14884" y="3786579"/>
              <a:ext cx="313058" cy="313058"/>
            </a:xfrm>
            <a:prstGeom prst="rect">
              <a:avLst/>
            </a:prstGeom>
          </p:spPr>
        </p:pic>
      </p:grpSp>
      <p:sp>
        <p:nvSpPr>
          <p:cNvPr id="30" name="圆角矩形 29">
            <a:extLst>
              <a:ext uri="{FF2B5EF4-FFF2-40B4-BE49-F238E27FC236}">
                <a16:creationId xmlns:a16="http://schemas.microsoft.com/office/drawing/2014/main" id="{0878A9D3-9FE2-7DAB-FFC7-86A5A90D4A20}"/>
              </a:ext>
            </a:extLst>
          </p:cNvPr>
          <p:cNvSpPr/>
          <p:nvPr/>
        </p:nvSpPr>
        <p:spPr>
          <a:xfrm>
            <a:off x="4301704" y="3660831"/>
            <a:ext cx="3588589" cy="399763"/>
          </a:xfrm>
          <a:prstGeom prst="roundRect">
            <a:avLst/>
          </a:prstGeom>
          <a:noFill/>
          <a:ln>
            <a:gradFill>
              <a:gsLst>
                <a:gs pos="0">
                  <a:srgbClr val="185D83"/>
                </a:gs>
                <a:gs pos="83000">
                  <a:srgbClr val="E42F55"/>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2" name="组合 31">
            <a:extLst>
              <a:ext uri="{FF2B5EF4-FFF2-40B4-BE49-F238E27FC236}">
                <a16:creationId xmlns:a16="http://schemas.microsoft.com/office/drawing/2014/main" id="{D2DC503E-67D1-A604-7393-9EA78026DEBE}"/>
              </a:ext>
            </a:extLst>
          </p:cNvPr>
          <p:cNvGrpSpPr/>
          <p:nvPr/>
        </p:nvGrpSpPr>
        <p:grpSpPr>
          <a:xfrm>
            <a:off x="4027574" y="4560997"/>
            <a:ext cx="4136847" cy="338373"/>
            <a:chOff x="2807292" y="4715810"/>
            <a:chExt cx="4725551" cy="338373"/>
          </a:xfrm>
        </p:grpSpPr>
        <p:sp>
          <p:nvSpPr>
            <p:cNvPr id="27" name="圆角矩形 26">
              <a:extLst>
                <a:ext uri="{FF2B5EF4-FFF2-40B4-BE49-F238E27FC236}">
                  <a16:creationId xmlns:a16="http://schemas.microsoft.com/office/drawing/2014/main" id="{5B55A69D-1191-4DC5-2012-FC7EEBA321F8}"/>
                </a:ext>
              </a:extLst>
            </p:cNvPr>
            <p:cNvSpPr/>
            <p:nvPr/>
          </p:nvSpPr>
          <p:spPr>
            <a:xfrm>
              <a:off x="2807292" y="4715810"/>
              <a:ext cx="2255038" cy="331795"/>
            </a:xfrm>
            <a:prstGeom prst="roundRect">
              <a:avLst>
                <a:gd name="adj" fmla="val 50000"/>
              </a:avLst>
            </a:prstGeom>
            <a:gradFill>
              <a:gsLst>
                <a:gs pos="0">
                  <a:srgbClr val="47A879"/>
                </a:gs>
                <a:gs pos="100000">
                  <a:srgbClr val="1A628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latin typeface="Alibaba PuHuiTi" pitchFamily="18" charset="-122"/>
                  <a:ea typeface="Alibaba PuHuiTi" pitchFamily="18" charset="-122"/>
                  <a:cs typeface="Alibaba PuHuiTi" pitchFamily="18" charset="-122"/>
                </a:rPr>
                <a:t>汇报人：</a:t>
              </a:r>
              <a:r>
                <a:rPr kumimoji="1" lang="en-US" altLang="zh-CN" sz="1400" dirty="0">
                  <a:latin typeface="Alibaba PuHuiTi" pitchFamily="18" charset="-122"/>
                  <a:ea typeface="Alibaba PuHuiTi" pitchFamily="18" charset="-122"/>
                  <a:cs typeface="Alibaba PuHuiTi" pitchFamily="18" charset="-122"/>
                </a:rPr>
                <a:t>XXX</a:t>
              </a:r>
              <a:endParaRPr kumimoji="1" lang="zh-CN" altLang="en-US" sz="1400" dirty="0">
                <a:latin typeface="Alibaba PuHuiTi" pitchFamily="18" charset="-122"/>
                <a:ea typeface="Alibaba PuHuiTi" pitchFamily="18" charset="-122"/>
                <a:cs typeface="Alibaba PuHuiTi" pitchFamily="18" charset="-122"/>
              </a:endParaRPr>
            </a:p>
          </p:txBody>
        </p:sp>
        <p:sp>
          <p:nvSpPr>
            <p:cNvPr id="31" name="圆角矩形 30">
              <a:extLst>
                <a:ext uri="{FF2B5EF4-FFF2-40B4-BE49-F238E27FC236}">
                  <a16:creationId xmlns:a16="http://schemas.microsoft.com/office/drawing/2014/main" id="{478548A8-D421-9AE3-655A-B9E3394EAF66}"/>
                </a:ext>
              </a:extLst>
            </p:cNvPr>
            <p:cNvSpPr/>
            <p:nvPr/>
          </p:nvSpPr>
          <p:spPr>
            <a:xfrm>
              <a:off x="5277805" y="4722388"/>
              <a:ext cx="2255038" cy="331795"/>
            </a:xfrm>
            <a:prstGeom prst="roundRect">
              <a:avLst>
                <a:gd name="adj" fmla="val 50000"/>
              </a:avLst>
            </a:prstGeom>
            <a:gradFill>
              <a:gsLst>
                <a:gs pos="0">
                  <a:srgbClr val="47A879"/>
                </a:gs>
                <a:gs pos="100000">
                  <a:srgbClr val="1A628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latin typeface="Alibaba PuHuiTi" pitchFamily="18" charset="-122"/>
                  <a:ea typeface="Alibaba PuHuiTi" pitchFamily="18" charset="-122"/>
                  <a:cs typeface="Alibaba PuHuiTi" pitchFamily="18" charset="-122"/>
                </a:rPr>
                <a:t>时间：</a:t>
              </a:r>
              <a:r>
                <a:rPr kumimoji="1" lang="en-US" altLang="zh-CN" sz="1200" dirty="0">
                  <a:latin typeface="Alibaba PuHuiTi" pitchFamily="18" charset="-122"/>
                  <a:ea typeface="Alibaba PuHuiTi" pitchFamily="18" charset="-122"/>
                  <a:cs typeface="Alibaba PuHuiTi" pitchFamily="18" charset="-122"/>
                </a:rPr>
                <a:t>202X</a:t>
              </a:r>
              <a:r>
                <a:rPr kumimoji="1" lang="zh-CN" altLang="en-US" sz="1200" dirty="0">
                  <a:latin typeface="Alibaba PuHuiTi" pitchFamily="18" charset="-122"/>
                  <a:ea typeface="Alibaba PuHuiTi" pitchFamily="18" charset="-122"/>
                  <a:cs typeface="Alibaba PuHuiTi" pitchFamily="18" charset="-122"/>
                </a:rPr>
                <a:t>年</a:t>
              </a:r>
              <a:r>
                <a:rPr kumimoji="1" lang="en-US" altLang="zh-CN" sz="1200" dirty="0">
                  <a:latin typeface="Alibaba PuHuiTi" pitchFamily="18" charset="-122"/>
                  <a:ea typeface="Alibaba PuHuiTi" pitchFamily="18" charset="-122"/>
                  <a:cs typeface="Alibaba PuHuiTi" pitchFamily="18" charset="-122"/>
                </a:rPr>
                <a:t>X</a:t>
              </a:r>
              <a:r>
                <a:rPr kumimoji="1" lang="zh-CN" altLang="en-US" sz="1200" dirty="0">
                  <a:latin typeface="Alibaba PuHuiTi" pitchFamily="18" charset="-122"/>
                  <a:ea typeface="Alibaba PuHuiTi" pitchFamily="18" charset="-122"/>
                  <a:cs typeface="Alibaba PuHuiTi" pitchFamily="18" charset="-122"/>
                </a:rPr>
                <a:t>月</a:t>
              </a:r>
              <a:r>
                <a:rPr kumimoji="1" lang="en-US" altLang="zh-CN" sz="1200" dirty="0">
                  <a:latin typeface="Alibaba PuHuiTi" pitchFamily="18" charset="-122"/>
                  <a:ea typeface="Alibaba PuHuiTi" pitchFamily="18" charset="-122"/>
                  <a:cs typeface="Alibaba PuHuiTi" pitchFamily="18" charset="-122"/>
                </a:rPr>
                <a:t>X</a:t>
              </a:r>
              <a:r>
                <a:rPr kumimoji="1" lang="zh-CN" altLang="en-US" sz="1200" dirty="0">
                  <a:latin typeface="Alibaba PuHuiTi" pitchFamily="18" charset="-122"/>
                  <a:ea typeface="Alibaba PuHuiTi" pitchFamily="18" charset="-122"/>
                  <a:cs typeface="Alibaba PuHuiTi" pitchFamily="18" charset="-122"/>
                </a:rPr>
                <a:t>日</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5B7D3DCF-6213-B4BA-BAB3-26C26EDCCDED}"/>
              </a:ext>
            </a:extLst>
          </p:cNvPr>
          <p:cNvGrpSpPr/>
          <p:nvPr/>
        </p:nvGrpSpPr>
        <p:grpSpPr>
          <a:xfrm>
            <a:off x="-1" y="0"/>
            <a:ext cx="12192001" cy="6893859"/>
            <a:chOff x="-1" y="0"/>
            <a:chExt cx="12192001" cy="6893859"/>
          </a:xfrm>
        </p:grpSpPr>
        <p:pic>
          <p:nvPicPr>
            <p:cNvPr id="14" name="图片 13">
              <a:extLst>
                <a:ext uri="{FF2B5EF4-FFF2-40B4-BE49-F238E27FC236}">
                  <a16:creationId xmlns:a16="http://schemas.microsoft.com/office/drawing/2014/main" id="{5466BF70-7C59-6542-D98A-F75084F4F86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5" name="圆角矩形 14">
              <a:extLst>
                <a:ext uri="{FF2B5EF4-FFF2-40B4-BE49-F238E27FC236}">
                  <a16:creationId xmlns:a16="http://schemas.microsoft.com/office/drawing/2014/main" id="{3686D21C-A015-78F1-81C4-6A45D9D1423F}"/>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6" name="圆角矩形 15">
              <a:extLst>
                <a:ext uri="{FF2B5EF4-FFF2-40B4-BE49-F238E27FC236}">
                  <a16:creationId xmlns:a16="http://schemas.microsoft.com/office/drawing/2014/main" id="{23617490-E34D-E54D-7D88-91C03A477247}"/>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3" name="标题 1"/>
          <p:cNvSpPr txBox="1"/>
          <p:nvPr/>
        </p:nvSpPr>
        <p:spPr>
          <a:xfrm rot="16200000">
            <a:off x="3586388" y="3362073"/>
            <a:ext cx="5017452" cy="895866"/>
          </a:xfrm>
          <a:prstGeom prst="rect">
            <a:avLst/>
          </a:prstGeom>
          <a:solidFill>
            <a:schemeClr val="accent1"/>
          </a:solidFill>
          <a:ln w="12700" cap="sq">
            <a:noFill/>
            <a:miter/>
          </a:ln>
          <a:effectLst>
            <a:outerShdw blurRad="508000" dist="254000" dir="5400000" algn="t" rotWithShape="0">
              <a:srgbClr val="000000">
                <a:alpha val="30000"/>
              </a:srgbClr>
            </a:outerShdw>
          </a:effectLst>
        </p:spPr>
        <p:txBody>
          <a:bodyPr vert="horz" wrap="square" lIns="288000" tIns="45720" rIns="91440" bIns="288000" rtlCol="0" anchor="b"/>
          <a:lstStyle/>
          <a:p>
            <a:pPr algn="l"/>
            <a:endParaRPr kumimoji="1" lang="zh-CN" altLang="en-US" dirty="0">
              <a:latin typeface="Alibaba PuHuiTi" pitchFamily="18" charset="-122"/>
              <a:ea typeface="Alibaba PuHuiTi" pitchFamily="18" charset="-122"/>
            </a:endParaRPr>
          </a:p>
        </p:txBody>
      </p:sp>
      <p:sp>
        <p:nvSpPr>
          <p:cNvPr id="4" name="标题 1"/>
          <p:cNvSpPr txBox="1"/>
          <p:nvPr/>
        </p:nvSpPr>
        <p:spPr>
          <a:xfrm>
            <a:off x="7301054" y="1367847"/>
            <a:ext cx="409747" cy="396527"/>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rgbClr val="F9555E"/>
          </a:solidFill>
          <a:ln w="12700" cap="sq">
            <a:noFill/>
            <a:miter/>
          </a:ln>
        </p:spPr>
        <p:txBody>
          <a:bodyPr vert="horz" wrap="square" lIns="38100" tIns="38100" rIns="38100" bIns="38100" rtlCol="0" anchor="ctr"/>
          <a:lstStyle/>
          <a:p>
            <a:pPr algn="l"/>
            <a:endParaRPr kumimoji="1" lang="zh-CN" altLang="en-US" dirty="0">
              <a:latin typeface="Alibaba PuHuiTi" pitchFamily="18" charset="-122"/>
              <a:ea typeface="Alibaba PuHuiTi" pitchFamily="18" charset="-122"/>
            </a:endParaRPr>
          </a:p>
        </p:txBody>
      </p:sp>
      <p:sp>
        <p:nvSpPr>
          <p:cNvPr id="5" name="标题 1"/>
          <p:cNvSpPr txBox="1"/>
          <p:nvPr/>
        </p:nvSpPr>
        <p:spPr>
          <a:xfrm>
            <a:off x="7301054" y="3605132"/>
            <a:ext cx="394049" cy="409747"/>
          </a:xfrm>
          <a:custGeom>
            <a:avLst/>
            <a:gdLst>
              <a:gd name="connsiteX0" fmla="*/ 198153 w 692417"/>
              <a:gd name="connsiteY0" fmla="*/ 663680 h 720001"/>
              <a:gd name="connsiteX1" fmla="*/ 239787 w 692417"/>
              <a:gd name="connsiteY1" fmla="*/ 663680 h 720001"/>
              <a:gd name="connsiteX2" fmla="*/ 295235 w 692417"/>
              <a:gd name="connsiteY2" fmla="*/ 663680 h 720001"/>
              <a:gd name="connsiteX3" fmla="*/ 397182 w 692417"/>
              <a:gd name="connsiteY3" fmla="*/ 663680 h 720001"/>
              <a:gd name="connsiteX4" fmla="*/ 452630 w 692417"/>
              <a:gd name="connsiteY4" fmla="*/ 663680 h 720001"/>
              <a:gd name="connsiteX5" fmla="*/ 494264 w 692417"/>
              <a:gd name="connsiteY5" fmla="*/ 663680 h 720001"/>
              <a:gd name="connsiteX6" fmla="*/ 522425 w 692417"/>
              <a:gd name="connsiteY6" fmla="*/ 691841 h 720001"/>
              <a:gd name="connsiteX7" fmla="*/ 494264 w 692417"/>
              <a:gd name="connsiteY7" fmla="*/ 720001 h 720001"/>
              <a:gd name="connsiteX8" fmla="*/ 452630 w 692417"/>
              <a:gd name="connsiteY8" fmla="*/ 720001 h 720001"/>
              <a:gd name="connsiteX9" fmla="*/ 397182 w 692417"/>
              <a:gd name="connsiteY9" fmla="*/ 720001 h 720001"/>
              <a:gd name="connsiteX10" fmla="*/ 295235 w 692417"/>
              <a:gd name="connsiteY10" fmla="*/ 720001 h 720001"/>
              <a:gd name="connsiteX11" fmla="*/ 239787 w 692417"/>
              <a:gd name="connsiteY11" fmla="*/ 720001 h 720001"/>
              <a:gd name="connsiteX12" fmla="*/ 198153 w 692417"/>
              <a:gd name="connsiteY12" fmla="*/ 720001 h 720001"/>
              <a:gd name="connsiteX13" fmla="*/ 169992 w 692417"/>
              <a:gd name="connsiteY13" fmla="*/ 691841 h 720001"/>
              <a:gd name="connsiteX14" fmla="*/ 198153 w 692417"/>
              <a:gd name="connsiteY14" fmla="*/ 663680 h 720001"/>
              <a:gd name="connsiteX15" fmla="*/ 154400 w 692417"/>
              <a:gd name="connsiteY15" fmla="*/ 572143 h 720001"/>
              <a:gd name="connsiteX16" fmla="*/ 154241 w 692417"/>
              <a:gd name="connsiteY16" fmla="*/ 572597 h 720001"/>
              <a:gd name="connsiteX17" fmla="*/ 160423 w 692417"/>
              <a:gd name="connsiteY17" fmla="*/ 572597 h 720001"/>
              <a:gd name="connsiteX18" fmla="*/ 346215 w 692417"/>
              <a:gd name="connsiteY18" fmla="*/ 0 h 720001"/>
              <a:gd name="connsiteX19" fmla="*/ 456041 w 692417"/>
              <a:gd name="connsiteY19" fmla="*/ 22341 h 720001"/>
              <a:gd name="connsiteX20" fmla="*/ 545873 w 692417"/>
              <a:gd name="connsiteY20" fmla="*/ 82980 h 720001"/>
              <a:gd name="connsiteX21" fmla="*/ 606513 w 692417"/>
              <a:gd name="connsiteY21" fmla="*/ 172812 h 720001"/>
              <a:gd name="connsiteX22" fmla="*/ 628853 w 692417"/>
              <a:gd name="connsiteY22" fmla="*/ 282638 h 720001"/>
              <a:gd name="connsiteX23" fmla="*/ 628853 w 692417"/>
              <a:gd name="connsiteY23" fmla="*/ 493091 h 720001"/>
              <a:gd name="connsiteX24" fmla="*/ 687990 w 692417"/>
              <a:gd name="connsiteY24" fmla="*/ 585551 h 720001"/>
              <a:gd name="connsiteX25" fmla="*/ 688929 w 692417"/>
              <a:gd name="connsiteY25" fmla="*/ 614275 h 720001"/>
              <a:gd name="connsiteX26" fmla="*/ 664336 w 692417"/>
              <a:gd name="connsiteY26" fmla="*/ 628918 h 720001"/>
              <a:gd name="connsiteX27" fmla="*/ 28189 w 692417"/>
              <a:gd name="connsiteY27" fmla="*/ 628918 h 720001"/>
              <a:gd name="connsiteX28" fmla="*/ 3596 w 692417"/>
              <a:gd name="connsiteY28" fmla="*/ 614462 h 720001"/>
              <a:gd name="connsiteX29" fmla="*/ 4159 w 692417"/>
              <a:gd name="connsiteY29" fmla="*/ 585927 h 720001"/>
              <a:gd name="connsiteX30" fmla="*/ 63578 w 692417"/>
              <a:gd name="connsiteY30" fmla="*/ 489336 h 720001"/>
              <a:gd name="connsiteX31" fmla="*/ 63578 w 692417"/>
              <a:gd name="connsiteY31" fmla="*/ 282638 h 720001"/>
              <a:gd name="connsiteX32" fmla="*/ 85919 w 692417"/>
              <a:gd name="connsiteY32" fmla="*/ 172812 h 720001"/>
              <a:gd name="connsiteX33" fmla="*/ 146558 w 692417"/>
              <a:gd name="connsiteY33" fmla="*/ 82980 h 720001"/>
              <a:gd name="connsiteX34" fmla="*/ 236389 w 692417"/>
              <a:gd name="connsiteY34" fmla="*/ 22341 h 720001"/>
              <a:gd name="connsiteX35" fmla="*/ 346215 w 692417"/>
              <a:gd name="connsiteY35" fmla="*/ 0 h 720001"/>
            </a:gdLst>
            <a:ahLst/>
            <a:cxnLst/>
            <a:rect l="l" t="t" r="r" b="b"/>
            <a:pathLst>
              <a:path w="692417" h="720001">
                <a:moveTo>
                  <a:pt x="198153" y="663680"/>
                </a:moveTo>
                <a:lnTo>
                  <a:pt x="239787" y="663680"/>
                </a:lnTo>
                <a:lnTo>
                  <a:pt x="295235" y="663680"/>
                </a:lnTo>
                <a:lnTo>
                  <a:pt x="397182" y="663680"/>
                </a:lnTo>
                <a:lnTo>
                  <a:pt x="452630" y="663680"/>
                </a:lnTo>
                <a:lnTo>
                  <a:pt x="494264" y="663680"/>
                </a:lnTo>
                <a:cubicBezTo>
                  <a:pt x="509847" y="663680"/>
                  <a:pt x="522425" y="676259"/>
                  <a:pt x="522425" y="691841"/>
                </a:cubicBezTo>
                <a:cubicBezTo>
                  <a:pt x="522425" y="707423"/>
                  <a:pt x="509753" y="720001"/>
                  <a:pt x="494264" y="720001"/>
                </a:cubicBezTo>
                <a:lnTo>
                  <a:pt x="452630" y="720001"/>
                </a:lnTo>
                <a:lnTo>
                  <a:pt x="397182" y="720001"/>
                </a:lnTo>
                <a:lnTo>
                  <a:pt x="295235" y="720001"/>
                </a:lnTo>
                <a:lnTo>
                  <a:pt x="239787" y="720001"/>
                </a:lnTo>
                <a:lnTo>
                  <a:pt x="198153" y="720001"/>
                </a:lnTo>
                <a:cubicBezTo>
                  <a:pt x="182571" y="720001"/>
                  <a:pt x="169992" y="707423"/>
                  <a:pt x="169992" y="691841"/>
                </a:cubicBezTo>
                <a:cubicBezTo>
                  <a:pt x="169992" y="676259"/>
                  <a:pt x="182571" y="663680"/>
                  <a:pt x="198153" y="663680"/>
                </a:cubicBezTo>
                <a:close/>
                <a:moveTo>
                  <a:pt x="154400" y="572143"/>
                </a:moveTo>
                <a:lnTo>
                  <a:pt x="154241" y="572597"/>
                </a:lnTo>
                <a:lnTo>
                  <a:pt x="160423" y="572597"/>
                </a:lnTo>
                <a:close/>
                <a:moveTo>
                  <a:pt x="346215" y="0"/>
                </a:moveTo>
                <a:cubicBezTo>
                  <a:pt x="384232" y="0"/>
                  <a:pt x="421122" y="7510"/>
                  <a:pt x="456041" y="22341"/>
                </a:cubicBezTo>
                <a:cubicBezTo>
                  <a:pt x="489646" y="36609"/>
                  <a:pt x="519872" y="57072"/>
                  <a:pt x="545873" y="82980"/>
                </a:cubicBezTo>
                <a:cubicBezTo>
                  <a:pt x="571875" y="108981"/>
                  <a:pt x="592245" y="139207"/>
                  <a:pt x="606513" y="172812"/>
                </a:cubicBezTo>
                <a:cubicBezTo>
                  <a:pt x="621344" y="207637"/>
                  <a:pt x="628853" y="244621"/>
                  <a:pt x="628853" y="282638"/>
                </a:cubicBezTo>
                <a:lnTo>
                  <a:pt x="628853" y="493091"/>
                </a:lnTo>
                <a:lnTo>
                  <a:pt x="687990" y="585551"/>
                </a:lnTo>
                <a:cubicBezTo>
                  <a:pt x="693528" y="594187"/>
                  <a:pt x="693904" y="605263"/>
                  <a:pt x="688929" y="614275"/>
                </a:cubicBezTo>
                <a:cubicBezTo>
                  <a:pt x="684048" y="623286"/>
                  <a:pt x="674567" y="628918"/>
                  <a:pt x="664336" y="628918"/>
                </a:cubicBezTo>
                <a:lnTo>
                  <a:pt x="28189" y="628918"/>
                </a:lnTo>
                <a:cubicBezTo>
                  <a:pt x="17958" y="628918"/>
                  <a:pt x="8571" y="623380"/>
                  <a:pt x="3596" y="614462"/>
                </a:cubicBezTo>
                <a:cubicBezTo>
                  <a:pt x="-1380" y="605545"/>
                  <a:pt x="-1192" y="594656"/>
                  <a:pt x="4159" y="585927"/>
                </a:cubicBezTo>
                <a:lnTo>
                  <a:pt x="63578" y="489336"/>
                </a:lnTo>
                <a:lnTo>
                  <a:pt x="63578" y="282638"/>
                </a:lnTo>
                <a:cubicBezTo>
                  <a:pt x="63578" y="244621"/>
                  <a:pt x="71087" y="207731"/>
                  <a:pt x="85919" y="172812"/>
                </a:cubicBezTo>
                <a:cubicBezTo>
                  <a:pt x="100186" y="139207"/>
                  <a:pt x="120650" y="108981"/>
                  <a:pt x="146558" y="82980"/>
                </a:cubicBezTo>
                <a:cubicBezTo>
                  <a:pt x="172465" y="56978"/>
                  <a:pt x="202785" y="36609"/>
                  <a:pt x="236389" y="22341"/>
                </a:cubicBezTo>
                <a:cubicBezTo>
                  <a:pt x="271214" y="7510"/>
                  <a:pt x="308199" y="0"/>
                  <a:pt x="346215" y="0"/>
                </a:cubicBezTo>
                <a:close/>
              </a:path>
            </a:pathLst>
          </a:custGeom>
          <a:solidFill>
            <a:srgbClr val="FC9E53"/>
          </a:solidFill>
          <a:ln w="12700" cap="sq">
            <a:noFill/>
            <a:miter/>
          </a:ln>
        </p:spPr>
        <p:txBody>
          <a:bodyPr vert="horz" wrap="square" lIns="38100" tIns="38100" rIns="38100" bIns="38100" rtlCol="0" anchor="ctr"/>
          <a:lstStyle/>
          <a:p>
            <a:pPr algn="l"/>
            <a:endParaRPr kumimoji="1" lang="zh-CN" altLang="en-US" dirty="0">
              <a:latin typeface="Alibaba PuHuiTi" pitchFamily="18" charset="-122"/>
              <a:ea typeface="Alibaba PuHuiTi" pitchFamily="18" charset="-122"/>
            </a:endParaRPr>
          </a:p>
        </p:txBody>
      </p:sp>
      <p:sp>
        <p:nvSpPr>
          <p:cNvPr id="6" name="标题 1"/>
          <p:cNvSpPr txBox="1"/>
          <p:nvPr/>
        </p:nvSpPr>
        <p:spPr>
          <a:xfrm>
            <a:off x="6793071" y="3413326"/>
            <a:ext cx="735489" cy="644890"/>
          </a:xfrm>
          <a:prstGeom prst="rect">
            <a:avLst/>
          </a:prstGeom>
          <a:noFill/>
          <a:ln>
            <a:noFill/>
          </a:ln>
        </p:spPr>
        <p:txBody>
          <a:bodyPr vert="horz" wrap="square" lIns="0" tIns="0" rIns="0" bIns="0" rtlCol="0" anchor="b"/>
          <a:lstStyle/>
          <a:p>
            <a:pPr algn="l"/>
            <a:r>
              <a:rPr kumimoji="1" lang="en-US" altLang="zh-CN" sz="2800" b="1" dirty="0">
                <a:ln w="12700">
                  <a:noFill/>
                </a:ln>
                <a:solidFill>
                  <a:srgbClr val="FC9E53"/>
                </a:solidFill>
                <a:latin typeface="Alibaba PuHuiTi" pitchFamily="18" charset="-122"/>
                <a:ea typeface="Alibaba PuHuiTi" pitchFamily="18" charset="-122"/>
                <a:cs typeface="Alibaba PuHuiTi" pitchFamily="18" charset="-122"/>
              </a:rPr>
              <a:t>02</a:t>
            </a:r>
            <a:endParaRPr kumimoji="1" lang="zh-CN" altLang="en-US" sz="2400" b="1" dirty="0">
              <a:solidFill>
                <a:srgbClr val="FC9E53"/>
              </a:solidFill>
              <a:latin typeface="Alibaba PuHuiTi" pitchFamily="18" charset="-122"/>
              <a:ea typeface="Alibaba PuHuiTi" pitchFamily="18" charset="-122"/>
            </a:endParaRPr>
          </a:p>
        </p:txBody>
      </p:sp>
      <p:sp>
        <p:nvSpPr>
          <p:cNvPr id="7" name="标题 1"/>
          <p:cNvSpPr txBox="1"/>
          <p:nvPr/>
        </p:nvSpPr>
        <p:spPr>
          <a:xfrm>
            <a:off x="6793071" y="4147161"/>
            <a:ext cx="4624489" cy="1244819"/>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会上，应急管理部有关负责人表示，2024年，矿山方面要强力开展行业安全整治，扎实开展隐蔽致灾因素普查和重大灾害超前治理；危化品方面要制定化工企业异常工况安全处置准则，深入推进化工园区安全整治提升；消防方面要对重点单位和人员密集场所开展“拉网式”排查，全面整治突出风险隐患；工贸方面要突出高风险
</a:t>
            </a:r>
            <a:r>
              <a:rPr lang="en-US" altLang="zh-CN" dirty="0" err="1"/>
              <a:t>领域、高风险场所、高风险作业，深入开展排查整治</a:t>
            </a:r>
            <a:r>
              <a:rPr lang="en-US" altLang="zh-CN" dirty="0"/>
              <a:t>。</a:t>
            </a:r>
            <a:endParaRPr lang="zh-CN" altLang="en-US" dirty="0"/>
          </a:p>
        </p:txBody>
      </p:sp>
      <p:sp>
        <p:nvSpPr>
          <p:cNvPr id="8" name="标题 1"/>
          <p:cNvSpPr txBox="1"/>
          <p:nvPr/>
        </p:nvSpPr>
        <p:spPr>
          <a:xfrm>
            <a:off x="6793071" y="1141755"/>
            <a:ext cx="4624489" cy="644890"/>
          </a:xfrm>
          <a:prstGeom prst="rect">
            <a:avLst/>
          </a:prstGeom>
          <a:noFill/>
          <a:ln>
            <a:noFill/>
          </a:ln>
        </p:spPr>
        <p:txBody>
          <a:bodyPr vert="horz" wrap="square" lIns="0" tIns="0" rIns="0" bIns="0" rtlCol="0" anchor="b"/>
          <a:lstStyle/>
          <a:p>
            <a:pPr algn="l"/>
            <a:r>
              <a:rPr kumimoji="1" lang="en-US" altLang="zh-CN" sz="2800" b="1" dirty="0">
                <a:ln w="12700">
                  <a:noFill/>
                </a:ln>
                <a:solidFill>
                  <a:srgbClr val="FC9E53"/>
                </a:solidFill>
                <a:latin typeface="Alibaba PuHuiTi" pitchFamily="18" charset="-122"/>
                <a:ea typeface="Alibaba PuHuiTi" pitchFamily="18" charset="-122"/>
                <a:cs typeface="Alibaba PuHuiTi" pitchFamily="18" charset="-122"/>
              </a:rPr>
              <a:t>01</a:t>
            </a:r>
            <a:endParaRPr kumimoji="1" lang="zh-CN" altLang="en-US" sz="2400" b="1" dirty="0">
              <a:solidFill>
                <a:srgbClr val="FC9E53"/>
              </a:solidFill>
              <a:latin typeface="Alibaba PuHuiTi" pitchFamily="18" charset="-122"/>
              <a:ea typeface="Alibaba PuHuiTi" pitchFamily="18" charset="-122"/>
            </a:endParaRPr>
          </a:p>
        </p:txBody>
      </p:sp>
      <p:sp>
        <p:nvSpPr>
          <p:cNvPr id="9" name="标题 1"/>
          <p:cNvSpPr txBox="1"/>
          <p:nvPr/>
        </p:nvSpPr>
        <p:spPr>
          <a:xfrm>
            <a:off x="6793073" y="1853319"/>
            <a:ext cx="4624489" cy="1244819"/>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新华社北京1月4日电，记者4日从全国应急管理工作会议上获悉，2024年我国将全面开展安全生产治本攻坚三年行动，聚焦当前制约安全生产的深层次矛盾问题，着力抓企业主要负责人安全教育培训、重大事故隐患判定标准体系完善、重大事故隐患动态清零等，努力实现本质安全水大的提升。</a:t>
            </a:r>
            <a:endParaRPr lang="zh-CN" altLang="en-US" dirty="0"/>
          </a:p>
        </p:txBody>
      </p:sp>
      <p:sp>
        <p:nvSpPr>
          <p:cNvPr id="10"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1" name="标题 1"/>
          <p:cNvSpPr txBox="1"/>
          <p:nvPr/>
        </p:nvSpPr>
        <p:spPr>
          <a:xfrm>
            <a:off x="743662" y="296822"/>
            <a:ext cx="10587277" cy="432000"/>
          </a:xfrm>
          <a:prstGeom prst="rect">
            <a:avLst/>
          </a:prstGeom>
          <a:noFill/>
          <a:ln>
            <a:noFill/>
          </a:ln>
        </p:spPr>
        <p:txBody>
          <a:bodyPr vert="horz" wrap="square" lIns="0" tIns="0" rIns="0" bIns="0" rtlCol="0" anchor="ctr"/>
          <a:lstStyle>
            <a:defPPr>
              <a:defRPr lang="zh-CN"/>
            </a:defPPr>
            <a:lvl1pPr>
              <a:defRPr kumimoji="1" sz="24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err="1"/>
              <a:t>安全生产治本攻坚三年行动</a:t>
            </a:r>
            <a:endParaRPr lang="zh-CN" altLang="en-US" dirty="0"/>
          </a:p>
        </p:txBody>
      </p:sp>
      <p:cxnSp>
        <p:nvCxnSpPr>
          <p:cNvPr id="12"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pic>
        <p:nvPicPr>
          <p:cNvPr id="22" name="图片 21">
            <a:extLst>
              <a:ext uri="{FF2B5EF4-FFF2-40B4-BE49-F238E27FC236}">
                <a16:creationId xmlns:a16="http://schemas.microsoft.com/office/drawing/2014/main" id="{927CBE17-1B33-BA7B-C6D5-421B6C612F91}"/>
              </a:ext>
            </a:extLst>
          </p:cNvPr>
          <p:cNvPicPr>
            <a:picLocks noChangeAspect="1"/>
          </p:cNvPicPr>
          <p:nvPr/>
        </p:nvPicPr>
        <p:blipFill rotWithShape="1">
          <a:blip r:embed="rId3">
            <a:extLst>
              <a:ext uri="{28A0092B-C50C-407E-A947-70E740481C1C}">
                <a14:useLocalDpi xmlns:a14="http://schemas.microsoft.com/office/drawing/2010/main" val="0"/>
              </a:ext>
            </a:extLst>
          </a:blip>
          <a:srcRect l="14501" r="4562"/>
          <a:stretch/>
        </p:blipFill>
        <p:spPr>
          <a:xfrm>
            <a:off x="655970" y="1566110"/>
            <a:ext cx="5706762" cy="44794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790C064F-A16A-3BB8-6220-0BED3EF87B60}"/>
              </a:ext>
            </a:extLst>
          </p:cNvPr>
          <p:cNvGrpSpPr/>
          <p:nvPr/>
        </p:nvGrpSpPr>
        <p:grpSpPr>
          <a:xfrm>
            <a:off x="-1" y="0"/>
            <a:ext cx="12192001" cy="6893859"/>
            <a:chOff x="-1" y="0"/>
            <a:chExt cx="12192001" cy="6893859"/>
          </a:xfrm>
        </p:grpSpPr>
        <p:pic>
          <p:nvPicPr>
            <p:cNvPr id="14" name="图片 13">
              <a:extLst>
                <a:ext uri="{FF2B5EF4-FFF2-40B4-BE49-F238E27FC236}">
                  <a16:creationId xmlns:a16="http://schemas.microsoft.com/office/drawing/2014/main" id="{936C95C6-B8AC-D029-7D56-254A15619E6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5" name="圆角矩形 14">
              <a:extLst>
                <a:ext uri="{FF2B5EF4-FFF2-40B4-BE49-F238E27FC236}">
                  <a16:creationId xmlns:a16="http://schemas.microsoft.com/office/drawing/2014/main" id="{0649FB85-034D-C3C0-DF4F-437983B7990E}"/>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6" name="圆角矩形 15">
              <a:extLst>
                <a:ext uri="{FF2B5EF4-FFF2-40B4-BE49-F238E27FC236}">
                  <a16:creationId xmlns:a16="http://schemas.microsoft.com/office/drawing/2014/main" id="{48E3C51C-09FC-3CC7-E110-61DE0F42EFEA}"/>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4" name="标题 1"/>
          <p:cNvSpPr txBox="1"/>
          <p:nvPr/>
        </p:nvSpPr>
        <p:spPr>
          <a:xfrm>
            <a:off x="2786395" y="1825441"/>
            <a:ext cx="4957870" cy="1612234"/>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这位负责人指出，要实施好自然灾害应急能力提升工程，高质量推进预警指挥、救援能力、巨灾防范、基层防灾工程实施，支持基层实施一批物资储备、实战实训、战勤保障等基础设施改造升级项目。</a:t>
            </a:r>
            <a:endParaRPr lang="zh-CN" altLang="en-US" dirty="0"/>
          </a:p>
        </p:txBody>
      </p:sp>
      <p:grpSp>
        <p:nvGrpSpPr>
          <p:cNvPr id="17" name="组合 16">
            <a:extLst>
              <a:ext uri="{FF2B5EF4-FFF2-40B4-BE49-F238E27FC236}">
                <a16:creationId xmlns:a16="http://schemas.microsoft.com/office/drawing/2014/main" id="{9CAC6692-B8D3-DFE3-812F-617BBBAF911A}"/>
              </a:ext>
            </a:extLst>
          </p:cNvPr>
          <p:cNvGrpSpPr/>
          <p:nvPr/>
        </p:nvGrpSpPr>
        <p:grpSpPr>
          <a:xfrm>
            <a:off x="1068089" y="1533117"/>
            <a:ext cx="1376579" cy="1868906"/>
            <a:chOff x="1436194" y="1560095"/>
            <a:chExt cx="1376579" cy="1868906"/>
          </a:xfrm>
        </p:grpSpPr>
        <p:sp>
          <p:nvSpPr>
            <p:cNvPr id="2" name="标题 1"/>
            <p:cNvSpPr txBox="1"/>
            <p:nvPr/>
          </p:nvSpPr>
          <p:spPr>
            <a:xfrm rot="5400000">
              <a:off x="1222116" y="1838343"/>
              <a:ext cx="1804736" cy="1376579"/>
            </a:xfrm>
            <a:custGeom>
              <a:avLst/>
              <a:gdLst>
                <a:gd name="connsiteX0" fmla="*/ 0 w 1804736"/>
                <a:gd name="connsiteY0" fmla="*/ 807084 h 1376579"/>
                <a:gd name="connsiteX1" fmla="*/ 569495 w 1804736"/>
                <a:gd name="connsiteY1" fmla="*/ 237589 h 1376579"/>
                <a:gd name="connsiteX2" fmla="*/ 764567 w 1804736"/>
                <a:gd name="connsiteY2" fmla="*/ 237589 h 1376579"/>
                <a:gd name="connsiteX3" fmla="*/ 902369 w 1804736"/>
                <a:gd name="connsiteY3" fmla="*/ 0 h 1376579"/>
                <a:gd name="connsiteX4" fmla="*/ 1040170 w 1804736"/>
                <a:gd name="connsiteY4" fmla="*/ 237589 h 1376579"/>
                <a:gd name="connsiteX5" fmla="*/ 1235241 w 1804736"/>
                <a:gd name="connsiteY5" fmla="*/ 237589 h 1376579"/>
                <a:gd name="connsiteX6" fmla="*/ 1804736 w 1804736"/>
                <a:gd name="connsiteY6" fmla="*/ 807084 h 1376579"/>
                <a:gd name="connsiteX7" fmla="*/ 1235241 w 1804736"/>
                <a:gd name="connsiteY7" fmla="*/ 1376579 h 1376579"/>
                <a:gd name="connsiteX8" fmla="*/ 569495 w 1804736"/>
                <a:gd name="connsiteY8" fmla="*/ 1376579 h 1376579"/>
                <a:gd name="connsiteX9" fmla="*/ 0 w 1804736"/>
                <a:gd name="connsiteY9" fmla="*/ 807084 h 1376579"/>
              </a:gdLst>
              <a:ahLst/>
              <a:cxnLst/>
              <a:rect l="l" t="t" r="r" b="b"/>
              <a:pathLst>
                <a:path w="1804736" h="1376579">
                  <a:moveTo>
                    <a:pt x="0" y="807084"/>
                  </a:moveTo>
                  <a:cubicBezTo>
                    <a:pt x="0" y="492561"/>
                    <a:pt x="254972" y="237589"/>
                    <a:pt x="569495" y="237589"/>
                  </a:cubicBezTo>
                  <a:lnTo>
                    <a:pt x="764567" y="237589"/>
                  </a:lnTo>
                  <a:lnTo>
                    <a:pt x="902369" y="0"/>
                  </a:lnTo>
                  <a:lnTo>
                    <a:pt x="1040170" y="237589"/>
                  </a:lnTo>
                  <a:lnTo>
                    <a:pt x="1235241" y="237589"/>
                  </a:lnTo>
                  <a:cubicBezTo>
                    <a:pt x="1549764" y="237589"/>
                    <a:pt x="1804736" y="492561"/>
                    <a:pt x="1804736" y="807084"/>
                  </a:cubicBezTo>
                  <a:cubicBezTo>
                    <a:pt x="1804736" y="1121607"/>
                    <a:pt x="1549764" y="1376579"/>
                    <a:pt x="1235241" y="1376579"/>
                  </a:cubicBezTo>
                  <a:lnTo>
                    <a:pt x="569495" y="1376579"/>
                  </a:lnTo>
                  <a:cubicBezTo>
                    <a:pt x="254972" y="1376579"/>
                    <a:pt x="0" y="1121607"/>
                    <a:pt x="0" y="807084"/>
                  </a:cubicBezTo>
                  <a:close/>
                </a:path>
              </a:pathLst>
            </a:custGeom>
            <a:solidFill>
              <a:schemeClr val="accent1"/>
            </a:solidFill>
            <a:ln w="12700" cap="sq">
              <a:solidFill>
                <a:schemeClr val="bg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3" name="标题 1"/>
            <p:cNvSpPr txBox="1"/>
            <p:nvPr/>
          </p:nvSpPr>
          <p:spPr>
            <a:xfrm>
              <a:off x="1777920" y="2278931"/>
              <a:ext cx="476422" cy="495400"/>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w="186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5" name="标题 1"/>
            <p:cNvSpPr txBox="1"/>
            <p:nvPr/>
          </p:nvSpPr>
          <p:spPr>
            <a:xfrm>
              <a:off x="1436194" y="1560095"/>
              <a:ext cx="163954" cy="163954"/>
            </a:xfrm>
            <a:prstGeom prst="ellipse">
              <a:avLst/>
            </a:prstGeom>
            <a:solidFill>
              <a:schemeClr val="accent1">
                <a:lumMod val="40000"/>
                <a:lumOff val="60000"/>
              </a:scheme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grpSp>
      <p:sp>
        <p:nvSpPr>
          <p:cNvPr id="6" name="标题 1"/>
          <p:cNvSpPr txBox="1"/>
          <p:nvPr/>
        </p:nvSpPr>
        <p:spPr>
          <a:xfrm rot="5400000">
            <a:off x="854011" y="4017155"/>
            <a:ext cx="1804736" cy="1376579"/>
          </a:xfrm>
          <a:custGeom>
            <a:avLst/>
            <a:gdLst>
              <a:gd name="connsiteX0" fmla="*/ 0 w 1804736"/>
              <a:gd name="connsiteY0" fmla="*/ 807084 h 1376579"/>
              <a:gd name="connsiteX1" fmla="*/ 569495 w 1804736"/>
              <a:gd name="connsiteY1" fmla="*/ 237589 h 1376579"/>
              <a:gd name="connsiteX2" fmla="*/ 764567 w 1804736"/>
              <a:gd name="connsiteY2" fmla="*/ 237589 h 1376579"/>
              <a:gd name="connsiteX3" fmla="*/ 902369 w 1804736"/>
              <a:gd name="connsiteY3" fmla="*/ 0 h 1376579"/>
              <a:gd name="connsiteX4" fmla="*/ 1040170 w 1804736"/>
              <a:gd name="connsiteY4" fmla="*/ 237589 h 1376579"/>
              <a:gd name="connsiteX5" fmla="*/ 1235241 w 1804736"/>
              <a:gd name="connsiteY5" fmla="*/ 237589 h 1376579"/>
              <a:gd name="connsiteX6" fmla="*/ 1804736 w 1804736"/>
              <a:gd name="connsiteY6" fmla="*/ 807084 h 1376579"/>
              <a:gd name="connsiteX7" fmla="*/ 1235241 w 1804736"/>
              <a:gd name="connsiteY7" fmla="*/ 1376579 h 1376579"/>
              <a:gd name="connsiteX8" fmla="*/ 569495 w 1804736"/>
              <a:gd name="connsiteY8" fmla="*/ 1376579 h 1376579"/>
              <a:gd name="connsiteX9" fmla="*/ 0 w 1804736"/>
              <a:gd name="connsiteY9" fmla="*/ 807084 h 1376579"/>
            </a:gdLst>
            <a:ahLst/>
            <a:cxnLst/>
            <a:rect l="l" t="t" r="r" b="b"/>
            <a:pathLst>
              <a:path w="1804736" h="1376579">
                <a:moveTo>
                  <a:pt x="0" y="807084"/>
                </a:moveTo>
                <a:cubicBezTo>
                  <a:pt x="0" y="492561"/>
                  <a:pt x="254972" y="237589"/>
                  <a:pt x="569495" y="237589"/>
                </a:cubicBezTo>
                <a:lnTo>
                  <a:pt x="764567" y="237589"/>
                </a:lnTo>
                <a:lnTo>
                  <a:pt x="902369" y="0"/>
                </a:lnTo>
                <a:lnTo>
                  <a:pt x="1040170" y="237589"/>
                </a:lnTo>
                <a:lnTo>
                  <a:pt x="1235241" y="237589"/>
                </a:lnTo>
                <a:cubicBezTo>
                  <a:pt x="1549764" y="237589"/>
                  <a:pt x="1804736" y="492561"/>
                  <a:pt x="1804736" y="807084"/>
                </a:cubicBezTo>
                <a:cubicBezTo>
                  <a:pt x="1804736" y="1121607"/>
                  <a:pt x="1549764" y="1376579"/>
                  <a:pt x="1235241" y="1376579"/>
                </a:cubicBezTo>
                <a:lnTo>
                  <a:pt x="569495" y="1376579"/>
                </a:lnTo>
                <a:cubicBezTo>
                  <a:pt x="254972" y="1376579"/>
                  <a:pt x="0" y="1121607"/>
                  <a:pt x="0" y="807084"/>
                </a:cubicBezTo>
                <a:close/>
              </a:path>
            </a:pathLst>
          </a:custGeom>
          <a:solidFill>
            <a:schemeClr val="accent1"/>
          </a:solidFill>
          <a:ln w="12700" cap="sq">
            <a:solidFill>
              <a:schemeClr val="bg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7" name="标题 1"/>
          <p:cNvSpPr txBox="1"/>
          <p:nvPr/>
        </p:nvSpPr>
        <p:spPr>
          <a:xfrm>
            <a:off x="1431132" y="4457743"/>
            <a:ext cx="433788" cy="495400"/>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ahLst/>
            <a:cxn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bg1"/>
          </a:solidFill>
          <a:ln w="186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8" name="标题 1"/>
          <p:cNvSpPr txBox="1"/>
          <p:nvPr/>
        </p:nvSpPr>
        <p:spPr>
          <a:xfrm>
            <a:off x="2786395" y="3738907"/>
            <a:ext cx="4957870" cy="1612234"/>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防汛抗旱要全面压实各级各方责任，强化预警和应急响应联动；抗震救灾要推动实施地震易发区房屋设施加固工程，完善多层次应急避难场所；森林草原防灭火要加强监测预警新技术、新装备、新系统应用，健全源头管控、联防联控、群防群治长效机制；救灾救助要修订完善地方各级预案，完善救灾物资储备和快速调拨机制；综合减灾要健全自然灾害风险普查评估常态化机制，深化普查成果应用。</a:t>
            </a:r>
            <a:endParaRPr lang="zh-CN" altLang="en-US" dirty="0"/>
          </a:p>
        </p:txBody>
      </p:sp>
      <p:sp>
        <p:nvSpPr>
          <p:cNvPr id="9" name="标题 1"/>
          <p:cNvSpPr txBox="1"/>
          <p:nvPr/>
        </p:nvSpPr>
        <p:spPr>
          <a:xfrm>
            <a:off x="1068089" y="3738907"/>
            <a:ext cx="163954" cy="163954"/>
          </a:xfrm>
          <a:prstGeom prst="ellipse">
            <a:avLst/>
          </a:prstGeom>
          <a:solidFill>
            <a:schemeClr val="accent1">
              <a:lumMod val="40000"/>
              <a:lumOff val="60000"/>
            </a:scheme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0"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1" name="标题 1"/>
          <p:cNvSpPr txBox="1"/>
          <p:nvPr/>
        </p:nvSpPr>
        <p:spPr>
          <a:xfrm>
            <a:off x="743662" y="296822"/>
            <a:ext cx="10587277" cy="432000"/>
          </a:xfrm>
          <a:prstGeom prst="rect">
            <a:avLst/>
          </a:prstGeom>
          <a:noFill/>
          <a:ln>
            <a:noFill/>
          </a:ln>
        </p:spPr>
        <p:txBody>
          <a:bodyPr vert="horz" wrap="square" lIns="0" tIns="0" rIns="0" bIns="0" rtlCol="0" anchor="ctr"/>
          <a:lstStyle>
            <a:defPPr>
              <a:defRPr lang="zh-CN"/>
            </a:defPPr>
            <a:lvl1pPr>
              <a:defRPr kumimoji="1" sz="24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err="1"/>
              <a:t>安全生产治本攻坚三年行动</a:t>
            </a:r>
            <a:endParaRPr lang="zh-CN" altLang="en-US" dirty="0"/>
          </a:p>
        </p:txBody>
      </p:sp>
      <p:cxnSp>
        <p:nvCxnSpPr>
          <p:cNvPr id="12"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pic>
        <p:nvPicPr>
          <p:cNvPr id="19" name="图片 18">
            <a:extLst>
              <a:ext uri="{FF2B5EF4-FFF2-40B4-BE49-F238E27FC236}">
                <a16:creationId xmlns:a16="http://schemas.microsoft.com/office/drawing/2014/main" id="{7F1C93C3-8147-EC48-4B8D-83B65905AA81}"/>
              </a:ext>
            </a:extLst>
          </p:cNvPr>
          <p:cNvPicPr>
            <a:picLocks noChangeAspect="1"/>
          </p:cNvPicPr>
          <p:nvPr/>
        </p:nvPicPr>
        <p:blipFill rotWithShape="1">
          <a:blip r:embed="rId3">
            <a:extLst>
              <a:ext uri="{28A0092B-C50C-407E-A947-70E740481C1C}">
                <a14:useLocalDpi xmlns:a14="http://schemas.microsoft.com/office/drawing/2010/main" val="0"/>
              </a:ext>
            </a:extLst>
          </a:blip>
          <a:srcRect l="30127" r="15554"/>
          <a:stretch/>
        </p:blipFill>
        <p:spPr>
          <a:xfrm>
            <a:off x="7970520" y="1750996"/>
            <a:ext cx="3506628" cy="43037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D6A78AA-DAC5-8061-E12D-F816C3C562B1}"/>
              </a:ext>
            </a:extLst>
          </p:cNvPr>
          <p:cNvGrpSpPr/>
          <p:nvPr/>
        </p:nvGrpSpPr>
        <p:grpSpPr>
          <a:xfrm>
            <a:off x="-1" y="0"/>
            <a:ext cx="12192001" cy="6893859"/>
            <a:chOff x="-1" y="0"/>
            <a:chExt cx="12192001" cy="6893859"/>
          </a:xfrm>
        </p:grpSpPr>
        <p:pic>
          <p:nvPicPr>
            <p:cNvPr id="11" name="图片 10">
              <a:extLst>
                <a:ext uri="{FF2B5EF4-FFF2-40B4-BE49-F238E27FC236}">
                  <a16:creationId xmlns:a16="http://schemas.microsoft.com/office/drawing/2014/main" id="{421F76FB-E240-EA0A-F279-77392D4BDB7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2" name="圆角矩形 11">
              <a:extLst>
                <a:ext uri="{FF2B5EF4-FFF2-40B4-BE49-F238E27FC236}">
                  <a16:creationId xmlns:a16="http://schemas.microsoft.com/office/drawing/2014/main" id="{F50DEEEA-445D-308E-A898-25B0F44B7FB8}"/>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3" name="圆角矩形 12">
              <a:extLst>
                <a:ext uri="{FF2B5EF4-FFF2-40B4-BE49-F238E27FC236}">
                  <a16:creationId xmlns:a16="http://schemas.microsoft.com/office/drawing/2014/main" id="{4441719C-55E9-A5D1-2B5A-B041A5BF4172}"/>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2" name="标题 1"/>
          <p:cNvSpPr txBox="1"/>
          <p:nvPr/>
        </p:nvSpPr>
        <p:spPr>
          <a:xfrm>
            <a:off x="803186" y="1679835"/>
            <a:ext cx="924312" cy="924312"/>
          </a:xfrm>
          <a:prstGeom prst="rect">
            <a:avLst/>
          </a:prstGeom>
          <a:solidFill>
            <a:srgbClr val="FC9E53"/>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3" name="标题 1"/>
          <p:cNvSpPr txBox="1"/>
          <p:nvPr/>
        </p:nvSpPr>
        <p:spPr>
          <a:xfrm>
            <a:off x="1944318" y="1644213"/>
            <a:ext cx="1081605" cy="995556"/>
          </a:xfrm>
          <a:prstGeom prst="rect">
            <a:avLst/>
          </a:prstGeom>
          <a:noFill/>
          <a:ln cap="sq">
            <a:noFill/>
          </a:ln>
        </p:spPr>
        <p:txBody>
          <a:bodyPr vert="horz" wrap="square" lIns="0" tIns="0" rIns="0" bIns="0" rtlCol="0" anchor="ctr"/>
          <a:lstStyle/>
          <a:p>
            <a:pPr algn="ctr"/>
            <a:r>
              <a:rPr kumimoji="1" lang="en-US" altLang="zh-CN" sz="6600" dirty="0">
                <a:ln w="15875">
                  <a:solidFill>
                    <a:srgbClr val="FC9E53"/>
                  </a:solidFill>
                </a:ln>
                <a:solidFill>
                  <a:srgbClr val="F9555E"/>
                </a:solidFill>
                <a:latin typeface="Alibaba PuHuiTi" pitchFamily="18" charset="-122"/>
                <a:ea typeface="Alibaba PuHuiTi" pitchFamily="18" charset="-122"/>
                <a:cs typeface="Alibaba PuHuiTi" pitchFamily="18" charset="-122"/>
              </a:rPr>
              <a:t>01</a:t>
            </a:r>
            <a:endParaRPr kumimoji="1" lang="zh-CN" altLang="en-US" dirty="0">
              <a:ln w="15875">
                <a:solidFill>
                  <a:srgbClr val="FC9E53"/>
                </a:solidFill>
              </a:ln>
              <a:solidFill>
                <a:srgbClr val="F9555E"/>
              </a:solidFill>
              <a:latin typeface="Alibaba PuHuiTi" pitchFamily="18" charset="-122"/>
              <a:ea typeface="Alibaba PuHuiTi" pitchFamily="18" charset="-122"/>
            </a:endParaRPr>
          </a:p>
        </p:txBody>
      </p:sp>
      <p:sp>
        <p:nvSpPr>
          <p:cNvPr id="4" name="标题 1"/>
          <p:cNvSpPr txBox="1"/>
          <p:nvPr/>
        </p:nvSpPr>
        <p:spPr>
          <a:xfrm>
            <a:off x="743662" y="3030456"/>
            <a:ext cx="5012369" cy="820820"/>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据了解，2023年，应急管理部通过开展全国重大隐患排查整治2023行动，组织开展2023年度省级政府安全生产和消防工作考核巡查、国务院安委会成员单位安全生产工作考核，推进实施“安全生产月”“消防宣传月”“防灾减灾宣传周”主题宣教活动等方式，有效防控重大安全风险。推动有关部门制定51项重大事故隐患判定标准和重点检查事项，建立全国重大事故隐患数据库，累计排查重大事故隐患39.4万件。</a:t>
            </a:r>
            <a:endParaRPr lang="zh-CN" altLang="en-US" dirty="0"/>
          </a:p>
        </p:txBody>
      </p:sp>
      <p:sp>
        <p:nvSpPr>
          <p:cNvPr id="5" name="标题 1"/>
          <p:cNvSpPr txBox="1"/>
          <p:nvPr/>
        </p:nvSpPr>
        <p:spPr>
          <a:xfrm>
            <a:off x="1020006" y="1927207"/>
            <a:ext cx="490673" cy="429569"/>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553"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6" name="标题 1"/>
          <p:cNvSpPr txBox="1"/>
          <p:nvPr/>
        </p:nvSpPr>
        <p:spPr>
          <a:xfrm>
            <a:off x="743662" y="5594106"/>
            <a:ext cx="5012369" cy="51213"/>
          </a:xfrm>
          <a:prstGeom prst="rect">
            <a:avLst/>
          </a:prstGeom>
          <a:solidFill>
            <a:srgbClr val="FC9E53"/>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7"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8" name="标题 1"/>
          <p:cNvSpPr txBox="1"/>
          <p:nvPr/>
        </p:nvSpPr>
        <p:spPr>
          <a:xfrm>
            <a:off x="743662" y="296822"/>
            <a:ext cx="10587277" cy="432000"/>
          </a:xfrm>
          <a:prstGeom prst="rect">
            <a:avLst/>
          </a:prstGeom>
          <a:noFill/>
          <a:ln>
            <a:noFill/>
          </a:ln>
        </p:spPr>
        <p:txBody>
          <a:bodyPr vert="horz" wrap="square" lIns="0" tIns="0" rIns="0" bIns="0" rtlCol="0" anchor="ctr"/>
          <a:lstStyle>
            <a:defPPr>
              <a:defRPr lang="zh-CN"/>
            </a:defPPr>
            <a:lvl1pPr>
              <a:defRPr kumimoji="1" sz="24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err="1"/>
              <a:t>安全生产治本攻坚三年行动</a:t>
            </a:r>
            <a:endParaRPr lang="zh-CN" altLang="en-US" dirty="0"/>
          </a:p>
        </p:txBody>
      </p:sp>
      <p:cxnSp>
        <p:nvCxnSpPr>
          <p:cNvPr id="9"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pic>
        <p:nvPicPr>
          <p:cNvPr id="15" name="图片 14">
            <a:extLst>
              <a:ext uri="{FF2B5EF4-FFF2-40B4-BE49-F238E27FC236}">
                <a16:creationId xmlns:a16="http://schemas.microsoft.com/office/drawing/2014/main" id="{A867E408-868B-A5DD-8D6D-9A49034552AF}"/>
              </a:ext>
            </a:extLst>
          </p:cNvPr>
          <p:cNvPicPr>
            <a:picLocks noChangeAspect="1"/>
          </p:cNvPicPr>
          <p:nvPr/>
        </p:nvPicPr>
        <p:blipFill rotWithShape="1">
          <a:blip r:embed="rId3">
            <a:extLst>
              <a:ext uri="{28A0092B-C50C-407E-A947-70E740481C1C}">
                <a14:useLocalDpi xmlns:a14="http://schemas.microsoft.com/office/drawing/2010/main" val="0"/>
              </a:ext>
            </a:extLst>
          </a:blip>
          <a:srcRect l="5411" r="10174"/>
          <a:stretch/>
        </p:blipFill>
        <p:spPr>
          <a:xfrm>
            <a:off x="6095999" y="1406709"/>
            <a:ext cx="5535346" cy="4296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E67B3617-A2E0-C11E-0CA3-C5184862897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9" name="标题 1"/>
          <p:cNvSpPr txBox="1"/>
          <p:nvPr/>
        </p:nvSpPr>
        <p:spPr>
          <a:xfrm flipH="1">
            <a:off x="1001870" y="5554879"/>
            <a:ext cx="5004000" cy="53428"/>
          </a:xfrm>
          <a:prstGeom prst="parallelogram">
            <a:avLst>
              <a:gd name="adj" fmla="val 88613"/>
            </a:avLst>
          </a:prstGeom>
          <a:no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20" name="文本框 19">
            <a:extLst>
              <a:ext uri="{FF2B5EF4-FFF2-40B4-BE49-F238E27FC236}">
                <a16:creationId xmlns:a16="http://schemas.microsoft.com/office/drawing/2014/main" id="{72CF4C79-AFC6-A84B-80FB-00B053601F59}"/>
              </a:ext>
            </a:extLst>
          </p:cNvPr>
          <p:cNvSpPr txBox="1"/>
          <p:nvPr/>
        </p:nvSpPr>
        <p:spPr>
          <a:xfrm>
            <a:off x="320296" y="2158637"/>
            <a:ext cx="11551406" cy="1200329"/>
          </a:xfrm>
          <a:prstGeom prst="rect">
            <a:avLst/>
          </a:prstGeom>
          <a:noFill/>
        </p:spPr>
        <p:txBody>
          <a:bodyPr wrap="square">
            <a:spAutoFit/>
          </a:bodyPr>
          <a:lstStyle>
            <a:defPPr>
              <a:defRPr lang="zh-CN"/>
            </a:defPPr>
            <a:lvl1pPr algn="ctr">
              <a:defRPr sz="6000" b="1">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defRPr>
            </a:lvl1pPr>
          </a:lstStyle>
          <a:p>
            <a:r>
              <a:rPr lang="zh-CN" altLang="en-US" sz="7200" dirty="0"/>
              <a:t>行动方案背景与人物</a:t>
            </a:r>
          </a:p>
        </p:txBody>
      </p:sp>
      <p:grpSp>
        <p:nvGrpSpPr>
          <p:cNvPr id="2" name="组合 1">
            <a:extLst>
              <a:ext uri="{FF2B5EF4-FFF2-40B4-BE49-F238E27FC236}">
                <a16:creationId xmlns:a16="http://schemas.microsoft.com/office/drawing/2014/main" id="{F93D01B2-696A-AED2-D5AE-EFE5021DD97C}"/>
              </a:ext>
            </a:extLst>
          </p:cNvPr>
          <p:cNvGrpSpPr/>
          <p:nvPr/>
        </p:nvGrpSpPr>
        <p:grpSpPr>
          <a:xfrm>
            <a:off x="4053385" y="741124"/>
            <a:ext cx="4298439" cy="1323439"/>
            <a:chOff x="4053385" y="510120"/>
            <a:chExt cx="4298439" cy="1323439"/>
          </a:xfrm>
        </p:grpSpPr>
        <p:sp>
          <p:nvSpPr>
            <p:cNvPr id="19" name="文本框 18">
              <a:extLst>
                <a:ext uri="{FF2B5EF4-FFF2-40B4-BE49-F238E27FC236}">
                  <a16:creationId xmlns:a16="http://schemas.microsoft.com/office/drawing/2014/main" id="{3A987D9B-5D8A-7EE5-126C-C7BB46C73F82}"/>
                </a:ext>
              </a:extLst>
            </p:cNvPr>
            <p:cNvSpPr txBox="1"/>
            <p:nvPr/>
          </p:nvSpPr>
          <p:spPr>
            <a:xfrm>
              <a:off x="4757470" y="510120"/>
              <a:ext cx="3594354" cy="1323439"/>
            </a:xfrm>
            <a:prstGeom prst="rect">
              <a:avLst/>
            </a:prstGeom>
            <a:noFill/>
          </p:spPr>
          <p:txBody>
            <a:bodyPr wrap="square">
              <a:spAutoFit/>
            </a:bodyPr>
            <a:lstStyle/>
            <a:p>
              <a:pPr algn="ctr"/>
              <a:r>
                <a:rPr lang="en-US" altLang="zh-CN" sz="6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Prat</a:t>
              </a:r>
              <a:r>
                <a:rPr lang="zh-CN" altLang="en-US" sz="6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 </a:t>
              </a:r>
              <a:r>
                <a:rPr lang="en-US" altLang="zh-CN" sz="8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03</a:t>
              </a:r>
              <a:endParaRPr lang="zh-CN" altLang="en-US" sz="6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endParaRPr>
            </a:p>
          </p:txBody>
        </p:sp>
        <p:pic>
          <p:nvPicPr>
            <p:cNvPr id="24" name="图片 23">
              <a:extLst>
                <a:ext uri="{FF2B5EF4-FFF2-40B4-BE49-F238E27FC236}">
                  <a16:creationId xmlns:a16="http://schemas.microsoft.com/office/drawing/2014/main" id="{CD1B5F71-222C-44B6-50EE-FA874BC287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53385" y="835198"/>
              <a:ext cx="704085" cy="704085"/>
            </a:xfrm>
            <a:prstGeom prst="rect">
              <a:avLst/>
            </a:prstGeom>
          </p:spPr>
        </p:pic>
      </p:grpSp>
      <p:sp>
        <p:nvSpPr>
          <p:cNvPr id="21" name="文本框 20">
            <a:extLst>
              <a:ext uri="{FF2B5EF4-FFF2-40B4-BE49-F238E27FC236}">
                <a16:creationId xmlns:a16="http://schemas.microsoft.com/office/drawing/2014/main" id="{3866F588-67C5-7D53-0519-F1C3ED07FDF0}"/>
              </a:ext>
            </a:extLst>
          </p:cNvPr>
          <p:cNvSpPr txBox="1"/>
          <p:nvPr/>
        </p:nvSpPr>
        <p:spPr>
          <a:xfrm>
            <a:off x="2232990" y="3510199"/>
            <a:ext cx="7726018" cy="595291"/>
          </a:xfrm>
          <a:prstGeom prst="rect">
            <a:avLst/>
          </a:prstGeom>
          <a:noFill/>
        </p:spPr>
        <p:txBody>
          <a:bodyPr wrap="square">
            <a:spAutoFit/>
          </a:bodyPr>
          <a:lstStyle/>
          <a:p>
            <a:pPr algn="ctr">
              <a:lnSpc>
                <a:spcPct val="120000"/>
              </a:lnSpc>
            </a:pPr>
            <a:r>
              <a:rPr kumimoji="1" lang="en-US" altLang="zh-CN" sz="1400" dirty="0">
                <a:ln w="12700">
                  <a:noFill/>
                </a:ln>
                <a:solidFill>
                  <a:schemeClr val="tx1">
                    <a:lumMod val="65000"/>
                    <a:lumOff val="35000"/>
                  </a:schemeClr>
                </a:solidFill>
                <a:latin typeface="Alibaba PuHuiTi" pitchFamily="18" charset="-122"/>
                <a:ea typeface="Alibaba PuHuiTi" pitchFamily="18" charset="-122"/>
                <a:cs typeface="Alibaba PuHuiTi" pitchFamily="18" charset="-122"/>
              </a:rPr>
              <a:t>今年6月是第23个全国“安全生产月”，主题是“人人讲安全、个个会应急——畅通生命通道”，6月16日为全国“安全宣传咨询日”。</a:t>
            </a:r>
            <a:endParaRPr kumimoji="1" lang="zh-CN" altLang="en-US" sz="1400" dirty="0">
              <a:solidFill>
                <a:schemeClr val="tx1">
                  <a:lumMod val="65000"/>
                  <a:lumOff val="35000"/>
                </a:schemeClr>
              </a:solidFill>
              <a:latin typeface="Alibaba PuHuiTi" pitchFamily="18" charset="-122"/>
              <a:ea typeface="Alibaba PuHuiTi" pitchFamily="18" charset="-122"/>
            </a:endParaRPr>
          </a:p>
        </p:txBody>
      </p:sp>
      <p:cxnSp>
        <p:nvCxnSpPr>
          <p:cNvPr id="5" name="直线连接符 4">
            <a:extLst>
              <a:ext uri="{FF2B5EF4-FFF2-40B4-BE49-F238E27FC236}">
                <a16:creationId xmlns:a16="http://schemas.microsoft.com/office/drawing/2014/main" id="{CEDB050A-9368-FBC7-9766-F0196BE9BA5B}"/>
              </a:ext>
            </a:extLst>
          </p:cNvPr>
          <p:cNvCxnSpPr>
            <a:cxnSpLocks/>
          </p:cNvCxnSpPr>
          <p:nvPr/>
        </p:nvCxnSpPr>
        <p:spPr>
          <a:xfrm>
            <a:off x="4118758" y="3380966"/>
            <a:ext cx="3954483" cy="0"/>
          </a:xfrm>
          <a:prstGeom prst="line">
            <a:avLst/>
          </a:prstGeom>
          <a:ln w="12700">
            <a:gradFill>
              <a:gsLst>
                <a:gs pos="29988">
                  <a:srgbClr val="FFC000"/>
                </a:gs>
                <a:gs pos="0">
                  <a:srgbClr val="1A6283"/>
                </a:gs>
                <a:gs pos="68000">
                  <a:srgbClr val="E42F55"/>
                </a:gs>
                <a:gs pos="100000">
                  <a:schemeClr val="accent1">
                    <a:lumMod val="30000"/>
                    <a:lumOff val="7000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20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5A2E4FE2-0FA9-2026-98E8-8C48C4239673}"/>
              </a:ext>
            </a:extLst>
          </p:cNvPr>
          <p:cNvGrpSpPr/>
          <p:nvPr/>
        </p:nvGrpSpPr>
        <p:grpSpPr>
          <a:xfrm>
            <a:off x="-1" y="0"/>
            <a:ext cx="12192001" cy="6893859"/>
            <a:chOff x="-1" y="0"/>
            <a:chExt cx="12192001" cy="6893859"/>
          </a:xfrm>
        </p:grpSpPr>
        <p:pic>
          <p:nvPicPr>
            <p:cNvPr id="16" name="图片 15">
              <a:extLst>
                <a:ext uri="{FF2B5EF4-FFF2-40B4-BE49-F238E27FC236}">
                  <a16:creationId xmlns:a16="http://schemas.microsoft.com/office/drawing/2014/main" id="{A6A5D5FB-DE34-7FBD-C007-36514D16E6D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7" name="圆角矩形 16">
              <a:extLst>
                <a:ext uri="{FF2B5EF4-FFF2-40B4-BE49-F238E27FC236}">
                  <a16:creationId xmlns:a16="http://schemas.microsoft.com/office/drawing/2014/main" id="{50E5B4A4-26B2-33B1-E396-81AB2719EF5B}"/>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圆角矩形 17">
              <a:extLst>
                <a:ext uri="{FF2B5EF4-FFF2-40B4-BE49-F238E27FC236}">
                  <a16:creationId xmlns:a16="http://schemas.microsoft.com/office/drawing/2014/main" id="{9B016FCE-BE58-0620-F005-7BEB9EDFCDF6}"/>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pic>
        <p:nvPicPr>
          <p:cNvPr id="20" name="图片 19">
            <a:extLst>
              <a:ext uri="{FF2B5EF4-FFF2-40B4-BE49-F238E27FC236}">
                <a16:creationId xmlns:a16="http://schemas.microsoft.com/office/drawing/2014/main" id="{CEBA2778-2068-F20D-3CC2-E014A7C83F4E}"/>
              </a:ext>
            </a:extLst>
          </p:cNvPr>
          <p:cNvPicPr>
            <a:picLocks noChangeAspect="1"/>
          </p:cNvPicPr>
          <p:nvPr/>
        </p:nvPicPr>
        <p:blipFill rotWithShape="1">
          <a:blip r:embed="rId4">
            <a:extLst>
              <a:ext uri="{28A0092B-C50C-407E-A947-70E740481C1C}">
                <a14:useLocalDpi xmlns:a14="http://schemas.microsoft.com/office/drawing/2010/main" val="0"/>
              </a:ext>
            </a:extLst>
          </a:blip>
          <a:srcRect t="24193"/>
          <a:stretch/>
        </p:blipFill>
        <p:spPr>
          <a:xfrm>
            <a:off x="6096000" y="1389739"/>
            <a:ext cx="5324208" cy="2523535"/>
          </a:xfrm>
          <a:prstGeom prst="rect">
            <a:avLst/>
          </a:prstGeom>
        </p:spPr>
      </p:pic>
      <p:sp>
        <p:nvSpPr>
          <p:cNvPr id="2" name="标题 1"/>
          <p:cNvSpPr txBox="1"/>
          <p:nvPr/>
        </p:nvSpPr>
        <p:spPr>
          <a:xfrm>
            <a:off x="1325126" y="1659177"/>
            <a:ext cx="5397636" cy="1820406"/>
          </a:xfrm>
          <a:prstGeom prst="homePlate">
            <a:avLst>
              <a:gd name="adj" fmla="val 29393"/>
            </a:avLst>
          </a:prstGeom>
          <a:solidFill>
            <a:srgbClr val="F9555E">
              <a:alpha val="28000"/>
            </a:srgb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3" name="标题 1"/>
          <p:cNvSpPr txBox="1"/>
          <p:nvPr/>
        </p:nvSpPr>
        <p:spPr>
          <a:xfrm>
            <a:off x="532823" y="1987853"/>
            <a:ext cx="1498696" cy="1163054"/>
          </a:xfrm>
          <a:prstGeom prst="homePlate">
            <a:avLst/>
          </a:prstGeom>
          <a:solidFill>
            <a:srgbClr val="FC9E53"/>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4" name="标题 1"/>
          <p:cNvSpPr txBox="1"/>
          <p:nvPr/>
        </p:nvSpPr>
        <p:spPr>
          <a:xfrm>
            <a:off x="2081305" y="2117826"/>
            <a:ext cx="4006329" cy="1280924"/>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开展此次安全生产治本攻坚三年行动，是在深入学贯彻关于安全生产的重要指示精神、综合分析研判安全生产面临形势和任务基础上作出的战略安排。</a:t>
            </a:r>
            <a:endParaRPr lang="zh-CN" altLang="en-US" dirty="0"/>
          </a:p>
        </p:txBody>
      </p:sp>
      <p:sp>
        <p:nvSpPr>
          <p:cNvPr id="5" name="标题 1"/>
          <p:cNvSpPr txBox="1"/>
          <p:nvPr/>
        </p:nvSpPr>
        <p:spPr>
          <a:xfrm>
            <a:off x="532823" y="2192391"/>
            <a:ext cx="880825" cy="753979"/>
          </a:xfrm>
          <a:prstGeom prst="rect">
            <a:avLst/>
          </a:prstGeom>
          <a:noFill/>
          <a:ln>
            <a:noFill/>
          </a:ln>
        </p:spPr>
        <p:txBody>
          <a:bodyPr vert="horz" wrap="square" lIns="0" tIns="0" rIns="0" bIns="0" rtlCol="0" anchor="ctr"/>
          <a:lstStyle/>
          <a:p>
            <a:pPr algn="ctr"/>
            <a:r>
              <a:rPr kumimoji="1" lang="en-US" altLang="zh-CN" sz="4000" dirty="0">
                <a:ln w="12700">
                  <a:noFill/>
                </a:ln>
                <a:solidFill>
                  <a:schemeClr val="bg1"/>
                </a:solidFill>
                <a:latin typeface="Alibaba PuHuiTi" pitchFamily="18" charset="-122"/>
                <a:ea typeface="Alibaba PuHuiTi" pitchFamily="18" charset="-122"/>
                <a:cs typeface="Alibaba PuHuiTi" pitchFamily="18" charset="-122"/>
              </a:rPr>
              <a:t>01</a:t>
            </a:r>
            <a:endParaRPr kumimoji="1" lang="zh-CN" altLang="en-US" dirty="0">
              <a:solidFill>
                <a:schemeClr val="bg1"/>
              </a:solidFill>
              <a:latin typeface="Alibaba PuHuiTi" pitchFamily="18" charset="-122"/>
              <a:ea typeface="Alibaba PuHuiTi" pitchFamily="18" charset="-122"/>
            </a:endParaRPr>
          </a:p>
        </p:txBody>
      </p:sp>
      <p:sp>
        <p:nvSpPr>
          <p:cNvPr id="6" name="标题 1"/>
          <p:cNvSpPr txBox="1"/>
          <p:nvPr/>
        </p:nvSpPr>
        <p:spPr>
          <a:xfrm>
            <a:off x="1817120" y="4062424"/>
            <a:ext cx="9603088" cy="2215660"/>
          </a:xfrm>
          <a:prstGeom prst="homePlate">
            <a:avLst>
              <a:gd name="adj" fmla="val 28307"/>
            </a:avLst>
          </a:prstGeom>
          <a:solidFill>
            <a:srgbClr val="FC9E53">
              <a:alpha val="30246"/>
            </a:srgb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7" name="标题 1"/>
          <p:cNvSpPr txBox="1"/>
          <p:nvPr/>
        </p:nvSpPr>
        <p:spPr>
          <a:xfrm>
            <a:off x="936295" y="4625126"/>
            <a:ext cx="1498696" cy="1163054"/>
          </a:xfrm>
          <a:prstGeom prst="homePlate">
            <a:avLst/>
          </a:prstGeom>
          <a:solidFill>
            <a:srgbClr val="F9555E"/>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8" name="标题 1"/>
          <p:cNvSpPr txBox="1"/>
          <p:nvPr/>
        </p:nvSpPr>
        <p:spPr>
          <a:xfrm>
            <a:off x="3106852" y="4566191"/>
            <a:ext cx="7515428" cy="1280924"/>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高度重视安全生产工作，多次作出重要指示批示，期又针对一些地方接连发生重特大事故作出重要指示，强调“人民至上、生命至上”，要求坚决克服麻痹思想和侥幸心理，进一步压实安全生产责任，推进安全生产风险专项整治，加强重点行业领域安全监管，从根本上消除事故隐患、从根本上解决问题。</a:t>
            </a:r>
            <a:endParaRPr lang="zh-CN" altLang="en-US" dirty="0"/>
          </a:p>
        </p:txBody>
      </p:sp>
      <p:sp>
        <p:nvSpPr>
          <p:cNvPr id="9" name="标题 1"/>
          <p:cNvSpPr txBox="1"/>
          <p:nvPr/>
        </p:nvSpPr>
        <p:spPr>
          <a:xfrm>
            <a:off x="936295" y="4829664"/>
            <a:ext cx="880825" cy="753979"/>
          </a:xfrm>
          <a:prstGeom prst="rect">
            <a:avLst/>
          </a:prstGeom>
          <a:noFill/>
          <a:ln>
            <a:noFill/>
          </a:ln>
        </p:spPr>
        <p:txBody>
          <a:bodyPr vert="horz" wrap="square" lIns="0" tIns="0" rIns="0" bIns="0" rtlCol="0" anchor="ctr"/>
          <a:lstStyle/>
          <a:p>
            <a:pPr algn="ctr"/>
            <a:r>
              <a:rPr kumimoji="1" lang="en-US" altLang="zh-CN" sz="4000" dirty="0">
                <a:ln w="12700">
                  <a:noFill/>
                </a:ln>
                <a:solidFill>
                  <a:schemeClr val="bg1"/>
                </a:solidFill>
                <a:latin typeface="Alibaba PuHuiTi" pitchFamily="18" charset="-122"/>
                <a:ea typeface="Alibaba PuHuiTi" pitchFamily="18" charset="-122"/>
                <a:cs typeface="Alibaba PuHuiTi" pitchFamily="18" charset="-122"/>
              </a:rPr>
              <a:t>02</a:t>
            </a:r>
            <a:endParaRPr kumimoji="1" lang="zh-CN" altLang="en-US" dirty="0">
              <a:solidFill>
                <a:schemeClr val="bg1"/>
              </a:solidFill>
              <a:latin typeface="Alibaba PuHuiTi" pitchFamily="18" charset="-122"/>
              <a:ea typeface="Alibaba PuHuiTi" pitchFamily="18" charset="-122"/>
            </a:endParaRPr>
          </a:p>
        </p:txBody>
      </p:sp>
      <p:sp>
        <p:nvSpPr>
          <p:cNvPr id="10" name="标题 1"/>
          <p:cNvSpPr txBox="1"/>
          <p:nvPr/>
        </p:nvSpPr>
        <p:spPr>
          <a:xfrm rot="5400000">
            <a:off x="1628334" y="2498581"/>
            <a:ext cx="164254" cy="141598"/>
          </a:xfrm>
          <a:prstGeom prst="triangle">
            <a:avLst/>
          </a:prstGeom>
          <a:solidFill>
            <a:schemeClr val="bg1"/>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1" name="标题 1"/>
          <p:cNvSpPr txBox="1"/>
          <p:nvPr/>
        </p:nvSpPr>
        <p:spPr>
          <a:xfrm rot="5400000">
            <a:off x="2050770" y="5135854"/>
            <a:ext cx="164254" cy="141598"/>
          </a:xfrm>
          <a:prstGeom prst="triangle">
            <a:avLst/>
          </a:prstGeom>
          <a:solidFill>
            <a:schemeClr val="bg1"/>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2"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3" name="标题 1"/>
          <p:cNvSpPr txBox="1"/>
          <p:nvPr/>
        </p:nvSpPr>
        <p:spPr>
          <a:xfrm>
            <a:off x="743662" y="296822"/>
            <a:ext cx="10587277" cy="432000"/>
          </a:xfrm>
          <a:prstGeom prst="rect">
            <a:avLst/>
          </a:prstGeom>
          <a:noFill/>
          <a:ln>
            <a:noFill/>
          </a:ln>
        </p:spPr>
        <p:txBody>
          <a:bodyPr vert="horz" wrap="square" lIns="0" tIns="0" rIns="0" bIns="0" rtlCol="0" anchor="ctr"/>
          <a:lstStyle>
            <a:defPPr>
              <a:defRPr lang="zh-CN"/>
            </a:defPPr>
            <a:lvl1pPr>
              <a:defRPr kumimoji="1" sz="24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err="1"/>
              <a:t>部署开展这次三年行动的考虑</a:t>
            </a:r>
            <a:endParaRPr lang="zh-CN" altLang="en-US" dirty="0"/>
          </a:p>
        </p:txBody>
      </p:sp>
      <p:cxnSp>
        <p:nvCxnSpPr>
          <p:cNvPr id="14"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2968444F-F8A7-1625-B85A-5FAB6E5A5D7B}"/>
              </a:ext>
            </a:extLst>
          </p:cNvPr>
          <p:cNvGrpSpPr/>
          <p:nvPr/>
        </p:nvGrpSpPr>
        <p:grpSpPr>
          <a:xfrm>
            <a:off x="-1" y="0"/>
            <a:ext cx="12192001" cy="6893859"/>
            <a:chOff x="-1" y="0"/>
            <a:chExt cx="12192001" cy="6893859"/>
          </a:xfrm>
        </p:grpSpPr>
        <p:pic>
          <p:nvPicPr>
            <p:cNvPr id="15" name="图片 14">
              <a:extLst>
                <a:ext uri="{FF2B5EF4-FFF2-40B4-BE49-F238E27FC236}">
                  <a16:creationId xmlns:a16="http://schemas.microsoft.com/office/drawing/2014/main" id="{8558FC49-F1EF-A2CE-3183-B4384F6D9EF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6" name="圆角矩形 15">
              <a:extLst>
                <a:ext uri="{FF2B5EF4-FFF2-40B4-BE49-F238E27FC236}">
                  <a16:creationId xmlns:a16="http://schemas.microsoft.com/office/drawing/2014/main" id="{0D96F75D-B1FD-7D2C-3763-519E0E29198D}"/>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7" name="圆角矩形 16">
              <a:extLst>
                <a:ext uri="{FF2B5EF4-FFF2-40B4-BE49-F238E27FC236}">
                  <a16:creationId xmlns:a16="http://schemas.microsoft.com/office/drawing/2014/main" id="{DA87B7D2-760B-3DF1-7F8B-34FCD9EFE718}"/>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3" name="标题 1"/>
          <p:cNvSpPr txBox="1"/>
          <p:nvPr/>
        </p:nvSpPr>
        <p:spPr>
          <a:xfrm>
            <a:off x="863600" y="1462677"/>
            <a:ext cx="5564496" cy="1465875"/>
          </a:xfrm>
          <a:prstGeom prst="roundRect">
            <a:avLst>
              <a:gd name="adj" fmla="val 10000"/>
            </a:avLst>
          </a:prstGeom>
          <a:solidFill>
            <a:srgbClr val="F9555E">
              <a:alpha val="20000"/>
            </a:srgbClr>
          </a:solidFill>
          <a:ln w="6055"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4" name="标题 1"/>
          <p:cNvSpPr txBox="1"/>
          <p:nvPr/>
        </p:nvSpPr>
        <p:spPr>
          <a:xfrm>
            <a:off x="1066900" y="1925615"/>
            <a:ext cx="540000" cy="540000"/>
          </a:xfrm>
          <a:prstGeom prst="ellipse">
            <a:avLst/>
          </a:prstGeom>
          <a:solidFill>
            <a:srgbClr val="F9555E"/>
          </a:solidFill>
          <a:ln>
            <a:noFill/>
          </a:ln>
        </p:spPr>
        <p:txBody>
          <a:bodyPr vert="horz" wrap="none" lIns="108000" tIns="108000" rIns="108000" bIns="108000" rtlCol="0" anchor="ctr"/>
          <a:lstStyle/>
          <a:p>
            <a:pPr algn="ctr"/>
            <a:r>
              <a:rPr kumimoji="1" lang="en-US" altLang="zh-CN" sz="2000" dirty="0">
                <a:ln w="12700">
                  <a:noFill/>
                </a:ln>
                <a:solidFill>
                  <a:srgbClr val="FFFFFF">
                    <a:alpha val="100000"/>
                  </a:srgbClr>
                </a:solidFill>
                <a:latin typeface="Alibaba PuHuiTi" pitchFamily="18" charset="-122"/>
                <a:ea typeface="Alibaba PuHuiTi" pitchFamily="18" charset="-122"/>
                <a:cs typeface="Alibaba PuHuiTi" pitchFamily="18" charset="-122"/>
              </a:rPr>
              <a:t>01</a:t>
            </a:r>
            <a:endParaRPr kumimoji="1" lang="zh-CN" altLang="en-US" dirty="0">
              <a:latin typeface="Alibaba PuHuiTi" pitchFamily="18" charset="-122"/>
              <a:ea typeface="Alibaba PuHuiTi" pitchFamily="18" charset="-122"/>
            </a:endParaRPr>
          </a:p>
        </p:txBody>
      </p:sp>
      <p:sp>
        <p:nvSpPr>
          <p:cNvPr id="5" name="标题 1"/>
          <p:cNvSpPr txBox="1"/>
          <p:nvPr/>
        </p:nvSpPr>
        <p:spPr>
          <a:xfrm>
            <a:off x="863600" y="3200829"/>
            <a:ext cx="10791588" cy="2916552"/>
          </a:xfrm>
          <a:prstGeom prst="roundRect">
            <a:avLst>
              <a:gd name="adj" fmla="val 10000"/>
            </a:avLst>
          </a:prstGeom>
          <a:solidFill>
            <a:srgbClr val="FC9E53">
              <a:alpha val="20000"/>
            </a:srgbClr>
          </a:solidFill>
          <a:ln w="6055"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6" name="标题 1"/>
          <p:cNvSpPr txBox="1"/>
          <p:nvPr/>
        </p:nvSpPr>
        <p:spPr>
          <a:xfrm>
            <a:off x="1121778" y="4389105"/>
            <a:ext cx="540000" cy="540000"/>
          </a:xfrm>
          <a:prstGeom prst="ellipse">
            <a:avLst/>
          </a:prstGeom>
          <a:solidFill>
            <a:srgbClr val="FC9E53"/>
          </a:solidFill>
          <a:ln>
            <a:noFill/>
          </a:ln>
        </p:spPr>
        <p:txBody>
          <a:bodyPr vert="horz" wrap="none" lIns="108000" tIns="108000" rIns="108000" bIns="108000" rtlCol="0" anchor="ctr"/>
          <a:lstStyle/>
          <a:p>
            <a:pPr algn="ctr"/>
            <a:r>
              <a:rPr kumimoji="1" lang="en-US" altLang="zh-CN" sz="2000" dirty="0">
                <a:ln w="12700">
                  <a:noFill/>
                </a:ln>
                <a:solidFill>
                  <a:schemeClr val="bg1"/>
                </a:solidFill>
                <a:latin typeface="Alibaba PuHuiTi" pitchFamily="18" charset="-122"/>
                <a:ea typeface="Alibaba PuHuiTi" pitchFamily="18" charset="-122"/>
                <a:cs typeface="Alibaba PuHuiTi" pitchFamily="18" charset="-122"/>
              </a:rPr>
              <a:t>02</a:t>
            </a:r>
            <a:endParaRPr kumimoji="1" lang="zh-CN" altLang="en-US" dirty="0">
              <a:latin typeface="Alibaba PuHuiTi" pitchFamily="18" charset="-122"/>
              <a:ea typeface="Alibaba PuHuiTi" pitchFamily="18" charset="-122"/>
            </a:endParaRPr>
          </a:p>
        </p:txBody>
      </p:sp>
      <p:sp>
        <p:nvSpPr>
          <p:cNvPr id="7" name="标题 1"/>
          <p:cNvSpPr txBox="1"/>
          <p:nvPr/>
        </p:nvSpPr>
        <p:spPr>
          <a:xfrm>
            <a:off x="1713779" y="1743769"/>
            <a:ext cx="4305300" cy="939231"/>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err="1"/>
              <a:t>关于安全生产工作的系列重要指示批示响鼓重锤、语重心长，为深入实施安全生产治本攻坚三年行动提供了根本遵循、注入了强大动力</a:t>
            </a:r>
            <a:r>
              <a:rPr lang="en-US" altLang="zh-CN" dirty="0"/>
              <a:t>。</a:t>
            </a:r>
            <a:endParaRPr lang="zh-CN" altLang="en-US" dirty="0"/>
          </a:p>
        </p:txBody>
      </p:sp>
      <p:sp>
        <p:nvSpPr>
          <p:cNvPr id="8" name="标题 1"/>
          <p:cNvSpPr txBox="1"/>
          <p:nvPr/>
        </p:nvSpPr>
        <p:spPr>
          <a:xfrm>
            <a:off x="1919956" y="3976415"/>
            <a:ext cx="9408444" cy="2742451"/>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同时，年来，我国生产安全事故起数和死亡人数逐年下降，但安全生产面临的不稳定不确定因素依然较多，特别是去年以来一些地区和行业领域接连发生重特大和有影响的生产安全事故，暴露出一些地方、部门和企业单位在统筹发展和安全方面还存在一定差距，安全基础不够牢固，本质安全水总体不高，给人民群众生命
财产造成重大损失，教训十分惨痛，需要我们聚焦当前制约安全生产的深层次矛盾和问题，深入实施一批“人防、技防、工程防、管理防”措施，在安全理念、安全责任、安全规划、安全法治、安全标准、安全科技、安全工程、安全素质等方面补短板、强弱项，推动公共安全治理模式向事前预防转型，坚决遏制重特大事故发生。</a:t>
            </a:r>
            <a:endParaRPr lang="zh-CN" altLang="en-US" dirty="0"/>
          </a:p>
        </p:txBody>
      </p:sp>
      <p:sp>
        <p:nvSpPr>
          <p:cNvPr id="11"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2" name="标题 1"/>
          <p:cNvSpPr txBox="1"/>
          <p:nvPr/>
        </p:nvSpPr>
        <p:spPr>
          <a:xfrm>
            <a:off x="743662" y="296822"/>
            <a:ext cx="10587277" cy="432000"/>
          </a:xfrm>
          <a:prstGeom prst="rect">
            <a:avLst/>
          </a:prstGeom>
          <a:noFill/>
          <a:ln>
            <a:noFill/>
          </a:ln>
        </p:spPr>
        <p:txBody>
          <a:bodyPr vert="horz" wrap="square" lIns="0" tIns="0" rIns="0" bIns="0" rtlCol="0" anchor="ctr"/>
          <a:lstStyle>
            <a:defPPr>
              <a:defRPr lang="zh-CN"/>
            </a:defPPr>
            <a:lvl1pPr>
              <a:defRPr kumimoji="1" sz="24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err="1"/>
              <a:t>部署开展这次三年行动的考虑</a:t>
            </a:r>
            <a:endParaRPr lang="zh-CN" altLang="en-US" dirty="0"/>
          </a:p>
        </p:txBody>
      </p:sp>
      <p:cxnSp>
        <p:nvCxnSpPr>
          <p:cNvPr id="13"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pic>
        <p:nvPicPr>
          <p:cNvPr id="20" name="图片 19">
            <a:extLst>
              <a:ext uri="{FF2B5EF4-FFF2-40B4-BE49-F238E27FC236}">
                <a16:creationId xmlns:a16="http://schemas.microsoft.com/office/drawing/2014/main" id="{41D7DB70-A7C8-783F-D584-B8658436C390}"/>
              </a:ext>
            </a:extLst>
          </p:cNvPr>
          <p:cNvPicPr>
            <a:picLocks noChangeAspect="1"/>
          </p:cNvPicPr>
          <p:nvPr/>
        </p:nvPicPr>
        <p:blipFill rotWithShape="1">
          <a:blip r:embed="rId3">
            <a:extLst>
              <a:ext uri="{28A0092B-C50C-407E-A947-70E740481C1C}">
                <a14:useLocalDpi xmlns:a14="http://schemas.microsoft.com/office/drawing/2010/main" val="0"/>
              </a:ext>
            </a:extLst>
          </a:blip>
          <a:srcRect l="11352" t="37140"/>
          <a:stretch/>
        </p:blipFill>
        <p:spPr>
          <a:xfrm>
            <a:off x="6624178" y="1365815"/>
            <a:ext cx="5020764" cy="22745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935AB9FB-5F15-DE45-999B-83FE5D119D66}"/>
              </a:ext>
            </a:extLst>
          </p:cNvPr>
          <p:cNvGrpSpPr/>
          <p:nvPr/>
        </p:nvGrpSpPr>
        <p:grpSpPr>
          <a:xfrm>
            <a:off x="-1" y="0"/>
            <a:ext cx="12192001" cy="6893859"/>
            <a:chOff x="-1" y="0"/>
            <a:chExt cx="12192001" cy="6893859"/>
          </a:xfrm>
        </p:grpSpPr>
        <p:pic>
          <p:nvPicPr>
            <p:cNvPr id="10" name="图片 9">
              <a:extLst>
                <a:ext uri="{FF2B5EF4-FFF2-40B4-BE49-F238E27FC236}">
                  <a16:creationId xmlns:a16="http://schemas.microsoft.com/office/drawing/2014/main" id="{6F5FB55A-104C-5D95-9051-A03D912841E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1" name="圆角矩形 10">
              <a:extLst>
                <a:ext uri="{FF2B5EF4-FFF2-40B4-BE49-F238E27FC236}">
                  <a16:creationId xmlns:a16="http://schemas.microsoft.com/office/drawing/2014/main" id="{83930C43-8DEB-9010-67AF-5C9AB772154E}"/>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 name="圆角矩形 11">
              <a:extLst>
                <a:ext uri="{FF2B5EF4-FFF2-40B4-BE49-F238E27FC236}">
                  <a16:creationId xmlns:a16="http://schemas.microsoft.com/office/drawing/2014/main" id="{95981515-63ED-EF36-F858-D84446359142}"/>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2" name="标题 1"/>
          <p:cNvSpPr txBox="1"/>
          <p:nvPr/>
        </p:nvSpPr>
        <p:spPr>
          <a:xfrm>
            <a:off x="5612408" y="2331599"/>
            <a:ext cx="5707379" cy="3010290"/>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sz="1600" dirty="0"/>
              <a:t>《方案》共提出了8个方面20条具体措施，同时国务院安委会办公室集中印发了各部门牵头制定的31个部门子方案，形成了“1+31”的安全生产治本攻坚行动总体框架，推动各地区、各有关部门和单位利用三年时间，深入开展生产经营单位主要负责人安全教育培训、重大事故隐患判定标准体系提升、重大事故隐患动态清零、安全科技支撑和工程治理、生产经营单位从业人员安全素质能力提升、生产经营单位安全管理体系建设、安全生产精准执法和帮扶、全民安全素质提升“八大行动”，不断提升本质安全水，加快推进安全生产治理体系和治理能力现代化，努力推进高质量发展和高水安全良性互动。</a:t>
            </a:r>
            <a:endParaRPr lang="zh-CN" altLang="en-US" sz="1600" dirty="0"/>
          </a:p>
        </p:txBody>
      </p:sp>
      <p:grpSp>
        <p:nvGrpSpPr>
          <p:cNvPr id="13" name="组合 12">
            <a:extLst>
              <a:ext uri="{FF2B5EF4-FFF2-40B4-BE49-F238E27FC236}">
                <a16:creationId xmlns:a16="http://schemas.microsoft.com/office/drawing/2014/main" id="{8D92B7CF-BC28-DD01-E5AD-19D24CE09B60}"/>
              </a:ext>
            </a:extLst>
          </p:cNvPr>
          <p:cNvGrpSpPr/>
          <p:nvPr/>
        </p:nvGrpSpPr>
        <p:grpSpPr>
          <a:xfrm>
            <a:off x="5115068" y="1390529"/>
            <a:ext cx="1249680" cy="1051560"/>
            <a:chOff x="4709160" y="1963420"/>
            <a:chExt cx="1249680" cy="1051560"/>
          </a:xfrm>
        </p:grpSpPr>
        <p:sp>
          <p:nvSpPr>
            <p:cNvPr id="3" name="标题 1"/>
            <p:cNvSpPr txBox="1"/>
            <p:nvPr/>
          </p:nvSpPr>
          <p:spPr>
            <a:xfrm flipH="1">
              <a:off x="4709160" y="1963420"/>
              <a:ext cx="1249680" cy="1051560"/>
            </a:xfrm>
            <a:custGeom>
              <a:avLst/>
              <a:gdLst>
                <a:gd name="connsiteX0" fmla="*/ 1242060 w 1249680"/>
                <a:gd name="connsiteY0" fmla="*/ 0 h 1051560"/>
                <a:gd name="connsiteX1" fmla="*/ 1210396 w 1249680"/>
                <a:gd name="connsiteY1" fmla="*/ 3192 h 1051560"/>
                <a:gd name="connsiteX2" fmla="*/ 1202690 w 1249680"/>
                <a:gd name="connsiteY2" fmla="*/ 0 h 1051560"/>
                <a:gd name="connsiteX3" fmla="*/ 41910 w 1249680"/>
                <a:gd name="connsiteY3" fmla="*/ 0 h 1051560"/>
                <a:gd name="connsiteX4" fmla="*/ 0 w 1249680"/>
                <a:gd name="connsiteY4" fmla="*/ 41910 h 1051560"/>
                <a:gd name="connsiteX5" fmla="*/ 41910 w 1249680"/>
                <a:gd name="connsiteY5" fmla="*/ 83820 h 1051560"/>
                <a:gd name="connsiteX6" fmla="*/ 959100 w 1249680"/>
                <a:gd name="connsiteY6" fmla="*/ 83820 h 1051560"/>
                <a:gd name="connsiteX7" fmla="*/ 948092 w 1249680"/>
                <a:gd name="connsiteY7" fmla="*/ 89795 h 1051560"/>
                <a:gd name="connsiteX8" fmla="*/ 716280 w 1249680"/>
                <a:gd name="connsiteY8" fmla="*/ 525780 h 1051560"/>
                <a:gd name="connsiteX9" fmla="*/ 1242060 w 1249680"/>
                <a:gd name="connsiteY9" fmla="*/ 1051560 h 1051560"/>
                <a:gd name="connsiteX10" fmla="*/ 1249680 w 1249680"/>
                <a:gd name="connsiteY10" fmla="*/ 1050792 h 1051560"/>
                <a:gd name="connsiteX11" fmla="*/ 1249680 w 1249680"/>
                <a:gd name="connsiteY11" fmla="*/ 768 h 1051560"/>
              </a:gdLst>
              <a:ahLst/>
              <a:cxnLst/>
              <a:rect l="l" t="t" r="r" b="b"/>
              <a:pathLst>
                <a:path w="1249680" h="1051560">
                  <a:moveTo>
                    <a:pt x="1242060" y="0"/>
                  </a:moveTo>
                  <a:lnTo>
                    <a:pt x="1210396" y="3192"/>
                  </a:lnTo>
                  <a:lnTo>
                    <a:pt x="1202690" y="0"/>
                  </a:lnTo>
                  <a:lnTo>
                    <a:pt x="41910" y="0"/>
                  </a:lnTo>
                  <a:cubicBezTo>
                    <a:pt x="18764" y="0"/>
                    <a:pt x="0" y="18764"/>
                    <a:pt x="0" y="41910"/>
                  </a:cubicBezTo>
                  <a:cubicBezTo>
                    <a:pt x="0" y="65056"/>
                    <a:pt x="18764" y="83820"/>
                    <a:pt x="41910" y="83820"/>
                  </a:cubicBezTo>
                  <a:lnTo>
                    <a:pt x="959100" y="83820"/>
                  </a:lnTo>
                  <a:lnTo>
                    <a:pt x="948092" y="89795"/>
                  </a:lnTo>
                  <a:cubicBezTo>
                    <a:pt x="808233" y="184282"/>
                    <a:pt x="716280" y="344293"/>
                    <a:pt x="716280" y="525780"/>
                  </a:cubicBezTo>
                  <a:cubicBezTo>
                    <a:pt x="716280" y="816160"/>
                    <a:pt x="951680" y="1051560"/>
                    <a:pt x="1242060" y="1051560"/>
                  </a:cubicBezTo>
                  <a:lnTo>
                    <a:pt x="1249680" y="1050792"/>
                  </a:lnTo>
                  <a:lnTo>
                    <a:pt x="1249680" y="768"/>
                  </a:lnTo>
                  <a:close/>
                </a:path>
              </a:pathLst>
            </a:custGeom>
            <a:solidFill>
              <a:schemeClr val="accent1"/>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4" name="标题 1"/>
            <p:cNvSpPr txBox="1"/>
            <p:nvPr/>
          </p:nvSpPr>
          <p:spPr>
            <a:xfrm>
              <a:off x="4854148" y="2378854"/>
              <a:ext cx="243424" cy="220692"/>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w="186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grpSp>
      <p:sp>
        <p:nvSpPr>
          <p:cNvPr id="6"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7" name="标题 1"/>
          <p:cNvSpPr txBox="1"/>
          <p:nvPr/>
        </p:nvSpPr>
        <p:spPr>
          <a:xfrm>
            <a:off x="743662" y="296822"/>
            <a:ext cx="10587277" cy="432000"/>
          </a:xfrm>
          <a:prstGeom prst="rect">
            <a:avLst/>
          </a:prstGeom>
          <a:noFill/>
          <a:ln>
            <a:noFill/>
          </a:ln>
        </p:spPr>
        <p:txBody>
          <a:bodyPr vert="horz" wrap="square" lIns="0" tIns="0" rIns="0" bIns="0" rtlCol="0" anchor="ctr"/>
          <a:lstStyle>
            <a:defPPr>
              <a:defRPr lang="zh-CN"/>
            </a:defPPr>
            <a:lvl1pPr>
              <a:defRPr kumimoji="1" sz="24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err="1"/>
              <a:t>三年行动主要的任务</a:t>
            </a:r>
            <a:endParaRPr lang="zh-CN" altLang="en-US" dirty="0"/>
          </a:p>
        </p:txBody>
      </p:sp>
      <p:cxnSp>
        <p:nvCxnSpPr>
          <p:cNvPr id="8"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sp>
        <p:nvSpPr>
          <p:cNvPr id="14" name="文本框 13">
            <a:extLst>
              <a:ext uri="{FF2B5EF4-FFF2-40B4-BE49-F238E27FC236}">
                <a16:creationId xmlns:a16="http://schemas.microsoft.com/office/drawing/2014/main" id="{2C5C517A-2504-E8FF-F35D-A60FCE9D3032}"/>
              </a:ext>
            </a:extLst>
          </p:cNvPr>
          <p:cNvSpPr txBox="1"/>
          <p:nvPr/>
        </p:nvSpPr>
        <p:spPr>
          <a:xfrm>
            <a:off x="5739908" y="1731643"/>
            <a:ext cx="3254417" cy="400110"/>
          </a:xfrm>
          <a:prstGeom prst="rect">
            <a:avLst/>
          </a:prstGeom>
          <a:noFill/>
        </p:spPr>
        <p:txBody>
          <a:bodyPr wrap="none" rtlCol="0">
            <a:spAutoFit/>
          </a:bodyPr>
          <a:lstStyle/>
          <a:p>
            <a:r>
              <a:rPr kumimoji="1" lang="en-US" altLang="zh-CN" sz="2000" b="1" dirty="0">
                <a:solidFill>
                  <a:srgbClr val="47A879"/>
                </a:solidFill>
                <a:latin typeface="Alibaba PuHuiTi" pitchFamily="18" charset="-122"/>
                <a:ea typeface="Alibaba PuHuiTi" pitchFamily="18" charset="-122"/>
                <a:cs typeface="Alibaba PuHuiTi" pitchFamily="18" charset="-122"/>
              </a:rPr>
              <a:t>20</a:t>
            </a:r>
            <a:r>
              <a:rPr kumimoji="1" lang="zh-CN" altLang="en-US" sz="2000" b="1" dirty="0">
                <a:solidFill>
                  <a:srgbClr val="47A879"/>
                </a:solidFill>
                <a:latin typeface="Alibaba PuHuiTi" pitchFamily="18" charset="-122"/>
                <a:ea typeface="Alibaba PuHuiTi" pitchFamily="18" charset="-122"/>
                <a:cs typeface="Alibaba PuHuiTi" pitchFamily="18" charset="-122"/>
              </a:rPr>
              <a:t>条方案具体措施学习落实</a:t>
            </a:r>
          </a:p>
        </p:txBody>
      </p:sp>
      <p:pic>
        <p:nvPicPr>
          <p:cNvPr id="16" name="图片 15">
            <a:extLst>
              <a:ext uri="{FF2B5EF4-FFF2-40B4-BE49-F238E27FC236}">
                <a16:creationId xmlns:a16="http://schemas.microsoft.com/office/drawing/2014/main" id="{439AB042-B81C-F0BE-B511-56381B175939}"/>
              </a:ext>
            </a:extLst>
          </p:cNvPr>
          <p:cNvPicPr>
            <a:picLocks noChangeAspect="1"/>
          </p:cNvPicPr>
          <p:nvPr/>
        </p:nvPicPr>
        <p:blipFill rotWithShape="1">
          <a:blip r:embed="rId3">
            <a:extLst>
              <a:ext uri="{28A0092B-C50C-407E-A947-70E740481C1C}">
                <a14:useLocalDpi xmlns:a14="http://schemas.microsoft.com/office/drawing/2010/main" val="0"/>
              </a:ext>
            </a:extLst>
          </a:blip>
          <a:srcRect l="26060"/>
          <a:stretch/>
        </p:blipFill>
        <p:spPr>
          <a:xfrm flipH="1">
            <a:off x="613748" y="1916309"/>
            <a:ext cx="4324066" cy="40004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E67B3617-A2E0-C11E-0CA3-C5184862897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9" name="标题 1"/>
          <p:cNvSpPr txBox="1"/>
          <p:nvPr/>
        </p:nvSpPr>
        <p:spPr>
          <a:xfrm flipH="1">
            <a:off x="1001870" y="5554879"/>
            <a:ext cx="5004000" cy="53428"/>
          </a:xfrm>
          <a:prstGeom prst="parallelogram">
            <a:avLst>
              <a:gd name="adj" fmla="val 88613"/>
            </a:avLst>
          </a:prstGeom>
          <a:no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20" name="文本框 19">
            <a:extLst>
              <a:ext uri="{FF2B5EF4-FFF2-40B4-BE49-F238E27FC236}">
                <a16:creationId xmlns:a16="http://schemas.microsoft.com/office/drawing/2014/main" id="{72CF4C79-AFC6-A84B-80FB-00B053601F59}"/>
              </a:ext>
            </a:extLst>
          </p:cNvPr>
          <p:cNvSpPr txBox="1"/>
          <p:nvPr/>
        </p:nvSpPr>
        <p:spPr>
          <a:xfrm>
            <a:off x="320296" y="2158637"/>
            <a:ext cx="11551406" cy="1200329"/>
          </a:xfrm>
          <a:prstGeom prst="rect">
            <a:avLst/>
          </a:prstGeom>
          <a:noFill/>
        </p:spPr>
        <p:txBody>
          <a:bodyPr wrap="square">
            <a:spAutoFit/>
          </a:bodyPr>
          <a:lstStyle>
            <a:defPPr>
              <a:defRPr lang="zh-CN"/>
            </a:defPPr>
            <a:lvl1pPr algn="ctr">
              <a:defRPr sz="6000" b="1">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defRPr>
            </a:lvl1pPr>
          </a:lstStyle>
          <a:p>
            <a:r>
              <a:rPr lang="zh-CN" altLang="en-US" sz="7200" dirty="0"/>
              <a:t>安全生产治本三年行动</a:t>
            </a:r>
          </a:p>
        </p:txBody>
      </p:sp>
      <p:grpSp>
        <p:nvGrpSpPr>
          <p:cNvPr id="2" name="组合 1">
            <a:extLst>
              <a:ext uri="{FF2B5EF4-FFF2-40B4-BE49-F238E27FC236}">
                <a16:creationId xmlns:a16="http://schemas.microsoft.com/office/drawing/2014/main" id="{F93D01B2-696A-AED2-D5AE-EFE5021DD97C}"/>
              </a:ext>
            </a:extLst>
          </p:cNvPr>
          <p:cNvGrpSpPr/>
          <p:nvPr/>
        </p:nvGrpSpPr>
        <p:grpSpPr>
          <a:xfrm>
            <a:off x="4053385" y="741124"/>
            <a:ext cx="4298439" cy="1323439"/>
            <a:chOff x="4053385" y="510120"/>
            <a:chExt cx="4298439" cy="1323439"/>
          </a:xfrm>
        </p:grpSpPr>
        <p:sp>
          <p:nvSpPr>
            <p:cNvPr id="19" name="文本框 18">
              <a:extLst>
                <a:ext uri="{FF2B5EF4-FFF2-40B4-BE49-F238E27FC236}">
                  <a16:creationId xmlns:a16="http://schemas.microsoft.com/office/drawing/2014/main" id="{3A987D9B-5D8A-7EE5-126C-C7BB46C73F82}"/>
                </a:ext>
              </a:extLst>
            </p:cNvPr>
            <p:cNvSpPr txBox="1"/>
            <p:nvPr/>
          </p:nvSpPr>
          <p:spPr>
            <a:xfrm>
              <a:off x="4757470" y="510120"/>
              <a:ext cx="3594354" cy="1323439"/>
            </a:xfrm>
            <a:prstGeom prst="rect">
              <a:avLst/>
            </a:prstGeom>
            <a:noFill/>
          </p:spPr>
          <p:txBody>
            <a:bodyPr wrap="square">
              <a:spAutoFit/>
            </a:bodyPr>
            <a:lstStyle/>
            <a:p>
              <a:pPr algn="ctr"/>
              <a:r>
                <a:rPr lang="en-US" altLang="zh-CN" sz="6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Prat</a:t>
              </a:r>
              <a:r>
                <a:rPr lang="zh-CN" altLang="en-US" sz="6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 </a:t>
              </a:r>
              <a:r>
                <a:rPr lang="en-US" altLang="zh-CN" sz="8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04</a:t>
              </a:r>
              <a:endParaRPr lang="zh-CN" altLang="en-US" sz="6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endParaRPr>
            </a:p>
          </p:txBody>
        </p:sp>
        <p:pic>
          <p:nvPicPr>
            <p:cNvPr id="24" name="图片 23">
              <a:extLst>
                <a:ext uri="{FF2B5EF4-FFF2-40B4-BE49-F238E27FC236}">
                  <a16:creationId xmlns:a16="http://schemas.microsoft.com/office/drawing/2014/main" id="{CD1B5F71-222C-44B6-50EE-FA874BC287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53385" y="835198"/>
              <a:ext cx="704085" cy="704085"/>
            </a:xfrm>
            <a:prstGeom prst="rect">
              <a:avLst/>
            </a:prstGeom>
          </p:spPr>
        </p:pic>
      </p:grpSp>
      <p:sp>
        <p:nvSpPr>
          <p:cNvPr id="21" name="文本框 20">
            <a:extLst>
              <a:ext uri="{FF2B5EF4-FFF2-40B4-BE49-F238E27FC236}">
                <a16:creationId xmlns:a16="http://schemas.microsoft.com/office/drawing/2014/main" id="{3866F588-67C5-7D53-0519-F1C3ED07FDF0}"/>
              </a:ext>
            </a:extLst>
          </p:cNvPr>
          <p:cNvSpPr txBox="1"/>
          <p:nvPr/>
        </p:nvSpPr>
        <p:spPr>
          <a:xfrm>
            <a:off x="2232990" y="3510199"/>
            <a:ext cx="7726018" cy="595291"/>
          </a:xfrm>
          <a:prstGeom prst="rect">
            <a:avLst/>
          </a:prstGeom>
          <a:noFill/>
        </p:spPr>
        <p:txBody>
          <a:bodyPr wrap="square">
            <a:spAutoFit/>
          </a:bodyPr>
          <a:lstStyle/>
          <a:p>
            <a:pPr algn="ctr">
              <a:lnSpc>
                <a:spcPct val="120000"/>
              </a:lnSpc>
            </a:pPr>
            <a:r>
              <a:rPr kumimoji="1" lang="en-US" altLang="zh-CN" sz="1400" dirty="0">
                <a:ln w="12700">
                  <a:noFill/>
                </a:ln>
                <a:solidFill>
                  <a:schemeClr val="tx1">
                    <a:lumMod val="65000"/>
                    <a:lumOff val="35000"/>
                  </a:schemeClr>
                </a:solidFill>
                <a:latin typeface="Alibaba PuHuiTi" pitchFamily="18" charset="-122"/>
                <a:ea typeface="Alibaba PuHuiTi" pitchFamily="18" charset="-122"/>
                <a:cs typeface="Alibaba PuHuiTi" pitchFamily="18" charset="-122"/>
              </a:rPr>
              <a:t>今年6月是第23个全国“安全生产月”，主题是“人人讲安全、个个会应急——畅通生命通道”，6月16日为全国“安全宣传咨询日”。</a:t>
            </a:r>
            <a:endParaRPr kumimoji="1" lang="zh-CN" altLang="en-US" sz="1400" dirty="0">
              <a:solidFill>
                <a:schemeClr val="tx1">
                  <a:lumMod val="65000"/>
                  <a:lumOff val="35000"/>
                </a:schemeClr>
              </a:solidFill>
              <a:latin typeface="Alibaba PuHuiTi" pitchFamily="18" charset="-122"/>
              <a:ea typeface="Alibaba PuHuiTi" pitchFamily="18" charset="-122"/>
            </a:endParaRPr>
          </a:p>
        </p:txBody>
      </p:sp>
      <p:cxnSp>
        <p:nvCxnSpPr>
          <p:cNvPr id="5" name="直线连接符 4">
            <a:extLst>
              <a:ext uri="{FF2B5EF4-FFF2-40B4-BE49-F238E27FC236}">
                <a16:creationId xmlns:a16="http://schemas.microsoft.com/office/drawing/2014/main" id="{CEDB050A-9368-FBC7-9766-F0196BE9BA5B}"/>
              </a:ext>
            </a:extLst>
          </p:cNvPr>
          <p:cNvCxnSpPr>
            <a:cxnSpLocks/>
          </p:cNvCxnSpPr>
          <p:nvPr/>
        </p:nvCxnSpPr>
        <p:spPr>
          <a:xfrm>
            <a:off x="4118758" y="3380966"/>
            <a:ext cx="3954483" cy="0"/>
          </a:xfrm>
          <a:prstGeom prst="line">
            <a:avLst/>
          </a:prstGeom>
          <a:ln w="12700">
            <a:gradFill>
              <a:gsLst>
                <a:gs pos="29988">
                  <a:srgbClr val="FFC000"/>
                </a:gs>
                <a:gs pos="0">
                  <a:srgbClr val="1A6283"/>
                </a:gs>
                <a:gs pos="68000">
                  <a:srgbClr val="E42F55"/>
                </a:gs>
                <a:gs pos="100000">
                  <a:schemeClr val="accent1">
                    <a:lumMod val="30000"/>
                    <a:lumOff val="7000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7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5905D6B0-4C1F-F239-7B32-BE6B390F607F}"/>
              </a:ext>
            </a:extLst>
          </p:cNvPr>
          <p:cNvGrpSpPr/>
          <p:nvPr/>
        </p:nvGrpSpPr>
        <p:grpSpPr>
          <a:xfrm>
            <a:off x="-1" y="0"/>
            <a:ext cx="12192001" cy="6893859"/>
            <a:chOff x="-1" y="0"/>
            <a:chExt cx="12192001" cy="6893859"/>
          </a:xfrm>
        </p:grpSpPr>
        <p:pic>
          <p:nvPicPr>
            <p:cNvPr id="19" name="图片 18">
              <a:extLst>
                <a:ext uri="{FF2B5EF4-FFF2-40B4-BE49-F238E27FC236}">
                  <a16:creationId xmlns:a16="http://schemas.microsoft.com/office/drawing/2014/main" id="{CD00294D-B95A-2139-82E0-A50098D7CA3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20" name="圆角矩形 19">
              <a:extLst>
                <a:ext uri="{FF2B5EF4-FFF2-40B4-BE49-F238E27FC236}">
                  <a16:creationId xmlns:a16="http://schemas.microsoft.com/office/drawing/2014/main" id="{CFFA9C69-D049-584C-A82C-7635A6D9EFA7}"/>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1" name="圆角矩形 20">
              <a:extLst>
                <a:ext uri="{FF2B5EF4-FFF2-40B4-BE49-F238E27FC236}">
                  <a16:creationId xmlns:a16="http://schemas.microsoft.com/office/drawing/2014/main" id="{333B809D-204A-E429-AE94-B7DD76EF938C}"/>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pic>
        <p:nvPicPr>
          <p:cNvPr id="23" name="图片 22">
            <a:extLst>
              <a:ext uri="{FF2B5EF4-FFF2-40B4-BE49-F238E27FC236}">
                <a16:creationId xmlns:a16="http://schemas.microsoft.com/office/drawing/2014/main" id="{7E3E33F2-D035-B975-2301-8AABE7772607}"/>
              </a:ext>
            </a:extLst>
          </p:cNvPr>
          <p:cNvPicPr>
            <a:picLocks noChangeAspect="1"/>
          </p:cNvPicPr>
          <p:nvPr/>
        </p:nvPicPr>
        <p:blipFill rotWithShape="1">
          <a:blip r:embed="rId3">
            <a:extLst>
              <a:ext uri="{28A0092B-C50C-407E-A947-70E740481C1C}">
                <a14:useLocalDpi xmlns:a14="http://schemas.microsoft.com/office/drawing/2010/main" val="0"/>
              </a:ext>
            </a:extLst>
          </a:blip>
          <a:srcRect l="32693" r="16147"/>
          <a:stretch/>
        </p:blipFill>
        <p:spPr>
          <a:xfrm>
            <a:off x="6648941" y="1533739"/>
            <a:ext cx="4778204" cy="4370633"/>
          </a:xfrm>
          <a:prstGeom prst="rect">
            <a:avLst/>
          </a:prstGeom>
        </p:spPr>
      </p:pic>
      <p:grpSp>
        <p:nvGrpSpPr>
          <p:cNvPr id="3" name="组合 2"/>
          <p:cNvGrpSpPr/>
          <p:nvPr/>
        </p:nvGrpSpPr>
        <p:grpSpPr>
          <a:xfrm>
            <a:off x="4177416" y="1719848"/>
            <a:ext cx="2987040" cy="1026160"/>
            <a:chOff x="4055496" y="2164208"/>
            <a:chExt cx="2987040" cy="1026160"/>
          </a:xfrm>
        </p:grpSpPr>
        <p:sp>
          <p:nvSpPr>
            <p:cNvPr id="4" name="标题 1"/>
            <p:cNvSpPr txBox="1"/>
            <p:nvPr/>
          </p:nvSpPr>
          <p:spPr>
            <a:xfrm>
              <a:off x="4055496" y="2164208"/>
              <a:ext cx="2987040" cy="1026160"/>
            </a:xfrm>
            <a:prstGeom prst="roundRect">
              <a:avLst>
                <a:gd name="adj" fmla="val 50000"/>
              </a:avLst>
            </a:prstGeom>
            <a:gradFill>
              <a:gsLst>
                <a:gs pos="9000">
                  <a:schemeClr val="bg1">
                    <a:alpha val="0"/>
                  </a:schemeClr>
                </a:gs>
                <a:gs pos="100000">
                  <a:schemeClr val="bg1"/>
                </a:gs>
              </a:gsLst>
              <a:lin ang="3600000" scaled="0"/>
            </a:gra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5" name="标题 1"/>
            <p:cNvSpPr txBox="1"/>
            <p:nvPr/>
          </p:nvSpPr>
          <p:spPr>
            <a:xfrm>
              <a:off x="6097656" y="2275968"/>
              <a:ext cx="782320" cy="782320"/>
            </a:xfrm>
            <a:prstGeom prst="ellipse">
              <a:avLst/>
            </a:prstGeom>
            <a:solidFill>
              <a:srgbClr val="FC9E53"/>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6" name="标题 1"/>
            <p:cNvSpPr txBox="1"/>
            <p:nvPr/>
          </p:nvSpPr>
          <p:spPr>
            <a:xfrm>
              <a:off x="6316807" y="2487546"/>
              <a:ext cx="334800" cy="362669"/>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grpSp>
      <p:grpSp>
        <p:nvGrpSpPr>
          <p:cNvPr id="7" name="组合 6"/>
          <p:cNvGrpSpPr/>
          <p:nvPr/>
        </p:nvGrpSpPr>
        <p:grpSpPr>
          <a:xfrm>
            <a:off x="4177416" y="4279037"/>
            <a:ext cx="2987040" cy="1026160"/>
            <a:chOff x="4055496" y="4300831"/>
            <a:chExt cx="2987040" cy="1026160"/>
          </a:xfrm>
        </p:grpSpPr>
        <p:sp>
          <p:nvSpPr>
            <p:cNvPr id="8" name="标题 1"/>
            <p:cNvSpPr txBox="1"/>
            <p:nvPr/>
          </p:nvSpPr>
          <p:spPr>
            <a:xfrm>
              <a:off x="4055496" y="4300831"/>
              <a:ext cx="2987040" cy="1026160"/>
            </a:xfrm>
            <a:prstGeom prst="roundRect">
              <a:avLst>
                <a:gd name="adj" fmla="val 50000"/>
              </a:avLst>
            </a:prstGeom>
            <a:gradFill>
              <a:gsLst>
                <a:gs pos="9000">
                  <a:schemeClr val="bg1">
                    <a:alpha val="0"/>
                  </a:schemeClr>
                </a:gs>
                <a:gs pos="100000">
                  <a:schemeClr val="bg1"/>
                </a:gs>
              </a:gsLst>
              <a:lin ang="3600000" scaled="0"/>
            </a:gra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9" name="标题 1"/>
            <p:cNvSpPr txBox="1"/>
            <p:nvPr/>
          </p:nvSpPr>
          <p:spPr>
            <a:xfrm>
              <a:off x="6097656" y="4422751"/>
              <a:ext cx="782320" cy="782320"/>
            </a:xfrm>
            <a:prstGeom prst="ellipse">
              <a:avLst/>
            </a:prstGeom>
            <a:solidFill>
              <a:srgbClr val="F9555E"/>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0" name="标题 1"/>
            <p:cNvSpPr txBox="1"/>
            <p:nvPr/>
          </p:nvSpPr>
          <p:spPr>
            <a:xfrm>
              <a:off x="6309889" y="4639593"/>
              <a:ext cx="348636" cy="348636"/>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ahLst/>
              <a:cxn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bg1"/>
            </a:solidFill>
            <a:ln w="186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grpSp>
      <p:sp>
        <p:nvSpPr>
          <p:cNvPr id="11" name="标题 1"/>
          <p:cNvSpPr txBox="1"/>
          <p:nvPr/>
        </p:nvSpPr>
        <p:spPr>
          <a:xfrm flipH="1">
            <a:off x="924448" y="1530875"/>
            <a:ext cx="75315" cy="1459073"/>
          </a:xfrm>
          <a:prstGeom prst="rect">
            <a:avLst/>
          </a:prstGeom>
          <a:solidFill>
            <a:schemeClr val="accent2"/>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2" name="标题 1"/>
          <p:cNvSpPr txBox="1"/>
          <p:nvPr/>
        </p:nvSpPr>
        <p:spPr>
          <a:xfrm flipH="1">
            <a:off x="908441" y="4062580"/>
            <a:ext cx="75315" cy="1459073"/>
          </a:xfrm>
          <a:prstGeom prst="rect">
            <a:avLst/>
          </a:prstGeom>
          <a:solidFill>
            <a:schemeClr val="accent2"/>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3" name="标题 1"/>
          <p:cNvSpPr txBox="1"/>
          <p:nvPr/>
        </p:nvSpPr>
        <p:spPr>
          <a:xfrm>
            <a:off x="1155588" y="1501712"/>
            <a:ext cx="4922521" cy="1462432"/>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当前，生产安全事故屡屡发生，既有人为因素的“软肋”，也有环境和设施设备的“硬伤”。此次三年行动紧紧围绕提高企业“人、机、环、管”4个要素的质量，部署实施一批“人防、技防、工程防、管理防”措施，既提升企业安全生产水、又促进企业高质量发展。</a:t>
            </a:r>
            <a:endParaRPr lang="zh-CN" altLang="en-US" dirty="0"/>
          </a:p>
        </p:txBody>
      </p:sp>
      <p:sp>
        <p:nvSpPr>
          <p:cNvPr id="14" name="标题 1"/>
          <p:cNvSpPr txBox="1"/>
          <p:nvPr/>
        </p:nvSpPr>
        <p:spPr>
          <a:xfrm>
            <a:off x="1093694" y="3422050"/>
            <a:ext cx="4922521" cy="2956949"/>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人防”方面，要开展生产经营单位主要负责人安全教育培训和从业人员安全素质能力提升两个行动，将“主课堂+各地区分课堂”培训模式从化工、燃气扩展到矿山、消防、工贸等重点行业领域，分年度对主要负责人集中培训教育。各地区、各行业要组织对未覆盖到的行业领域企业主要负责人开展安全教育培训。严格生产经营单位“三类重点人员”安全生产培训考核，严格电气焊作业等特种作业人员管理。2024年对安全生产培训机构进行清理整顿，确保从业人员培训质量。</a:t>
            </a:r>
            <a:endParaRPr lang="zh-CN" altLang="en-US" dirty="0"/>
          </a:p>
        </p:txBody>
      </p:sp>
      <p:sp>
        <p:nvSpPr>
          <p:cNvPr id="15"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6" name="标题 1"/>
          <p:cNvSpPr txBox="1"/>
          <p:nvPr/>
        </p:nvSpPr>
        <p:spPr>
          <a:xfrm>
            <a:off x="743662" y="296822"/>
            <a:ext cx="10587277" cy="432000"/>
          </a:xfrm>
          <a:prstGeom prst="rect">
            <a:avLst/>
          </a:prstGeom>
          <a:noFill/>
          <a:ln>
            <a:noFill/>
          </a:ln>
        </p:spPr>
        <p:txBody>
          <a:bodyPr vert="horz" wrap="square" lIns="0" tIns="0" rIns="0" bIns="0" rtlCol="0" anchor="ctr"/>
          <a:lstStyle>
            <a:defPPr>
              <a:defRPr lang="zh-CN"/>
            </a:defPPr>
            <a:lvl1pPr>
              <a:defRPr kumimoji="1" sz="24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err="1"/>
              <a:t>三年行动将重点围绕这些方面来推动“人防、技防、工程防、管理防</a:t>
            </a:r>
            <a:r>
              <a:rPr lang="en-US" altLang="zh-CN" dirty="0"/>
              <a:t>”</a:t>
            </a:r>
            <a:endParaRPr lang="zh-CN" altLang="en-US" dirty="0"/>
          </a:p>
        </p:txBody>
      </p:sp>
      <p:cxnSp>
        <p:nvCxnSpPr>
          <p:cNvPr id="17"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EFEEE314-7638-5036-16BB-17F5230AE2B0}"/>
              </a:ext>
            </a:extLst>
          </p:cNvPr>
          <p:cNvGrpSpPr/>
          <p:nvPr/>
        </p:nvGrpSpPr>
        <p:grpSpPr>
          <a:xfrm>
            <a:off x="-1" y="0"/>
            <a:ext cx="12192001" cy="6893859"/>
            <a:chOff x="-1" y="0"/>
            <a:chExt cx="12192001" cy="6893859"/>
          </a:xfrm>
        </p:grpSpPr>
        <p:pic>
          <p:nvPicPr>
            <p:cNvPr id="13" name="图片 12">
              <a:extLst>
                <a:ext uri="{FF2B5EF4-FFF2-40B4-BE49-F238E27FC236}">
                  <a16:creationId xmlns:a16="http://schemas.microsoft.com/office/drawing/2014/main" id="{6F02C1A8-EA18-182F-9DAD-8E4F421B01B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4" name="圆角矩形 13">
              <a:extLst>
                <a:ext uri="{FF2B5EF4-FFF2-40B4-BE49-F238E27FC236}">
                  <a16:creationId xmlns:a16="http://schemas.microsoft.com/office/drawing/2014/main" id="{DD41FB98-D9C4-248C-D6FB-CE73ACEBAE08}"/>
                </a:ext>
              </a:extLst>
            </p:cNvPr>
            <p:cNvSpPr/>
            <p:nvPr/>
          </p:nvSpPr>
          <p:spPr>
            <a:xfrm>
              <a:off x="225631" y="201882"/>
              <a:ext cx="11732821" cy="6489984"/>
            </a:xfrm>
            <a:prstGeom prst="roundRect">
              <a:avLst>
                <a:gd name="adj" fmla="val 4028"/>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圆角矩形 14">
              <a:extLst>
                <a:ext uri="{FF2B5EF4-FFF2-40B4-BE49-F238E27FC236}">
                  <a16:creationId xmlns:a16="http://schemas.microsoft.com/office/drawing/2014/main" id="{67518D6C-2FE1-9348-A3D0-8344B6E65FEF}"/>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3" name="标题 1"/>
          <p:cNvSpPr txBox="1"/>
          <p:nvPr/>
        </p:nvSpPr>
        <p:spPr>
          <a:xfrm>
            <a:off x="964610" y="1577404"/>
            <a:ext cx="3415326" cy="4174287"/>
          </a:xfrm>
          <a:prstGeom prst="round2DiagRect">
            <a:avLst/>
          </a:prstGeom>
          <a:solidFill>
            <a:srgbClr val="F9555E"/>
          </a:solidFill>
          <a:ln w="9525" cap="flat">
            <a:noFill/>
            <a:miter/>
          </a:ln>
          <a:effectLst>
            <a:outerShdw blurRad="508000" dist="127000" dir="2700000" algn="tl" rotWithShape="0">
              <a:schemeClr val="accent1">
                <a:alpha val="20000"/>
              </a:schemeClr>
            </a:outerShdw>
          </a:effectLst>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4" name="标题 1"/>
          <p:cNvSpPr txBox="1"/>
          <p:nvPr/>
        </p:nvSpPr>
        <p:spPr>
          <a:xfrm>
            <a:off x="5138271" y="1949503"/>
            <a:ext cx="6120000" cy="1440000"/>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技防”和“工程防”方面，要开展安全科技支撑和工程治理行动，加大高危行业领域安全风险监测预警系统建设应用和升级改造力度，大力推进“机械化换人、自动化减人”，淘汰落后工艺和设备。深入开展老旧场所消防设施升级改造、公路安全生命防护工程建设、水库除险加固、电梯安全筑底、铁路交道口改造、应急逃生出口和消防车通道打通等工程治理行动。</a:t>
            </a:r>
            <a:endParaRPr lang="zh-CN" altLang="en-US" dirty="0"/>
          </a:p>
        </p:txBody>
      </p:sp>
      <p:sp>
        <p:nvSpPr>
          <p:cNvPr id="5" name="标题 1"/>
          <p:cNvSpPr txBox="1"/>
          <p:nvPr/>
        </p:nvSpPr>
        <p:spPr>
          <a:xfrm>
            <a:off x="5151549" y="1535687"/>
            <a:ext cx="1109134" cy="56137"/>
          </a:xfrm>
          <a:prstGeom prst="rect">
            <a:avLst/>
          </a:prstGeom>
          <a:gradFill>
            <a:gsLst>
              <a:gs pos="6000">
                <a:schemeClr val="accent1">
                  <a:alpha val="100000"/>
                </a:schemeClr>
              </a:gs>
              <a:gs pos="100000">
                <a:schemeClr val="accent1">
                  <a:lumMod val="60000"/>
                  <a:lumOff val="40000"/>
                  <a:alpha val="100000"/>
                </a:schemeClr>
              </a:gs>
            </a:gsLst>
            <a:lin ang="0" scaled="0"/>
          </a:gradFill>
          <a:ln w="9525" cap="flat">
            <a:noFill/>
            <a:miter/>
          </a:ln>
          <a:effectLst/>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7" name="标题 1"/>
          <p:cNvSpPr txBox="1"/>
          <p:nvPr/>
        </p:nvSpPr>
        <p:spPr>
          <a:xfrm>
            <a:off x="5138271" y="4311691"/>
            <a:ext cx="6120000" cy="1440000"/>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管理防”方面，要开展生产经营单位安全管理体系建设行动，结合国际通用安全管理体系，建立完善中国特色的安全生产管理体系，分别制定大中型以及小微企业安全生产标准化管理体系基本规范，打造一批安全生产标准化标杆企业单位，落实达标企业正向激励政策。</a:t>
            </a:r>
            <a:endParaRPr lang="zh-CN" altLang="en-US" dirty="0"/>
          </a:p>
        </p:txBody>
      </p:sp>
      <p:sp>
        <p:nvSpPr>
          <p:cNvPr id="8" name="标题 1"/>
          <p:cNvSpPr txBox="1"/>
          <p:nvPr/>
        </p:nvSpPr>
        <p:spPr>
          <a:xfrm>
            <a:off x="5138271" y="3912673"/>
            <a:ext cx="1109134" cy="56137"/>
          </a:xfrm>
          <a:prstGeom prst="rect">
            <a:avLst/>
          </a:prstGeom>
          <a:gradFill>
            <a:gsLst>
              <a:gs pos="6000">
                <a:schemeClr val="accent1">
                  <a:alpha val="100000"/>
                </a:schemeClr>
              </a:gs>
              <a:gs pos="100000">
                <a:schemeClr val="accent1">
                  <a:lumMod val="60000"/>
                  <a:lumOff val="40000"/>
                  <a:alpha val="100000"/>
                </a:schemeClr>
              </a:gs>
            </a:gsLst>
            <a:lin ang="0" scaled="0"/>
          </a:gradFill>
          <a:ln w="9525" cap="flat">
            <a:noFill/>
            <a:miter/>
          </a:ln>
          <a:effectLst/>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9"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0" name="标题 1"/>
          <p:cNvSpPr txBox="1"/>
          <p:nvPr/>
        </p:nvSpPr>
        <p:spPr>
          <a:xfrm>
            <a:off x="743662" y="296822"/>
            <a:ext cx="10587277" cy="432000"/>
          </a:xfrm>
          <a:prstGeom prst="rect">
            <a:avLst/>
          </a:prstGeom>
          <a:noFill/>
          <a:ln>
            <a:noFill/>
          </a:ln>
        </p:spPr>
        <p:txBody>
          <a:bodyPr vert="horz" wrap="square" lIns="0" tIns="0" rIns="0" bIns="0" rtlCol="0" anchor="ctr"/>
          <a:lstStyle>
            <a:defPPr>
              <a:defRPr lang="zh-CN"/>
            </a:defPPr>
            <a:lvl1pPr>
              <a:defRPr kumimoji="1" sz="24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err="1"/>
              <a:t>三年行动将重点围绕这些方面来推动“人防、技防、工程防</a:t>
            </a:r>
            <a:r>
              <a:rPr lang="en-US" altLang="zh-CN" err="1"/>
              <a:t>、</a:t>
            </a:r>
            <a:r>
              <a:rPr lang="en-US" altLang="zh-CN"/>
              <a:t>管理防</a:t>
            </a:r>
            <a:r>
              <a:rPr lang="en-US" altLang="zh-CN" dirty="0"/>
              <a:t>”</a:t>
            </a:r>
            <a:endParaRPr lang="zh-CN" altLang="en-US" dirty="0"/>
          </a:p>
        </p:txBody>
      </p:sp>
      <p:cxnSp>
        <p:nvCxnSpPr>
          <p:cNvPr id="11"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pic>
        <p:nvPicPr>
          <p:cNvPr id="19" name="图片 18">
            <a:extLst>
              <a:ext uri="{FF2B5EF4-FFF2-40B4-BE49-F238E27FC236}">
                <a16:creationId xmlns:a16="http://schemas.microsoft.com/office/drawing/2014/main" id="{43C009FA-38D9-D3F6-B55E-2EDD4F070D5D}"/>
              </a:ext>
            </a:extLst>
          </p:cNvPr>
          <p:cNvPicPr>
            <a:picLocks noChangeAspect="1"/>
          </p:cNvPicPr>
          <p:nvPr/>
        </p:nvPicPr>
        <p:blipFill>
          <a:blip r:embed="rId3">
            <a:extLst>
              <a:ext uri="{28A0092B-C50C-407E-A947-70E740481C1C}">
                <a14:useLocalDpi xmlns:a14="http://schemas.microsoft.com/office/drawing/2010/main" val="0"/>
              </a:ext>
            </a:extLst>
          </a:blip>
          <a:srcRect l="28410" r="17391" b="345"/>
          <a:stretch>
            <a:fillRect/>
          </a:stretch>
        </p:blipFill>
        <p:spPr>
          <a:xfrm>
            <a:off x="1026415" y="1648348"/>
            <a:ext cx="3415326" cy="4159867"/>
          </a:xfrm>
          <a:custGeom>
            <a:avLst/>
            <a:gdLst>
              <a:gd name="connsiteX0" fmla="*/ 445314 w 3415326"/>
              <a:gd name="connsiteY0" fmla="*/ 0 h 4159867"/>
              <a:gd name="connsiteX1" fmla="*/ 3415326 w 3415326"/>
              <a:gd name="connsiteY1" fmla="*/ 0 h 4159867"/>
              <a:gd name="connsiteX2" fmla="*/ 3415326 w 3415326"/>
              <a:gd name="connsiteY2" fmla="*/ 3590635 h 4159867"/>
              <a:gd name="connsiteX3" fmla="*/ 2846094 w 3415326"/>
              <a:gd name="connsiteY3" fmla="*/ 4159867 h 4159867"/>
              <a:gd name="connsiteX4" fmla="*/ 0 w 3415326"/>
              <a:gd name="connsiteY4" fmla="*/ 4159867 h 4159867"/>
              <a:gd name="connsiteX5" fmla="*/ 0 w 3415326"/>
              <a:gd name="connsiteY5" fmla="*/ 554812 h 4159867"/>
              <a:gd name="connsiteX6" fmla="*/ 347661 w 3415326"/>
              <a:gd name="connsiteY6" fmla="*/ 30313 h 415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5326" h="4159867">
                <a:moveTo>
                  <a:pt x="445314" y="0"/>
                </a:moveTo>
                <a:lnTo>
                  <a:pt x="3415326" y="0"/>
                </a:lnTo>
                <a:lnTo>
                  <a:pt x="3415326" y="3590635"/>
                </a:lnTo>
                <a:cubicBezTo>
                  <a:pt x="3415326" y="3905013"/>
                  <a:pt x="3160472" y="4159867"/>
                  <a:pt x="2846094" y="4159867"/>
                </a:cubicBezTo>
                <a:lnTo>
                  <a:pt x="0" y="4159867"/>
                </a:lnTo>
                <a:lnTo>
                  <a:pt x="0" y="554812"/>
                </a:lnTo>
                <a:cubicBezTo>
                  <a:pt x="0" y="319029"/>
                  <a:pt x="143356" y="116727"/>
                  <a:pt x="347661" y="30313"/>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2C824CE7-49D2-CE6D-E951-8498524BCF6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35" name="圆角矩形 34">
            <a:extLst>
              <a:ext uri="{FF2B5EF4-FFF2-40B4-BE49-F238E27FC236}">
                <a16:creationId xmlns:a16="http://schemas.microsoft.com/office/drawing/2014/main" id="{8B649280-9860-3DB2-6981-BCFF0F80BFF5}"/>
              </a:ext>
            </a:extLst>
          </p:cNvPr>
          <p:cNvSpPr/>
          <p:nvPr/>
        </p:nvSpPr>
        <p:spPr>
          <a:xfrm>
            <a:off x="7599733" y="3662032"/>
            <a:ext cx="3066572" cy="786519"/>
          </a:xfrm>
          <a:prstGeom prst="roundRect">
            <a:avLst/>
          </a:prstGeom>
          <a:noFill/>
          <a:ln>
            <a:gradFill>
              <a:gsLst>
                <a:gs pos="0">
                  <a:srgbClr val="185D83"/>
                </a:gs>
                <a:gs pos="83000">
                  <a:srgbClr val="E42F55"/>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圆角矩形 30">
            <a:extLst>
              <a:ext uri="{FF2B5EF4-FFF2-40B4-BE49-F238E27FC236}">
                <a16:creationId xmlns:a16="http://schemas.microsoft.com/office/drawing/2014/main" id="{38F34162-A9DD-1028-1614-2B84BB27A396}"/>
              </a:ext>
            </a:extLst>
          </p:cNvPr>
          <p:cNvSpPr/>
          <p:nvPr/>
        </p:nvSpPr>
        <p:spPr>
          <a:xfrm>
            <a:off x="870856" y="494858"/>
            <a:ext cx="10450286" cy="4885844"/>
          </a:xfrm>
          <a:prstGeom prst="roundRect">
            <a:avLst/>
          </a:prstGeom>
          <a:solidFill>
            <a:schemeClr val="bg1">
              <a:alpha val="798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25" name="组合 24">
            <a:extLst>
              <a:ext uri="{FF2B5EF4-FFF2-40B4-BE49-F238E27FC236}">
                <a16:creationId xmlns:a16="http://schemas.microsoft.com/office/drawing/2014/main" id="{40820E74-306F-4951-4933-671CDA07AB58}"/>
              </a:ext>
            </a:extLst>
          </p:cNvPr>
          <p:cNvGrpSpPr/>
          <p:nvPr/>
        </p:nvGrpSpPr>
        <p:grpSpPr>
          <a:xfrm>
            <a:off x="69209" y="1457702"/>
            <a:ext cx="5049079" cy="1830332"/>
            <a:chOff x="3733797" y="22767"/>
            <a:chExt cx="5049079" cy="1830332"/>
          </a:xfrm>
        </p:grpSpPr>
        <p:sp>
          <p:nvSpPr>
            <p:cNvPr id="4" name="标题 1"/>
            <p:cNvSpPr txBox="1"/>
            <p:nvPr/>
          </p:nvSpPr>
          <p:spPr>
            <a:xfrm>
              <a:off x="4840283" y="22767"/>
              <a:ext cx="2836109" cy="786519"/>
            </a:xfrm>
            <a:prstGeom prst="rect">
              <a:avLst/>
            </a:prstGeom>
            <a:noFill/>
            <a:ln>
              <a:noFill/>
            </a:ln>
          </p:spPr>
          <p:txBody>
            <a:bodyPr vert="horz" wrap="square" lIns="91440" tIns="45720" rIns="91440" bIns="45720" rtlCol="0" anchor="ctr"/>
            <a:lstStyle/>
            <a:p>
              <a:pPr algn="ctr"/>
              <a:r>
                <a:rPr kumimoji="1" lang="en-US" altLang="zh-CN" sz="8800" b="1" dirty="0" err="1">
                  <a:ln w="12700">
                    <a:noFill/>
                  </a:ln>
                  <a:gradFill>
                    <a:gsLst>
                      <a:gs pos="32970">
                        <a:srgbClr val="794A6D"/>
                      </a:gs>
                      <a:gs pos="70000">
                        <a:srgbClr val="E42F55"/>
                      </a:gs>
                      <a:gs pos="0">
                        <a:srgbClr val="1A6283"/>
                      </a:gs>
                      <a:gs pos="100000">
                        <a:srgbClr val="FC9E53"/>
                      </a:gs>
                    </a:gsLst>
                    <a:lin ang="0" scaled="0"/>
                  </a:gradFill>
                  <a:latin typeface="Alibaba PuHuiTi" pitchFamily="18" charset="-122"/>
                  <a:ea typeface="Alibaba PuHuiTi" pitchFamily="18" charset="-122"/>
                  <a:cs typeface="Alibaba PuHuiTi" pitchFamily="18" charset="-122"/>
                </a:rPr>
                <a:t>目录</a:t>
              </a:r>
              <a:endParaRPr kumimoji="1" lang="zh-CN" altLang="en-US" sz="2400" b="1" dirty="0">
                <a:gradFill>
                  <a:gsLst>
                    <a:gs pos="32970">
                      <a:srgbClr val="794A6D"/>
                    </a:gs>
                    <a:gs pos="70000">
                      <a:srgbClr val="E42F55"/>
                    </a:gs>
                    <a:gs pos="0">
                      <a:srgbClr val="1A6283"/>
                    </a:gs>
                    <a:gs pos="100000">
                      <a:srgbClr val="FC9E53"/>
                    </a:gs>
                  </a:gsLst>
                  <a:lin ang="0" scaled="0"/>
                </a:gradFill>
                <a:latin typeface="Alibaba PuHuiTi" pitchFamily="18" charset="-122"/>
                <a:ea typeface="Alibaba PuHuiTi" pitchFamily="18" charset="-122"/>
              </a:endParaRPr>
            </a:p>
          </p:txBody>
        </p:sp>
        <p:sp>
          <p:nvSpPr>
            <p:cNvPr id="5" name="标题 1"/>
            <p:cNvSpPr txBox="1"/>
            <p:nvPr/>
          </p:nvSpPr>
          <p:spPr>
            <a:xfrm>
              <a:off x="3733797" y="856526"/>
              <a:ext cx="5049079" cy="996573"/>
            </a:xfrm>
            <a:prstGeom prst="rect">
              <a:avLst/>
            </a:prstGeom>
            <a:noFill/>
            <a:ln>
              <a:noFill/>
            </a:ln>
          </p:spPr>
          <p:txBody>
            <a:bodyPr vert="horz" wrap="square" lIns="91440" tIns="45720" rIns="91440" bIns="45720" rtlCol="0" anchor="t"/>
            <a:lstStyle/>
            <a:p>
              <a:pPr algn="ctr"/>
              <a:r>
                <a:rPr kumimoji="1" lang="en-US" altLang="zh-CN" sz="4000" dirty="0">
                  <a:ln w="9525">
                    <a:noFill/>
                  </a:ln>
                  <a:gradFill>
                    <a:gsLst>
                      <a:gs pos="64003">
                        <a:srgbClr val="E42F55"/>
                      </a:gs>
                      <a:gs pos="29000">
                        <a:srgbClr val="1A6283"/>
                      </a:gs>
                      <a:gs pos="0">
                        <a:schemeClr val="accent1">
                          <a:alpha val="70000"/>
                        </a:schemeClr>
                      </a:gs>
                      <a:gs pos="100000">
                        <a:srgbClr val="FC9E53"/>
                      </a:gs>
                    </a:gsLst>
                    <a:lin ang="0" scaled="0"/>
                  </a:gradFill>
                  <a:latin typeface="Alibaba PuHuiTi" pitchFamily="18" charset="-122"/>
                  <a:ea typeface="Alibaba PuHuiTi" pitchFamily="18" charset="-122"/>
                  <a:cs typeface="Alibaba PuHuiTi" pitchFamily="18" charset="-122"/>
                </a:rPr>
                <a:t>CONTENTS</a:t>
              </a:r>
              <a:endParaRPr kumimoji="1" lang="zh-CN" altLang="en-US" sz="1100" dirty="0">
                <a:gradFill>
                  <a:gsLst>
                    <a:gs pos="64003">
                      <a:srgbClr val="E42F55"/>
                    </a:gs>
                    <a:gs pos="29000">
                      <a:srgbClr val="1A6283"/>
                    </a:gs>
                    <a:gs pos="0">
                      <a:schemeClr val="accent1">
                        <a:alpha val="70000"/>
                      </a:schemeClr>
                    </a:gs>
                    <a:gs pos="100000">
                      <a:srgbClr val="FC9E53"/>
                    </a:gs>
                  </a:gsLst>
                  <a:lin ang="0" scaled="0"/>
                </a:gradFill>
                <a:latin typeface="Alibaba PuHuiTi" pitchFamily="18" charset="-122"/>
                <a:ea typeface="Alibaba PuHuiTi" pitchFamily="18" charset="-122"/>
              </a:endParaRPr>
            </a:p>
          </p:txBody>
        </p:sp>
      </p:grpSp>
      <p:grpSp>
        <p:nvGrpSpPr>
          <p:cNvPr id="26" name="组合 25">
            <a:extLst>
              <a:ext uri="{FF2B5EF4-FFF2-40B4-BE49-F238E27FC236}">
                <a16:creationId xmlns:a16="http://schemas.microsoft.com/office/drawing/2014/main" id="{F1B037D3-8A4B-7AE3-F732-19D4226CE08D}"/>
              </a:ext>
            </a:extLst>
          </p:cNvPr>
          <p:cNvGrpSpPr/>
          <p:nvPr/>
        </p:nvGrpSpPr>
        <p:grpSpPr>
          <a:xfrm>
            <a:off x="7759390" y="3294019"/>
            <a:ext cx="3234334" cy="1176437"/>
            <a:chOff x="148957" y="3630792"/>
            <a:chExt cx="3234334" cy="1176437"/>
          </a:xfrm>
        </p:grpSpPr>
        <p:sp>
          <p:nvSpPr>
            <p:cNvPr id="6" name="标题 1"/>
            <p:cNvSpPr txBox="1"/>
            <p:nvPr/>
          </p:nvSpPr>
          <p:spPr>
            <a:xfrm>
              <a:off x="1201468" y="3630792"/>
              <a:ext cx="651599" cy="651599"/>
            </a:xfrm>
            <a:prstGeom prst="flowChartConnector">
              <a:avLst/>
            </a:prstGeom>
            <a:gradFill>
              <a:gsLst>
                <a:gs pos="0">
                  <a:srgbClr val="FC9E53"/>
                </a:gs>
                <a:gs pos="69000">
                  <a:srgbClr val="E42F55"/>
                </a:gs>
              </a:gsLst>
              <a:lin ang="13500000" scaled="0"/>
            </a:gradFill>
            <a:ln w="12700" cap="sq">
              <a:noFill/>
              <a:miter/>
            </a:ln>
          </p:spPr>
          <p:txBody>
            <a:bodyPr vert="horz" wrap="square" lIns="91440" tIns="45720" rIns="91440" bIns="45720" rtlCol="0" anchor="ctr"/>
            <a:lstStyle/>
            <a:p>
              <a:pPr algn="ctr"/>
              <a:endParaRPr kumimoji="1" lang="zh-CN" altLang="en-US" b="1" dirty="0">
                <a:latin typeface="Alibaba PuHuiTi" pitchFamily="18" charset="-122"/>
                <a:ea typeface="Alibaba PuHuiTi" pitchFamily="18" charset="-122"/>
              </a:endParaRPr>
            </a:p>
          </p:txBody>
        </p:sp>
        <p:sp>
          <p:nvSpPr>
            <p:cNvPr id="7" name="标题 1"/>
            <p:cNvSpPr txBox="1"/>
            <p:nvPr/>
          </p:nvSpPr>
          <p:spPr>
            <a:xfrm>
              <a:off x="1114517" y="3725759"/>
              <a:ext cx="825501" cy="461665"/>
            </a:xfrm>
            <a:prstGeom prst="rect">
              <a:avLst/>
            </a:prstGeom>
            <a:noFill/>
            <a:ln>
              <a:noFill/>
            </a:ln>
          </p:spPr>
          <p:txBody>
            <a:bodyPr vert="horz" wrap="square" lIns="91440" tIns="45720" rIns="91440" bIns="45720" rtlCol="0" anchor="ctr"/>
            <a:lstStyle/>
            <a:p>
              <a:pPr algn="ctr"/>
              <a:r>
                <a:rPr kumimoji="1" lang="en-US" altLang="zh-CN" sz="2400" b="1" dirty="0">
                  <a:ln w="12700">
                    <a:noFill/>
                  </a:ln>
                  <a:solidFill>
                    <a:schemeClr val="bg1"/>
                  </a:solidFill>
                  <a:latin typeface="Alibaba PuHuiTi" pitchFamily="18" charset="-122"/>
                  <a:ea typeface="Alibaba PuHuiTi" pitchFamily="18" charset="-122"/>
                  <a:cs typeface="Alibaba PuHuiTi" pitchFamily="18" charset="-122"/>
                </a:rPr>
                <a:t>05</a:t>
              </a:r>
              <a:endParaRPr kumimoji="1" lang="zh-CN" altLang="en-US" b="1" dirty="0">
                <a:latin typeface="Alibaba PuHuiTi" pitchFamily="18" charset="-122"/>
                <a:ea typeface="Alibaba PuHuiTi" pitchFamily="18" charset="-122"/>
              </a:endParaRPr>
            </a:p>
          </p:txBody>
        </p:sp>
        <p:sp>
          <p:nvSpPr>
            <p:cNvPr id="8" name="标题 1"/>
            <p:cNvSpPr txBox="1"/>
            <p:nvPr/>
          </p:nvSpPr>
          <p:spPr>
            <a:xfrm>
              <a:off x="148957" y="4345564"/>
              <a:ext cx="3234334" cy="461665"/>
            </a:xfrm>
            <a:prstGeom prst="rect">
              <a:avLst/>
            </a:prstGeom>
            <a:noFill/>
            <a:ln>
              <a:noFill/>
            </a:ln>
          </p:spPr>
          <p:txBody>
            <a:bodyPr vert="horz" wrap="square" lIns="91440" tIns="45720" rIns="91440" bIns="45720" rtlCol="0" anchor="t"/>
            <a:lstStyle/>
            <a:p>
              <a:pPr algn="l"/>
              <a:r>
                <a:rPr kumimoji="1" lang="en-US" altLang="zh-CN" b="1" dirty="0" err="1">
                  <a:ln w="12700">
                    <a:noFill/>
                  </a:ln>
                  <a:solidFill>
                    <a:srgbClr val="1A6283"/>
                  </a:solidFill>
                  <a:latin typeface="Alibaba PuHuiTi" pitchFamily="18" charset="-122"/>
                  <a:ea typeface="Alibaba PuHuiTi" pitchFamily="18" charset="-122"/>
                  <a:cs typeface="Alibaba PuHuiTi" pitchFamily="18" charset="-122"/>
                </a:rPr>
                <a:t>压紧压实责任，狠抓工作落</a:t>
              </a:r>
              <a:endParaRPr kumimoji="1" lang="zh-CN" altLang="en-US" sz="3600" b="1" dirty="0">
                <a:solidFill>
                  <a:srgbClr val="1A6283"/>
                </a:solidFill>
                <a:latin typeface="Alibaba PuHuiTi" pitchFamily="18" charset="-122"/>
                <a:ea typeface="Alibaba PuHuiTi" pitchFamily="18" charset="-122"/>
              </a:endParaRPr>
            </a:p>
          </p:txBody>
        </p:sp>
      </p:grpSp>
      <p:sp>
        <p:nvSpPr>
          <p:cNvPr id="33" name="圆角矩形 32">
            <a:extLst>
              <a:ext uri="{FF2B5EF4-FFF2-40B4-BE49-F238E27FC236}">
                <a16:creationId xmlns:a16="http://schemas.microsoft.com/office/drawing/2014/main" id="{3C9B8E87-636E-1670-5DC0-DC9F745FC5D4}"/>
              </a:ext>
            </a:extLst>
          </p:cNvPr>
          <p:cNvSpPr/>
          <p:nvPr/>
        </p:nvSpPr>
        <p:spPr>
          <a:xfrm>
            <a:off x="4448205" y="1901949"/>
            <a:ext cx="2694345" cy="786519"/>
          </a:xfrm>
          <a:prstGeom prst="roundRect">
            <a:avLst/>
          </a:prstGeom>
          <a:noFill/>
          <a:ln>
            <a:gradFill>
              <a:gsLst>
                <a:gs pos="0">
                  <a:srgbClr val="185D83"/>
                </a:gs>
                <a:gs pos="83000">
                  <a:srgbClr val="E42F55"/>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圆角矩形 33">
            <a:extLst>
              <a:ext uri="{FF2B5EF4-FFF2-40B4-BE49-F238E27FC236}">
                <a16:creationId xmlns:a16="http://schemas.microsoft.com/office/drawing/2014/main" id="{486A8335-D8AD-82A4-04B2-1DE07F33FD37}"/>
              </a:ext>
            </a:extLst>
          </p:cNvPr>
          <p:cNvSpPr/>
          <p:nvPr/>
        </p:nvSpPr>
        <p:spPr>
          <a:xfrm>
            <a:off x="7379922" y="1889321"/>
            <a:ext cx="2995852" cy="786519"/>
          </a:xfrm>
          <a:prstGeom prst="roundRect">
            <a:avLst/>
          </a:prstGeom>
          <a:noFill/>
          <a:ln>
            <a:gradFill>
              <a:gsLst>
                <a:gs pos="0">
                  <a:srgbClr val="185D83"/>
                </a:gs>
                <a:gs pos="83000">
                  <a:srgbClr val="E42F55"/>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0" name="组合 29">
            <a:extLst>
              <a:ext uri="{FF2B5EF4-FFF2-40B4-BE49-F238E27FC236}">
                <a16:creationId xmlns:a16="http://schemas.microsoft.com/office/drawing/2014/main" id="{36487B72-8925-61B8-8358-39D7054D289E}"/>
              </a:ext>
            </a:extLst>
          </p:cNvPr>
          <p:cNvGrpSpPr/>
          <p:nvPr/>
        </p:nvGrpSpPr>
        <p:grpSpPr>
          <a:xfrm>
            <a:off x="4568450" y="1540047"/>
            <a:ext cx="2574100" cy="1188223"/>
            <a:chOff x="-244857" y="2713693"/>
            <a:chExt cx="2574100" cy="1188223"/>
          </a:xfrm>
        </p:grpSpPr>
        <p:sp>
          <p:nvSpPr>
            <p:cNvPr id="12" name="标题 1"/>
            <p:cNvSpPr txBox="1"/>
            <p:nvPr/>
          </p:nvSpPr>
          <p:spPr>
            <a:xfrm>
              <a:off x="719886" y="2713693"/>
              <a:ext cx="651599" cy="651599"/>
            </a:xfrm>
            <a:prstGeom prst="flowChartConnector">
              <a:avLst/>
            </a:prstGeom>
            <a:gradFill>
              <a:gsLst>
                <a:gs pos="0">
                  <a:srgbClr val="FC9E53"/>
                </a:gs>
                <a:gs pos="69000">
                  <a:srgbClr val="E42F55"/>
                </a:gs>
              </a:gsLst>
              <a:lin ang="13500000" scaled="0"/>
            </a:gradFill>
            <a:ln w="12700" cap="sq">
              <a:noFill/>
              <a:miter/>
            </a:ln>
          </p:spPr>
          <p:txBody>
            <a:bodyPr vert="horz" wrap="square" lIns="91440" tIns="45720" rIns="91440" bIns="45720" rtlCol="0" anchor="ctr"/>
            <a:lstStyle/>
            <a:p>
              <a:pPr algn="ctr"/>
              <a:endParaRPr kumimoji="1" lang="zh-CN" altLang="en-US" b="1" dirty="0">
                <a:latin typeface="Alibaba PuHuiTi" pitchFamily="18" charset="-122"/>
                <a:ea typeface="Alibaba PuHuiTi" pitchFamily="18" charset="-122"/>
              </a:endParaRPr>
            </a:p>
          </p:txBody>
        </p:sp>
        <p:sp>
          <p:nvSpPr>
            <p:cNvPr id="13" name="标题 1"/>
            <p:cNvSpPr txBox="1"/>
            <p:nvPr/>
          </p:nvSpPr>
          <p:spPr>
            <a:xfrm>
              <a:off x="632935" y="2808660"/>
              <a:ext cx="825501" cy="461665"/>
            </a:xfrm>
            <a:prstGeom prst="rect">
              <a:avLst/>
            </a:prstGeom>
            <a:noFill/>
            <a:ln>
              <a:noFill/>
            </a:ln>
          </p:spPr>
          <p:txBody>
            <a:bodyPr vert="horz" wrap="square" lIns="91440" tIns="45720" rIns="91440" bIns="45720" rtlCol="0" anchor="ctr"/>
            <a:lstStyle/>
            <a:p>
              <a:pPr algn="ctr"/>
              <a:r>
                <a:rPr kumimoji="1" lang="en-US" altLang="zh-CN" sz="2400" b="1" dirty="0">
                  <a:ln w="12700">
                    <a:noFill/>
                  </a:ln>
                  <a:solidFill>
                    <a:schemeClr val="bg1"/>
                  </a:solidFill>
                  <a:latin typeface="Alibaba PuHuiTi" pitchFamily="18" charset="-122"/>
                  <a:ea typeface="Alibaba PuHuiTi" pitchFamily="18" charset="-122"/>
                  <a:cs typeface="Alibaba PuHuiTi" pitchFamily="18" charset="-122"/>
                </a:rPr>
                <a:t>01</a:t>
              </a:r>
              <a:endParaRPr kumimoji="1" lang="zh-CN" altLang="en-US" b="1" dirty="0">
                <a:latin typeface="Alibaba PuHuiTi" pitchFamily="18" charset="-122"/>
                <a:ea typeface="Alibaba PuHuiTi" pitchFamily="18" charset="-122"/>
              </a:endParaRPr>
            </a:p>
          </p:txBody>
        </p:sp>
        <p:sp>
          <p:nvSpPr>
            <p:cNvPr id="14" name="标题 1"/>
            <p:cNvSpPr txBox="1"/>
            <p:nvPr/>
          </p:nvSpPr>
          <p:spPr>
            <a:xfrm>
              <a:off x="-244857" y="3440251"/>
              <a:ext cx="2574100" cy="461665"/>
            </a:xfrm>
            <a:prstGeom prst="rect">
              <a:avLst/>
            </a:prstGeom>
            <a:noFill/>
            <a:ln>
              <a:noFill/>
            </a:ln>
          </p:spPr>
          <p:txBody>
            <a:bodyPr vert="horz" wrap="square" lIns="91440" tIns="45720" rIns="91440" bIns="45720" rtlCol="0" anchor="t"/>
            <a:lstStyle/>
            <a:p>
              <a:pPr algn="l"/>
              <a:r>
                <a:rPr kumimoji="1" lang="en-US" altLang="zh-CN" b="1" dirty="0">
                  <a:ln w="12700">
                    <a:noFill/>
                  </a:ln>
                  <a:solidFill>
                    <a:srgbClr val="1A6283"/>
                  </a:solidFill>
                  <a:latin typeface="Alibaba PuHuiTi" pitchFamily="18" charset="-122"/>
                  <a:ea typeface="Alibaba PuHuiTi" pitchFamily="18" charset="-122"/>
                  <a:cs typeface="Alibaba PuHuiTi" pitchFamily="18" charset="-122"/>
                </a:rPr>
                <a:t>2024年安全生产月活动</a:t>
              </a:r>
              <a:endParaRPr kumimoji="1" lang="zh-CN" altLang="en-US" sz="2800" b="1" dirty="0">
                <a:solidFill>
                  <a:srgbClr val="1A6283"/>
                </a:solidFill>
                <a:latin typeface="Alibaba PuHuiTi" pitchFamily="18" charset="-122"/>
                <a:ea typeface="Alibaba PuHuiTi" pitchFamily="18" charset="-122"/>
              </a:endParaRPr>
            </a:p>
          </p:txBody>
        </p:sp>
      </p:grpSp>
      <p:sp>
        <p:nvSpPr>
          <p:cNvPr id="36" name="圆角矩形 35">
            <a:extLst>
              <a:ext uri="{FF2B5EF4-FFF2-40B4-BE49-F238E27FC236}">
                <a16:creationId xmlns:a16="http://schemas.microsoft.com/office/drawing/2014/main" id="{DBF1AE85-B866-137C-289E-BC76269B6E28}"/>
              </a:ext>
            </a:extLst>
          </p:cNvPr>
          <p:cNvSpPr/>
          <p:nvPr/>
        </p:nvSpPr>
        <p:spPr>
          <a:xfrm>
            <a:off x="4368462" y="3654328"/>
            <a:ext cx="3066572" cy="786519"/>
          </a:xfrm>
          <a:prstGeom prst="roundRect">
            <a:avLst/>
          </a:prstGeom>
          <a:noFill/>
          <a:ln>
            <a:gradFill>
              <a:gsLst>
                <a:gs pos="0">
                  <a:srgbClr val="185D83"/>
                </a:gs>
                <a:gs pos="83000">
                  <a:srgbClr val="E42F55"/>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圆角矩形 36">
            <a:extLst>
              <a:ext uri="{FF2B5EF4-FFF2-40B4-BE49-F238E27FC236}">
                <a16:creationId xmlns:a16="http://schemas.microsoft.com/office/drawing/2014/main" id="{CB813F5D-E146-F617-0200-0075FB78BED4}"/>
              </a:ext>
            </a:extLst>
          </p:cNvPr>
          <p:cNvSpPr/>
          <p:nvPr/>
        </p:nvSpPr>
        <p:spPr>
          <a:xfrm>
            <a:off x="1137191" y="3654328"/>
            <a:ext cx="3066572" cy="786519"/>
          </a:xfrm>
          <a:prstGeom prst="roundRect">
            <a:avLst/>
          </a:prstGeom>
          <a:noFill/>
          <a:ln>
            <a:gradFill>
              <a:gsLst>
                <a:gs pos="0">
                  <a:srgbClr val="185D83"/>
                </a:gs>
                <a:gs pos="83000">
                  <a:srgbClr val="E42F55"/>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8" name="组合 27">
            <a:extLst>
              <a:ext uri="{FF2B5EF4-FFF2-40B4-BE49-F238E27FC236}">
                <a16:creationId xmlns:a16="http://schemas.microsoft.com/office/drawing/2014/main" id="{6434803A-0C4F-787B-0B6A-19BCDE23EA1B}"/>
              </a:ext>
            </a:extLst>
          </p:cNvPr>
          <p:cNvGrpSpPr/>
          <p:nvPr/>
        </p:nvGrpSpPr>
        <p:grpSpPr>
          <a:xfrm>
            <a:off x="7480145" y="1488283"/>
            <a:ext cx="3186160" cy="1202883"/>
            <a:chOff x="2497862" y="2713693"/>
            <a:chExt cx="3186160" cy="1202883"/>
          </a:xfrm>
        </p:grpSpPr>
        <p:sp>
          <p:nvSpPr>
            <p:cNvPr id="15" name="标题 1"/>
            <p:cNvSpPr txBox="1"/>
            <p:nvPr/>
          </p:nvSpPr>
          <p:spPr>
            <a:xfrm>
              <a:off x="3569766" y="2713693"/>
              <a:ext cx="651599" cy="651599"/>
            </a:xfrm>
            <a:prstGeom prst="flowChartConnector">
              <a:avLst/>
            </a:prstGeom>
            <a:gradFill>
              <a:gsLst>
                <a:gs pos="0">
                  <a:srgbClr val="FC9E53"/>
                </a:gs>
                <a:gs pos="69000">
                  <a:srgbClr val="E42F55"/>
                </a:gs>
              </a:gsLst>
              <a:lin ang="13500000" scaled="0"/>
            </a:gradFill>
            <a:ln w="12700" cap="sq">
              <a:noFill/>
              <a:miter/>
            </a:ln>
          </p:spPr>
          <p:txBody>
            <a:bodyPr vert="horz" wrap="square" lIns="91440" tIns="45720" rIns="91440" bIns="45720" rtlCol="0" anchor="ctr"/>
            <a:lstStyle/>
            <a:p>
              <a:pPr algn="ctr"/>
              <a:endParaRPr kumimoji="1" lang="zh-CN" altLang="en-US" b="1" dirty="0">
                <a:latin typeface="Alibaba PuHuiTi" pitchFamily="18" charset="-122"/>
                <a:ea typeface="Alibaba PuHuiTi" pitchFamily="18" charset="-122"/>
              </a:endParaRPr>
            </a:p>
          </p:txBody>
        </p:sp>
        <p:sp>
          <p:nvSpPr>
            <p:cNvPr id="16" name="标题 1"/>
            <p:cNvSpPr txBox="1"/>
            <p:nvPr/>
          </p:nvSpPr>
          <p:spPr>
            <a:xfrm>
              <a:off x="3482815" y="2808660"/>
              <a:ext cx="825501" cy="461665"/>
            </a:xfrm>
            <a:prstGeom prst="rect">
              <a:avLst/>
            </a:prstGeom>
            <a:noFill/>
            <a:ln>
              <a:noFill/>
            </a:ln>
          </p:spPr>
          <p:txBody>
            <a:bodyPr vert="horz" wrap="square" lIns="91440" tIns="45720" rIns="91440" bIns="45720" rtlCol="0" anchor="ctr"/>
            <a:lstStyle/>
            <a:p>
              <a:pPr algn="ctr"/>
              <a:r>
                <a:rPr kumimoji="1" lang="en-US" altLang="zh-CN" sz="2400" b="1" dirty="0">
                  <a:ln w="12700">
                    <a:noFill/>
                  </a:ln>
                  <a:solidFill>
                    <a:schemeClr val="bg1"/>
                  </a:solidFill>
                  <a:latin typeface="Alibaba PuHuiTi" pitchFamily="18" charset="-122"/>
                  <a:ea typeface="Alibaba PuHuiTi" pitchFamily="18" charset="-122"/>
                  <a:cs typeface="Alibaba PuHuiTi" pitchFamily="18" charset="-122"/>
                </a:rPr>
                <a:t>02</a:t>
              </a:r>
              <a:endParaRPr kumimoji="1" lang="zh-CN" altLang="en-US" b="1" dirty="0">
                <a:latin typeface="Alibaba PuHuiTi" pitchFamily="18" charset="-122"/>
                <a:ea typeface="Alibaba PuHuiTi" pitchFamily="18" charset="-122"/>
              </a:endParaRPr>
            </a:p>
          </p:txBody>
        </p:sp>
        <p:sp>
          <p:nvSpPr>
            <p:cNvPr id="17" name="标题 1"/>
            <p:cNvSpPr txBox="1"/>
            <p:nvPr/>
          </p:nvSpPr>
          <p:spPr>
            <a:xfrm>
              <a:off x="2497862" y="3454911"/>
              <a:ext cx="3186160" cy="461665"/>
            </a:xfrm>
            <a:prstGeom prst="rect">
              <a:avLst/>
            </a:prstGeom>
            <a:noFill/>
            <a:ln>
              <a:noFill/>
            </a:ln>
          </p:spPr>
          <p:txBody>
            <a:bodyPr vert="horz" wrap="square" lIns="91440" tIns="45720" rIns="91440" bIns="45720" rtlCol="0" anchor="t"/>
            <a:lstStyle/>
            <a:p>
              <a:pPr algn="l"/>
              <a:r>
                <a:rPr kumimoji="1" lang="en-US" altLang="zh-CN" b="1" dirty="0" err="1">
                  <a:ln w="12700">
                    <a:noFill/>
                  </a:ln>
                  <a:solidFill>
                    <a:srgbClr val="1A6283"/>
                  </a:solidFill>
                  <a:latin typeface="Alibaba PuHuiTi" pitchFamily="18" charset="-122"/>
                  <a:ea typeface="Alibaba PuHuiTi" pitchFamily="18" charset="-122"/>
                  <a:cs typeface="Alibaba PuHuiTi" pitchFamily="18" charset="-122"/>
                </a:rPr>
                <a:t>安全生产治本攻坚三年行动</a:t>
              </a:r>
              <a:endParaRPr kumimoji="1" lang="zh-CN" altLang="en-US" sz="3600" b="1" dirty="0">
                <a:solidFill>
                  <a:srgbClr val="1A6283"/>
                </a:solidFill>
                <a:latin typeface="Alibaba PuHuiTi" pitchFamily="18" charset="-122"/>
                <a:ea typeface="Alibaba PuHuiTi" pitchFamily="18" charset="-122"/>
              </a:endParaRPr>
            </a:p>
          </p:txBody>
        </p:sp>
      </p:grpSp>
      <p:grpSp>
        <p:nvGrpSpPr>
          <p:cNvPr id="29" name="组合 28">
            <a:extLst>
              <a:ext uri="{FF2B5EF4-FFF2-40B4-BE49-F238E27FC236}">
                <a16:creationId xmlns:a16="http://schemas.microsoft.com/office/drawing/2014/main" id="{CC7B790B-C512-F288-28EA-AA96E0845AEF}"/>
              </a:ext>
            </a:extLst>
          </p:cNvPr>
          <p:cNvGrpSpPr/>
          <p:nvPr/>
        </p:nvGrpSpPr>
        <p:grpSpPr>
          <a:xfrm>
            <a:off x="1456570" y="3317823"/>
            <a:ext cx="2684014" cy="1152633"/>
            <a:chOff x="5022679" y="2611093"/>
            <a:chExt cx="2684014" cy="1152633"/>
          </a:xfrm>
        </p:grpSpPr>
        <p:sp>
          <p:nvSpPr>
            <p:cNvPr id="18" name="标题 1"/>
            <p:cNvSpPr txBox="1"/>
            <p:nvPr/>
          </p:nvSpPr>
          <p:spPr>
            <a:xfrm>
              <a:off x="5966180" y="2611093"/>
              <a:ext cx="651599" cy="651599"/>
            </a:xfrm>
            <a:prstGeom prst="flowChartConnector">
              <a:avLst/>
            </a:prstGeom>
            <a:gradFill>
              <a:gsLst>
                <a:gs pos="0">
                  <a:srgbClr val="FC9E53"/>
                </a:gs>
                <a:gs pos="69000">
                  <a:srgbClr val="E42F55"/>
                </a:gs>
              </a:gsLst>
              <a:lin ang="13500000" scaled="0"/>
            </a:gradFill>
            <a:ln w="12700" cap="sq">
              <a:noFill/>
              <a:miter/>
            </a:ln>
          </p:spPr>
          <p:txBody>
            <a:bodyPr vert="horz" wrap="square" lIns="91440" tIns="45720" rIns="91440" bIns="45720" rtlCol="0" anchor="ctr"/>
            <a:lstStyle/>
            <a:p>
              <a:pPr algn="ctr"/>
              <a:endParaRPr kumimoji="1" lang="zh-CN" altLang="en-US" b="1" dirty="0">
                <a:latin typeface="Alibaba PuHuiTi" pitchFamily="18" charset="-122"/>
                <a:ea typeface="Alibaba PuHuiTi" pitchFamily="18" charset="-122"/>
              </a:endParaRPr>
            </a:p>
          </p:txBody>
        </p:sp>
        <p:sp>
          <p:nvSpPr>
            <p:cNvPr id="19" name="标题 1"/>
            <p:cNvSpPr txBox="1"/>
            <p:nvPr/>
          </p:nvSpPr>
          <p:spPr>
            <a:xfrm>
              <a:off x="5879229" y="2706060"/>
              <a:ext cx="825501" cy="461665"/>
            </a:xfrm>
            <a:prstGeom prst="rect">
              <a:avLst/>
            </a:prstGeom>
            <a:noFill/>
            <a:ln>
              <a:noFill/>
            </a:ln>
          </p:spPr>
          <p:txBody>
            <a:bodyPr vert="horz" wrap="square" lIns="91440" tIns="45720" rIns="91440" bIns="45720" rtlCol="0" anchor="ctr"/>
            <a:lstStyle/>
            <a:p>
              <a:pPr algn="ctr"/>
              <a:r>
                <a:rPr kumimoji="1" lang="en-US" altLang="zh-CN" sz="2400" b="1" dirty="0">
                  <a:ln w="12700">
                    <a:noFill/>
                  </a:ln>
                  <a:solidFill>
                    <a:schemeClr val="bg1"/>
                  </a:solidFill>
                  <a:latin typeface="Alibaba PuHuiTi" pitchFamily="18" charset="-122"/>
                  <a:ea typeface="Alibaba PuHuiTi" pitchFamily="18" charset="-122"/>
                  <a:cs typeface="Alibaba PuHuiTi" pitchFamily="18" charset="-122"/>
                </a:rPr>
                <a:t>03</a:t>
              </a:r>
              <a:endParaRPr kumimoji="1" lang="zh-CN" altLang="en-US" b="1" dirty="0">
                <a:latin typeface="Alibaba PuHuiTi" pitchFamily="18" charset="-122"/>
                <a:ea typeface="Alibaba PuHuiTi" pitchFamily="18" charset="-122"/>
              </a:endParaRPr>
            </a:p>
          </p:txBody>
        </p:sp>
        <p:sp>
          <p:nvSpPr>
            <p:cNvPr id="20" name="标题 1"/>
            <p:cNvSpPr txBox="1"/>
            <p:nvPr/>
          </p:nvSpPr>
          <p:spPr>
            <a:xfrm>
              <a:off x="5022679" y="3302061"/>
              <a:ext cx="2684014" cy="461665"/>
            </a:xfrm>
            <a:prstGeom prst="rect">
              <a:avLst/>
            </a:prstGeom>
            <a:noFill/>
            <a:ln>
              <a:noFill/>
            </a:ln>
          </p:spPr>
          <p:txBody>
            <a:bodyPr vert="horz" wrap="square" lIns="91440" tIns="45720" rIns="91440" bIns="45720" rtlCol="0" anchor="t"/>
            <a:lstStyle/>
            <a:p>
              <a:pPr algn="l"/>
              <a:r>
                <a:rPr kumimoji="1" lang="en-US" altLang="zh-CN" b="1" dirty="0" err="1">
                  <a:ln w="12700">
                    <a:noFill/>
                  </a:ln>
                  <a:solidFill>
                    <a:srgbClr val="1A6283"/>
                  </a:solidFill>
                  <a:latin typeface="Alibaba PuHuiTi" pitchFamily="18" charset="-122"/>
                  <a:ea typeface="Alibaba PuHuiTi" pitchFamily="18" charset="-122"/>
                  <a:cs typeface="Alibaba PuHuiTi" pitchFamily="18" charset="-122"/>
                </a:rPr>
                <a:t>行动方案背景与人物</a:t>
              </a:r>
              <a:endParaRPr kumimoji="1" lang="zh-CN" altLang="en-US" sz="2800" b="1" dirty="0">
                <a:solidFill>
                  <a:srgbClr val="1A6283"/>
                </a:solidFill>
                <a:latin typeface="Alibaba PuHuiTi" pitchFamily="18" charset="-122"/>
                <a:ea typeface="Alibaba PuHuiTi" pitchFamily="18" charset="-122"/>
              </a:endParaRPr>
            </a:p>
          </p:txBody>
        </p:sp>
      </p:grpSp>
      <p:grpSp>
        <p:nvGrpSpPr>
          <p:cNvPr id="27" name="组合 26">
            <a:extLst>
              <a:ext uri="{FF2B5EF4-FFF2-40B4-BE49-F238E27FC236}">
                <a16:creationId xmlns:a16="http://schemas.microsoft.com/office/drawing/2014/main" id="{BD4F7D73-A073-CA57-0F53-2EDC0C39F186}"/>
              </a:ext>
            </a:extLst>
          </p:cNvPr>
          <p:cNvGrpSpPr/>
          <p:nvPr/>
        </p:nvGrpSpPr>
        <p:grpSpPr>
          <a:xfrm>
            <a:off x="4496562" y="3288034"/>
            <a:ext cx="2967814" cy="1133038"/>
            <a:chOff x="5226802" y="3784561"/>
            <a:chExt cx="2967814" cy="1133038"/>
          </a:xfrm>
        </p:grpSpPr>
        <p:sp>
          <p:nvSpPr>
            <p:cNvPr id="21" name="标题 1"/>
            <p:cNvSpPr txBox="1"/>
            <p:nvPr/>
          </p:nvSpPr>
          <p:spPr>
            <a:xfrm>
              <a:off x="6344696" y="3784561"/>
              <a:ext cx="651599" cy="651599"/>
            </a:xfrm>
            <a:prstGeom prst="flowChartConnector">
              <a:avLst/>
            </a:prstGeom>
            <a:gradFill>
              <a:gsLst>
                <a:gs pos="0">
                  <a:srgbClr val="FC9E53"/>
                </a:gs>
                <a:gs pos="69000">
                  <a:srgbClr val="E42F55"/>
                </a:gs>
              </a:gsLst>
              <a:lin ang="13500000" scaled="0"/>
            </a:gradFill>
            <a:ln w="12700" cap="sq">
              <a:noFill/>
              <a:miter/>
            </a:ln>
          </p:spPr>
          <p:txBody>
            <a:bodyPr vert="horz" wrap="square" lIns="91440" tIns="45720" rIns="91440" bIns="45720" rtlCol="0" anchor="ctr"/>
            <a:lstStyle/>
            <a:p>
              <a:pPr algn="ctr"/>
              <a:endParaRPr kumimoji="1" lang="zh-CN" altLang="en-US" b="1" dirty="0">
                <a:latin typeface="Alibaba PuHuiTi" pitchFamily="18" charset="-122"/>
                <a:ea typeface="Alibaba PuHuiTi" pitchFamily="18" charset="-122"/>
              </a:endParaRPr>
            </a:p>
          </p:txBody>
        </p:sp>
        <p:sp>
          <p:nvSpPr>
            <p:cNvPr id="22" name="标题 1"/>
            <p:cNvSpPr txBox="1"/>
            <p:nvPr/>
          </p:nvSpPr>
          <p:spPr>
            <a:xfrm>
              <a:off x="6257745" y="3879528"/>
              <a:ext cx="825501" cy="461665"/>
            </a:xfrm>
            <a:prstGeom prst="rect">
              <a:avLst/>
            </a:prstGeom>
            <a:noFill/>
            <a:ln>
              <a:noFill/>
            </a:ln>
          </p:spPr>
          <p:txBody>
            <a:bodyPr vert="horz" wrap="square" lIns="91440" tIns="45720" rIns="91440" bIns="45720" rtlCol="0" anchor="ctr"/>
            <a:lstStyle/>
            <a:p>
              <a:pPr algn="ctr"/>
              <a:r>
                <a:rPr kumimoji="1" lang="en-US" altLang="zh-CN" sz="2400" b="1" dirty="0">
                  <a:ln w="12700">
                    <a:noFill/>
                  </a:ln>
                  <a:solidFill>
                    <a:schemeClr val="bg1"/>
                  </a:solidFill>
                  <a:latin typeface="Alibaba PuHuiTi" pitchFamily="18" charset="-122"/>
                  <a:ea typeface="Alibaba PuHuiTi" pitchFamily="18" charset="-122"/>
                  <a:cs typeface="Alibaba PuHuiTi" pitchFamily="18" charset="-122"/>
                </a:rPr>
                <a:t>04</a:t>
              </a:r>
              <a:endParaRPr kumimoji="1" lang="zh-CN" altLang="en-US" b="1" dirty="0">
                <a:latin typeface="Alibaba PuHuiTi" pitchFamily="18" charset="-122"/>
                <a:ea typeface="Alibaba PuHuiTi" pitchFamily="18" charset="-122"/>
              </a:endParaRPr>
            </a:p>
          </p:txBody>
        </p:sp>
        <p:sp>
          <p:nvSpPr>
            <p:cNvPr id="23" name="标题 1"/>
            <p:cNvSpPr txBox="1"/>
            <p:nvPr/>
          </p:nvSpPr>
          <p:spPr>
            <a:xfrm>
              <a:off x="5226802" y="4455934"/>
              <a:ext cx="2967814" cy="461665"/>
            </a:xfrm>
            <a:prstGeom prst="rect">
              <a:avLst/>
            </a:prstGeom>
            <a:noFill/>
            <a:ln>
              <a:noFill/>
            </a:ln>
          </p:spPr>
          <p:txBody>
            <a:bodyPr vert="horz" wrap="square" lIns="91440" tIns="45720" rIns="91440" bIns="45720" rtlCol="0" anchor="t"/>
            <a:lstStyle/>
            <a:p>
              <a:pPr algn="l"/>
              <a:r>
                <a:rPr kumimoji="1" lang="en-US" altLang="zh-CN" b="1" dirty="0" err="1">
                  <a:ln w="12700">
                    <a:noFill/>
                  </a:ln>
                  <a:solidFill>
                    <a:srgbClr val="1A6283"/>
                  </a:solidFill>
                  <a:latin typeface="Alibaba PuHuiTi" pitchFamily="18" charset="-122"/>
                  <a:ea typeface="Alibaba PuHuiTi" pitchFamily="18" charset="-122"/>
                  <a:cs typeface="Alibaba PuHuiTi" pitchFamily="18" charset="-122"/>
                </a:rPr>
                <a:t>安全生产治本攻坚三年行动</a:t>
              </a:r>
              <a:endParaRPr kumimoji="1" lang="zh-CN" altLang="en-US" sz="3600" b="1" dirty="0">
                <a:solidFill>
                  <a:srgbClr val="1A6283"/>
                </a:solidFill>
                <a:latin typeface="Alibaba PuHuiTi" pitchFamily="18" charset="-122"/>
                <a:ea typeface="Alibaba PuHuiTi" pitchFamily="18" charset="-122"/>
              </a:endParaRPr>
            </a:p>
          </p:txBody>
        </p:sp>
      </p:grpSp>
      <p:sp>
        <p:nvSpPr>
          <p:cNvPr id="38" name="圆角矩形 37">
            <a:extLst>
              <a:ext uri="{FF2B5EF4-FFF2-40B4-BE49-F238E27FC236}">
                <a16:creationId xmlns:a16="http://schemas.microsoft.com/office/drawing/2014/main" id="{7B2DE4DA-5662-A171-BE36-FC313B09A935}"/>
              </a:ext>
            </a:extLst>
          </p:cNvPr>
          <p:cNvSpPr/>
          <p:nvPr/>
        </p:nvSpPr>
        <p:spPr>
          <a:xfrm>
            <a:off x="771897" y="380010"/>
            <a:ext cx="10677894" cy="5110224"/>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7BC0C43F-4FD9-710B-B833-75E47281AB76}"/>
              </a:ext>
            </a:extLst>
          </p:cNvPr>
          <p:cNvGrpSpPr/>
          <p:nvPr/>
        </p:nvGrpSpPr>
        <p:grpSpPr>
          <a:xfrm>
            <a:off x="-1" y="0"/>
            <a:ext cx="12192001" cy="6893859"/>
            <a:chOff x="-1" y="0"/>
            <a:chExt cx="12192001" cy="6893859"/>
          </a:xfrm>
        </p:grpSpPr>
        <p:pic>
          <p:nvPicPr>
            <p:cNvPr id="13" name="图片 12">
              <a:extLst>
                <a:ext uri="{FF2B5EF4-FFF2-40B4-BE49-F238E27FC236}">
                  <a16:creationId xmlns:a16="http://schemas.microsoft.com/office/drawing/2014/main" id="{35AC214B-AFC4-68FA-02C0-E7C5CC0256D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4" name="圆角矩形 13">
              <a:extLst>
                <a:ext uri="{FF2B5EF4-FFF2-40B4-BE49-F238E27FC236}">
                  <a16:creationId xmlns:a16="http://schemas.microsoft.com/office/drawing/2014/main" id="{EA520720-7FAB-22D7-486A-783520D3D52F}"/>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圆角矩形 14">
              <a:extLst>
                <a:ext uri="{FF2B5EF4-FFF2-40B4-BE49-F238E27FC236}">
                  <a16:creationId xmlns:a16="http://schemas.microsoft.com/office/drawing/2014/main" id="{124FA460-49A0-820E-61A9-1A41D30E1B79}"/>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3" name="标题 1"/>
          <p:cNvSpPr txBox="1"/>
          <p:nvPr/>
        </p:nvSpPr>
        <p:spPr>
          <a:xfrm>
            <a:off x="692762" y="1499620"/>
            <a:ext cx="10985375" cy="4530388"/>
          </a:xfrm>
          <a:prstGeom prst="roundRect">
            <a:avLst>
              <a:gd name="adj" fmla="val 25448"/>
            </a:avLst>
          </a:prstGeom>
          <a:solidFill>
            <a:schemeClr val="bg1"/>
          </a:solidFill>
          <a:ln w="19050" cap="sq">
            <a:gradFill>
              <a:gsLst>
                <a:gs pos="0">
                  <a:srgbClr val="47A879"/>
                </a:gs>
                <a:gs pos="100000">
                  <a:schemeClr val="accent2">
                    <a:lumMod val="40000"/>
                    <a:lumOff val="60000"/>
                  </a:schemeClr>
                </a:gs>
              </a:gsLst>
              <a:lin ang="5400000" scaled="1"/>
            </a:gradFill>
            <a:miter/>
          </a:ln>
          <a:effectLst>
            <a:outerShdw blurRad="50800" dist="38100" dir="5400000" algn="t" rotWithShape="0">
              <a:srgbClr val="000000">
                <a:alpha val="11000"/>
              </a:srgbClr>
            </a:outerShdw>
          </a:effectLst>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4" name="标题 1"/>
          <p:cNvSpPr txBox="1"/>
          <p:nvPr/>
        </p:nvSpPr>
        <p:spPr>
          <a:xfrm>
            <a:off x="7147749" y="1546860"/>
            <a:ext cx="4530388" cy="4530388"/>
          </a:xfrm>
          <a:prstGeom prst="ellipse">
            <a:avLst/>
          </a:prstGeom>
          <a:solidFill>
            <a:schemeClr val="accent1">
              <a:lumMod val="20000"/>
              <a:lumOff val="80000"/>
              <a:alpha val="24000"/>
            </a:scheme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5" name="标题 1"/>
          <p:cNvSpPr txBox="1"/>
          <p:nvPr/>
        </p:nvSpPr>
        <p:spPr>
          <a:xfrm>
            <a:off x="7566660" y="1970604"/>
            <a:ext cx="3681706" cy="3683444"/>
          </a:xfrm>
          <a:prstGeom prst="ellipse">
            <a:avLst/>
          </a:prstGeom>
          <a:solidFill>
            <a:schemeClr val="bg1"/>
          </a:solidFill>
          <a:ln cap="sq">
            <a:noFill/>
          </a:ln>
          <a:effectLst>
            <a:outerShdw blurRad="254000" sx="102000" sy="102000" algn="ctr" rotWithShape="0">
              <a:schemeClr val="accent1">
                <a:lumMod val="60000"/>
                <a:lumOff val="40000"/>
                <a:alpha val="55000"/>
              </a:schemeClr>
            </a:outerShdw>
          </a:effectLst>
        </p:spPr>
        <p:txBody>
          <a:bodyPr vert="horz" wrap="square" lIns="91440" tIns="45720" rIns="91440" bIns="45720" rtlCol="0" anchor="t"/>
          <a:lstStyle/>
          <a:p>
            <a:pPr algn="l"/>
            <a:endParaRPr kumimoji="1" lang="zh-CN" altLang="en-US" dirty="0">
              <a:latin typeface="Alibaba PuHuiTi" pitchFamily="18" charset="-122"/>
              <a:ea typeface="Alibaba PuHuiTi" pitchFamily="18" charset="-122"/>
            </a:endParaRPr>
          </a:p>
        </p:txBody>
      </p:sp>
      <p:sp>
        <p:nvSpPr>
          <p:cNvPr id="7" name="标题 1"/>
          <p:cNvSpPr txBox="1"/>
          <p:nvPr/>
        </p:nvSpPr>
        <p:spPr>
          <a:xfrm>
            <a:off x="1392279" y="2479108"/>
            <a:ext cx="5055954" cy="2566869"/>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sz="1600" dirty="0"/>
              <a:t>去年，国务院安委会部署开展了重大事故隐患专项排查整治2023行动，明确了51个行业领域重大事故隐患判定标准和重点检查事项，各地排查重大事故隐患39.52万项（是2020—2022年三年行动期间排查数量的8.1倍），排查质量明显提高。此次治本攻坚三年行动进一步承接2023行动成果，部署开展了重大事故隐患判定标准体系提升行动和重大事故隐患动态清零行动。</a:t>
            </a:r>
            <a:endParaRPr lang="zh-CN" altLang="en-US" sz="1600" dirty="0"/>
          </a:p>
        </p:txBody>
      </p:sp>
      <p:sp>
        <p:nvSpPr>
          <p:cNvPr id="9"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0" name="标题 1"/>
          <p:cNvSpPr txBox="1"/>
          <p:nvPr/>
        </p:nvSpPr>
        <p:spPr>
          <a:xfrm>
            <a:off x="743662" y="296822"/>
            <a:ext cx="10934475" cy="432000"/>
          </a:xfrm>
          <a:prstGeom prst="rect">
            <a:avLst/>
          </a:prstGeom>
          <a:noFill/>
          <a:ln>
            <a:noFill/>
          </a:ln>
        </p:spPr>
        <p:txBody>
          <a:bodyPr vert="horz" wrap="square" lIns="0" tIns="0" rIns="0" bIns="0" rtlCol="0" anchor="ctr"/>
          <a:lstStyle>
            <a:defPPr>
              <a:defRPr lang="zh-CN"/>
            </a:defPPr>
            <a:lvl1pPr>
              <a:defRPr kumimoji="1" sz="20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a:t>去年开展了重大事故隐患专项排查整治2023行动，此次三年行动对深化重大事故隐患排查整治的针</a:t>
            </a:r>
            <a:endParaRPr lang="zh-CN" altLang="en-US" dirty="0"/>
          </a:p>
        </p:txBody>
      </p:sp>
      <p:cxnSp>
        <p:nvCxnSpPr>
          <p:cNvPr id="11"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sp>
        <p:nvSpPr>
          <p:cNvPr id="16" name="标题 1">
            <a:extLst>
              <a:ext uri="{FF2B5EF4-FFF2-40B4-BE49-F238E27FC236}">
                <a16:creationId xmlns:a16="http://schemas.microsoft.com/office/drawing/2014/main" id="{BD115195-1396-4D4C-AB76-DF5E7BBB0710}"/>
              </a:ext>
            </a:extLst>
          </p:cNvPr>
          <p:cNvSpPr txBox="1"/>
          <p:nvPr/>
        </p:nvSpPr>
        <p:spPr>
          <a:xfrm>
            <a:off x="7566660" y="1970604"/>
            <a:ext cx="3681706" cy="3683444"/>
          </a:xfrm>
          <a:prstGeom prst="ellipse">
            <a:avLst/>
          </a:prstGeom>
          <a:blipFill>
            <a:blip r:embed="rId4"/>
            <a:stretch>
              <a:fillRect/>
            </a:stretch>
          </a:blipFill>
          <a:ln cap="sq">
            <a:noFill/>
          </a:ln>
          <a:effectLst>
            <a:outerShdw blurRad="254000" sx="102000" sy="102000" algn="ctr" rotWithShape="0">
              <a:schemeClr val="accent1">
                <a:lumMod val="60000"/>
                <a:lumOff val="40000"/>
                <a:alpha val="55000"/>
              </a:schemeClr>
            </a:outerShdw>
          </a:effectLst>
        </p:spPr>
        <p:txBody>
          <a:bodyPr vert="horz" wrap="square" lIns="91440" tIns="45720" rIns="91440" bIns="45720" rtlCol="0" anchor="t"/>
          <a:lstStyle/>
          <a:p>
            <a:pPr algn="l"/>
            <a:endParaRPr kumimoji="1" lang="zh-CN" altLang="en-US" dirty="0">
              <a:latin typeface="Alibaba PuHuiTi" pitchFamily="18" charset="-122"/>
              <a:ea typeface="Alibaba PuHuiTi"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7" name="组合 56">
            <a:extLst>
              <a:ext uri="{FF2B5EF4-FFF2-40B4-BE49-F238E27FC236}">
                <a16:creationId xmlns:a16="http://schemas.microsoft.com/office/drawing/2014/main" id="{CE885F47-4904-0A63-3E70-A46FCC027DAF}"/>
              </a:ext>
            </a:extLst>
          </p:cNvPr>
          <p:cNvGrpSpPr/>
          <p:nvPr/>
        </p:nvGrpSpPr>
        <p:grpSpPr>
          <a:xfrm>
            <a:off x="-1" y="0"/>
            <a:ext cx="12192001" cy="6893859"/>
            <a:chOff x="-1" y="0"/>
            <a:chExt cx="12192001" cy="6893859"/>
          </a:xfrm>
        </p:grpSpPr>
        <p:pic>
          <p:nvPicPr>
            <p:cNvPr id="58" name="图片 57">
              <a:extLst>
                <a:ext uri="{FF2B5EF4-FFF2-40B4-BE49-F238E27FC236}">
                  <a16:creationId xmlns:a16="http://schemas.microsoft.com/office/drawing/2014/main" id="{F47E4FF0-40D3-2962-806E-08CC3ECE3B8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59" name="圆角矩形 58">
              <a:extLst>
                <a:ext uri="{FF2B5EF4-FFF2-40B4-BE49-F238E27FC236}">
                  <a16:creationId xmlns:a16="http://schemas.microsoft.com/office/drawing/2014/main" id="{C28D4623-8972-2728-B774-29AAAD4B72A8}"/>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0" name="圆角矩形 59">
              <a:extLst>
                <a:ext uri="{FF2B5EF4-FFF2-40B4-BE49-F238E27FC236}">
                  <a16:creationId xmlns:a16="http://schemas.microsoft.com/office/drawing/2014/main" id="{E41729A6-091E-F2EF-D4DF-845D09C313F5}"/>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nvGrpSpPr>
          <p:cNvPr id="61" name="组合 60">
            <a:extLst>
              <a:ext uri="{FF2B5EF4-FFF2-40B4-BE49-F238E27FC236}">
                <a16:creationId xmlns:a16="http://schemas.microsoft.com/office/drawing/2014/main" id="{ED2350A3-7107-9F88-868F-6A889EF78D9E}"/>
              </a:ext>
            </a:extLst>
          </p:cNvPr>
          <p:cNvGrpSpPr/>
          <p:nvPr/>
        </p:nvGrpSpPr>
        <p:grpSpPr>
          <a:xfrm>
            <a:off x="1236686" y="1625878"/>
            <a:ext cx="9718625" cy="3635933"/>
            <a:chOff x="2745615" y="2178128"/>
            <a:chExt cx="8849971" cy="3635933"/>
          </a:xfrm>
        </p:grpSpPr>
        <p:grpSp>
          <p:nvGrpSpPr>
            <p:cNvPr id="10" name="组合 9"/>
            <p:cNvGrpSpPr/>
            <p:nvPr/>
          </p:nvGrpSpPr>
          <p:grpSpPr>
            <a:xfrm>
              <a:off x="4466019" y="2570542"/>
              <a:ext cx="795455" cy="45782"/>
              <a:chOff x="4466019" y="2570542"/>
              <a:chExt cx="795455" cy="45782"/>
            </a:xfrm>
          </p:grpSpPr>
          <p:sp>
            <p:nvSpPr>
              <p:cNvPr id="11" name="标题 1"/>
              <p:cNvSpPr txBox="1"/>
              <p:nvPr/>
            </p:nvSpPr>
            <p:spPr>
              <a:xfrm>
                <a:off x="5215692"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12" name="标题 1"/>
              <p:cNvSpPr txBox="1"/>
              <p:nvPr/>
            </p:nvSpPr>
            <p:spPr>
              <a:xfrm>
                <a:off x="5089793"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13" name="标题 1"/>
              <p:cNvSpPr txBox="1"/>
              <p:nvPr/>
            </p:nvSpPr>
            <p:spPr>
              <a:xfrm>
                <a:off x="4963894"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14" name="标题 1"/>
              <p:cNvSpPr txBox="1"/>
              <p:nvPr/>
            </p:nvSpPr>
            <p:spPr>
              <a:xfrm>
                <a:off x="4837994"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15" name="标题 1"/>
              <p:cNvSpPr txBox="1"/>
              <p:nvPr/>
            </p:nvSpPr>
            <p:spPr>
              <a:xfrm>
                <a:off x="4717818"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16" name="标题 1"/>
              <p:cNvSpPr txBox="1"/>
              <p:nvPr/>
            </p:nvSpPr>
            <p:spPr>
              <a:xfrm>
                <a:off x="4591918"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17" name="标题 1"/>
              <p:cNvSpPr txBox="1"/>
              <p:nvPr/>
            </p:nvSpPr>
            <p:spPr>
              <a:xfrm>
                <a:off x="4466019"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grpSp>
        <p:sp>
          <p:nvSpPr>
            <p:cNvPr id="22" name="标题 1"/>
            <p:cNvSpPr txBox="1"/>
            <p:nvPr/>
          </p:nvSpPr>
          <p:spPr>
            <a:xfrm>
              <a:off x="3300739" y="2178128"/>
              <a:ext cx="819164" cy="819164"/>
            </a:xfrm>
            <a:custGeom>
              <a:avLst/>
              <a:gdLst>
                <a:gd name="connsiteX0" fmla="*/ 723900 w 723900"/>
                <a:gd name="connsiteY0" fmla="*/ 361950 h 723900"/>
                <a:gd name="connsiteX1" fmla="*/ 361950 w 723900"/>
                <a:gd name="connsiteY1" fmla="*/ 723900 h 723900"/>
                <a:gd name="connsiteX2" fmla="*/ 0 w 723900"/>
                <a:gd name="connsiteY2" fmla="*/ 361950 h 723900"/>
                <a:gd name="connsiteX3" fmla="*/ 361950 w 723900"/>
                <a:gd name="connsiteY3" fmla="*/ 0 h 723900"/>
                <a:gd name="connsiteX4" fmla="*/ 723900 w 723900"/>
                <a:gd name="connsiteY4" fmla="*/ 361950 h 723900"/>
              </a:gdLst>
              <a:ahLst/>
              <a:cxnLst/>
              <a:rect l="l" t="t" r="r" b="b"/>
              <a:pathLst>
                <a:path w="723900" h="723900">
                  <a:moveTo>
                    <a:pt x="723900" y="361950"/>
                  </a:moveTo>
                  <a:cubicBezTo>
                    <a:pt x="723900" y="561849"/>
                    <a:pt x="561849" y="723900"/>
                    <a:pt x="361950" y="723900"/>
                  </a:cubicBezTo>
                  <a:cubicBezTo>
                    <a:pt x="162051" y="723900"/>
                    <a:pt x="0" y="561849"/>
                    <a:pt x="0" y="361950"/>
                  </a:cubicBezTo>
                  <a:cubicBezTo>
                    <a:pt x="0" y="162051"/>
                    <a:pt x="162051" y="0"/>
                    <a:pt x="361950" y="0"/>
                  </a:cubicBezTo>
                  <a:cubicBezTo>
                    <a:pt x="561849" y="0"/>
                    <a:pt x="723900" y="162051"/>
                    <a:pt x="723900" y="361950"/>
                  </a:cubicBezTo>
                  <a:close/>
                </a:path>
              </a:pathLst>
            </a:custGeom>
            <a:solidFill>
              <a:schemeClr val="accent2">
                <a:alpha val="8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23" name="标题 1"/>
            <p:cNvSpPr txBox="1"/>
            <p:nvPr/>
          </p:nvSpPr>
          <p:spPr>
            <a:xfrm>
              <a:off x="3384128" y="2261516"/>
              <a:ext cx="652387" cy="652387"/>
            </a:xfrm>
            <a:custGeom>
              <a:avLst/>
              <a:gdLst>
                <a:gd name="connsiteX0" fmla="*/ 723900 w 723900"/>
                <a:gd name="connsiteY0" fmla="*/ 361950 h 723900"/>
                <a:gd name="connsiteX1" fmla="*/ 361950 w 723900"/>
                <a:gd name="connsiteY1" fmla="*/ 723900 h 723900"/>
                <a:gd name="connsiteX2" fmla="*/ 0 w 723900"/>
                <a:gd name="connsiteY2" fmla="*/ 361950 h 723900"/>
                <a:gd name="connsiteX3" fmla="*/ 361950 w 723900"/>
                <a:gd name="connsiteY3" fmla="*/ 0 h 723900"/>
                <a:gd name="connsiteX4" fmla="*/ 723900 w 723900"/>
                <a:gd name="connsiteY4" fmla="*/ 361950 h 723900"/>
              </a:gdLst>
              <a:ahLst/>
              <a:cxnLst/>
              <a:rect l="l" t="t" r="r" b="b"/>
              <a:pathLst>
                <a:path w="723900" h="723900">
                  <a:moveTo>
                    <a:pt x="723900" y="361950"/>
                  </a:moveTo>
                  <a:cubicBezTo>
                    <a:pt x="723900" y="561849"/>
                    <a:pt x="561849" y="723900"/>
                    <a:pt x="361950" y="723900"/>
                  </a:cubicBezTo>
                  <a:cubicBezTo>
                    <a:pt x="162051" y="723900"/>
                    <a:pt x="0" y="561849"/>
                    <a:pt x="0" y="361950"/>
                  </a:cubicBezTo>
                  <a:cubicBezTo>
                    <a:pt x="0" y="162051"/>
                    <a:pt x="162051" y="0"/>
                    <a:pt x="361950" y="0"/>
                  </a:cubicBezTo>
                  <a:cubicBezTo>
                    <a:pt x="561849" y="0"/>
                    <a:pt x="723900" y="162051"/>
                    <a:pt x="723900" y="361950"/>
                  </a:cubicBezTo>
                  <a:close/>
                </a:path>
              </a:pathLst>
            </a:custGeom>
            <a:solidFill>
              <a:schemeClr val="accent2"/>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24" name="标题 1"/>
            <p:cNvSpPr txBox="1"/>
            <p:nvPr/>
          </p:nvSpPr>
          <p:spPr>
            <a:xfrm>
              <a:off x="3540995" y="2433237"/>
              <a:ext cx="338652" cy="338702"/>
            </a:xfrm>
            <a:custGeom>
              <a:avLst/>
              <a:gdLst>
                <a:gd name="connsiteX0" fmla="*/ 579031 w 719895"/>
                <a:gd name="connsiteY0" fmla="*/ 554022 h 720000"/>
                <a:gd name="connsiteX1" fmla="*/ 596778 w 719895"/>
                <a:gd name="connsiteY1" fmla="*/ 561368 h 720000"/>
                <a:gd name="connsiteX2" fmla="*/ 712550 w 719895"/>
                <a:gd name="connsiteY2" fmla="*/ 677140 h 720000"/>
                <a:gd name="connsiteX3" fmla="*/ 712550 w 719895"/>
                <a:gd name="connsiteY3" fmla="*/ 712634 h 720000"/>
                <a:gd name="connsiteX4" fmla="*/ 694887 w 719895"/>
                <a:gd name="connsiteY4" fmla="*/ 720000 h 720000"/>
                <a:gd name="connsiteX5" fmla="*/ 677140 w 719895"/>
                <a:gd name="connsiteY5" fmla="*/ 712634 h 720000"/>
                <a:gd name="connsiteX6" fmla="*/ 561284 w 719895"/>
                <a:gd name="connsiteY6" fmla="*/ 596861 h 720000"/>
                <a:gd name="connsiteX7" fmla="*/ 561284 w 719895"/>
                <a:gd name="connsiteY7" fmla="*/ 561368 h 720000"/>
                <a:gd name="connsiteX8" fmla="*/ 579031 w 719895"/>
                <a:gd name="connsiteY8" fmla="*/ 554022 h 720000"/>
                <a:gd name="connsiteX9" fmla="*/ 301109 w 719895"/>
                <a:gd name="connsiteY9" fmla="*/ 0 h 720000"/>
                <a:gd name="connsiteX10" fmla="*/ 602219 w 719895"/>
                <a:gd name="connsiteY10" fmla="*/ 301109 h 720000"/>
                <a:gd name="connsiteX11" fmla="*/ 301109 w 719895"/>
                <a:gd name="connsiteY11" fmla="*/ 602219 h 720000"/>
                <a:gd name="connsiteX12" fmla="*/ 0 w 719895"/>
                <a:gd name="connsiteY12" fmla="*/ 301109 h 720000"/>
                <a:gd name="connsiteX13" fmla="*/ 301109 w 719895"/>
                <a:gd name="connsiteY13" fmla="*/ 0 h 720000"/>
              </a:gdLst>
              <a:ahLst/>
              <a:cxnLst/>
              <a:rect l="l" t="t" r="r" b="b"/>
              <a:pathLst>
                <a:path w="719895" h="720000">
                  <a:moveTo>
                    <a:pt x="579031" y="554022"/>
                  </a:moveTo>
                  <a:cubicBezTo>
                    <a:pt x="585456" y="554022"/>
                    <a:pt x="591880" y="556471"/>
                    <a:pt x="596778" y="561368"/>
                  </a:cubicBezTo>
                  <a:lnTo>
                    <a:pt x="712550" y="677140"/>
                  </a:lnTo>
                  <a:cubicBezTo>
                    <a:pt x="722344" y="686935"/>
                    <a:pt x="722344" y="702840"/>
                    <a:pt x="712550" y="712634"/>
                  </a:cubicBezTo>
                  <a:cubicBezTo>
                    <a:pt x="707778" y="717573"/>
                    <a:pt x="701333" y="720000"/>
                    <a:pt x="694887" y="720000"/>
                  </a:cubicBezTo>
                  <a:cubicBezTo>
                    <a:pt x="688441" y="720000"/>
                    <a:pt x="681995" y="717573"/>
                    <a:pt x="677140" y="712634"/>
                  </a:cubicBezTo>
                  <a:lnTo>
                    <a:pt x="561284" y="596861"/>
                  </a:lnTo>
                  <a:cubicBezTo>
                    <a:pt x="551490" y="587067"/>
                    <a:pt x="551490" y="571162"/>
                    <a:pt x="561284" y="561368"/>
                  </a:cubicBezTo>
                  <a:cubicBezTo>
                    <a:pt x="566181" y="556471"/>
                    <a:pt x="572606" y="554022"/>
                    <a:pt x="579031" y="554022"/>
                  </a:cubicBezTo>
                  <a:close/>
                  <a:moveTo>
                    <a:pt x="301109" y="0"/>
                  </a:moveTo>
                  <a:cubicBezTo>
                    <a:pt x="467443" y="0"/>
                    <a:pt x="602219" y="134859"/>
                    <a:pt x="602219" y="301109"/>
                  </a:cubicBezTo>
                  <a:cubicBezTo>
                    <a:pt x="602219" y="467443"/>
                    <a:pt x="467443" y="602219"/>
                    <a:pt x="301109" y="602219"/>
                  </a:cubicBezTo>
                  <a:cubicBezTo>
                    <a:pt x="134775" y="602219"/>
                    <a:pt x="0" y="467443"/>
                    <a:pt x="0" y="301109"/>
                  </a:cubicBezTo>
                  <a:cubicBezTo>
                    <a:pt x="0" y="134775"/>
                    <a:pt x="134775" y="0"/>
                    <a:pt x="301109" y="0"/>
                  </a:cubicBezTo>
                  <a:close/>
                </a:path>
              </a:pathLst>
            </a:custGeom>
            <a:solidFill>
              <a:schemeClr val="bg1"/>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25" name="标题 1"/>
            <p:cNvSpPr txBox="1"/>
            <p:nvPr/>
          </p:nvSpPr>
          <p:spPr>
            <a:xfrm>
              <a:off x="2745615" y="3368041"/>
              <a:ext cx="1929413" cy="2446020"/>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sz="1600" dirty="0"/>
                <a:t>《方案》提出，要针对新问题、新风险，及时修订完善一批重大事故隐患判定标准。要通过制作视频、标准解读、检查指南等方式，宣传普及标准。</a:t>
              </a:r>
              <a:endParaRPr lang="zh-CN" altLang="en-US" sz="1600" dirty="0"/>
            </a:p>
          </p:txBody>
        </p:sp>
        <p:grpSp>
          <p:nvGrpSpPr>
            <p:cNvPr id="26" name="组合 25"/>
            <p:cNvGrpSpPr/>
            <p:nvPr/>
          </p:nvGrpSpPr>
          <p:grpSpPr>
            <a:xfrm>
              <a:off x="6772869" y="2570542"/>
              <a:ext cx="795484" cy="45782"/>
              <a:chOff x="6772869" y="2570542"/>
              <a:chExt cx="795484" cy="45782"/>
            </a:xfrm>
          </p:grpSpPr>
          <p:sp>
            <p:nvSpPr>
              <p:cNvPr id="27" name="标题 1"/>
              <p:cNvSpPr txBox="1"/>
              <p:nvPr/>
            </p:nvSpPr>
            <p:spPr>
              <a:xfrm>
                <a:off x="6772869"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28" name="标题 1"/>
              <p:cNvSpPr txBox="1"/>
              <p:nvPr/>
            </p:nvSpPr>
            <p:spPr>
              <a:xfrm>
                <a:off x="6898770"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29" name="标题 1"/>
              <p:cNvSpPr txBox="1"/>
              <p:nvPr/>
            </p:nvSpPr>
            <p:spPr>
              <a:xfrm>
                <a:off x="7024672"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30" name="标题 1"/>
              <p:cNvSpPr txBox="1"/>
              <p:nvPr/>
            </p:nvSpPr>
            <p:spPr>
              <a:xfrm>
                <a:off x="7150572"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31" name="标题 1"/>
              <p:cNvSpPr txBox="1"/>
              <p:nvPr/>
            </p:nvSpPr>
            <p:spPr>
              <a:xfrm>
                <a:off x="7270751"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32" name="标题 1"/>
              <p:cNvSpPr txBox="1"/>
              <p:nvPr/>
            </p:nvSpPr>
            <p:spPr>
              <a:xfrm>
                <a:off x="7396648"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33" name="标题 1"/>
              <p:cNvSpPr txBox="1"/>
              <p:nvPr/>
            </p:nvSpPr>
            <p:spPr>
              <a:xfrm>
                <a:off x="7522571"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grpSp>
        <p:grpSp>
          <p:nvGrpSpPr>
            <p:cNvPr id="34" name="组合 33"/>
            <p:cNvGrpSpPr/>
            <p:nvPr/>
          </p:nvGrpSpPr>
          <p:grpSpPr>
            <a:xfrm>
              <a:off x="9079748" y="2570542"/>
              <a:ext cx="795433" cy="45782"/>
              <a:chOff x="9079748" y="2570542"/>
              <a:chExt cx="795433" cy="45782"/>
            </a:xfrm>
          </p:grpSpPr>
          <p:sp>
            <p:nvSpPr>
              <p:cNvPr id="35" name="标题 1"/>
              <p:cNvSpPr txBox="1"/>
              <p:nvPr/>
            </p:nvSpPr>
            <p:spPr>
              <a:xfrm>
                <a:off x="9829399"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36" name="标题 1"/>
              <p:cNvSpPr txBox="1"/>
              <p:nvPr/>
            </p:nvSpPr>
            <p:spPr>
              <a:xfrm>
                <a:off x="9703498"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37" name="标题 1"/>
              <p:cNvSpPr txBox="1"/>
              <p:nvPr/>
            </p:nvSpPr>
            <p:spPr>
              <a:xfrm>
                <a:off x="9577599"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38" name="标题 1"/>
              <p:cNvSpPr txBox="1"/>
              <p:nvPr/>
            </p:nvSpPr>
            <p:spPr>
              <a:xfrm>
                <a:off x="9451697"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39" name="标题 1"/>
              <p:cNvSpPr txBox="1"/>
              <p:nvPr/>
            </p:nvSpPr>
            <p:spPr>
              <a:xfrm>
                <a:off x="9331517"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40" name="标题 1"/>
              <p:cNvSpPr txBox="1"/>
              <p:nvPr/>
            </p:nvSpPr>
            <p:spPr>
              <a:xfrm>
                <a:off x="9205616"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41" name="标题 1"/>
              <p:cNvSpPr txBox="1"/>
              <p:nvPr/>
            </p:nvSpPr>
            <p:spPr>
              <a:xfrm>
                <a:off x="9079748" y="2570542"/>
                <a:ext cx="45782" cy="45782"/>
              </a:xfrm>
              <a:custGeom>
                <a:avLst/>
                <a:gdLst>
                  <a:gd name="connsiteX0" fmla="*/ 50800 w 50800"/>
                  <a:gd name="connsiteY0" fmla="*/ 25400 h 50800"/>
                  <a:gd name="connsiteX1" fmla="*/ 25400 w 50800"/>
                  <a:gd name="connsiteY1" fmla="*/ 50800 h 50800"/>
                  <a:gd name="connsiteX2" fmla="*/ 0 w 50800"/>
                  <a:gd name="connsiteY2" fmla="*/ 25400 h 50800"/>
                  <a:gd name="connsiteX3" fmla="*/ 25400 w 50800"/>
                  <a:gd name="connsiteY3" fmla="*/ 0 h 50800"/>
                  <a:gd name="connsiteX4" fmla="*/ 50800 w 50800"/>
                  <a:gd name="connsiteY4" fmla="*/ 25400 h 50800"/>
                </a:gdLst>
                <a:ahLst/>
                <a:cxnLst/>
                <a:rect l="l" t="t" r="r" b="b"/>
                <a:pathLst>
                  <a:path w="50800" h="50800">
                    <a:moveTo>
                      <a:pt x="50800" y="25400"/>
                    </a:moveTo>
                    <a:cubicBezTo>
                      <a:pt x="50800" y="39428"/>
                      <a:pt x="39428" y="50800"/>
                      <a:pt x="25400" y="50800"/>
                    </a:cubicBezTo>
                    <a:cubicBezTo>
                      <a:pt x="11372" y="50800"/>
                      <a:pt x="0" y="39428"/>
                      <a:pt x="0" y="25400"/>
                    </a:cubicBezTo>
                    <a:cubicBezTo>
                      <a:pt x="0" y="11372"/>
                      <a:pt x="11372" y="0"/>
                      <a:pt x="25400" y="0"/>
                    </a:cubicBezTo>
                    <a:cubicBezTo>
                      <a:pt x="39428" y="0"/>
                      <a:pt x="50800" y="11372"/>
                      <a:pt x="50800" y="25400"/>
                    </a:cubicBezTo>
                    <a:close/>
                  </a:path>
                </a:pathLst>
              </a:custGeom>
              <a:solidFill>
                <a:schemeClr val="tx1">
                  <a:lumMod val="65000"/>
                  <a:lumOff val="35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grpSp>
        <p:sp>
          <p:nvSpPr>
            <p:cNvPr id="42" name="标题 1"/>
            <p:cNvSpPr txBox="1"/>
            <p:nvPr/>
          </p:nvSpPr>
          <p:spPr>
            <a:xfrm>
              <a:off x="5607589" y="2178128"/>
              <a:ext cx="819164" cy="819164"/>
            </a:xfrm>
            <a:custGeom>
              <a:avLst/>
              <a:gdLst>
                <a:gd name="connsiteX0" fmla="*/ 723900 w 723900"/>
                <a:gd name="connsiteY0" fmla="*/ 361950 h 723900"/>
                <a:gd name="connsiteX1" fmla="*/ 361950 w 723900"/>
                <a:gd name="connsiteY1" fmla="*/ 723900 h 723900"/>
                <a:gd name="connsiteX2" fmla="*/ 0 w 723900"/>
                <a:gd name="connsiteY2" fmla="*/ 361950 h 723900"/>
                <a:gd name="connsiteX3" fmla="*/ 361950 w 723900"/>
                <a:gd name="connsiteY3" fmla="*/ 0 h 723900"/>
                <a:gd name="connsiteX4" fmla="*/ 723900 w 723900"/>
                <a:gd name="connsiteY4" fmla="*/ 361950 h 723900"/>
              </a:gdLst>
              <a:ahLst/>
              <a:cxnLst/>
              <a:rect l="l" t="t" r="r" b="b"/>
              <a:pathLst>
                <a:path w="723900" h="723900">
                  <a:moveTo>
                    <a:pt x="723900" y="361950"/>
                  </a:moveTo>
                  <a:cubicBezTo>
                    <a:pt x="723900" y="561849"/>
                    <a:pt x="561849" y="723900"/>
                    <a:pt x="361950" y="723900"/>
                  </a:cubicBezTo>
                  <a:cubicBezTo>
                    <a:pt x="162051" y="723900"/>
                    <a:pt x="0" y="561849"/>
                    <a:pt x="0" y="361950"/>
                  </a:cubicBezTo>
                  <a:cubicBezTo>
                    <a:pt x="0" y="162051"/>
                    <a:pt x="162051" y="0"/>
                    <a:pt x="361950" y="0"/>
                  </a:cubicBezTo>
                  <a:cubicBezTo>
                    <a:pt x="561849" y="0"/>
                    <a:pt x="723900" y="162051"/>
                    <a:pt x="723900" y="361950"/>
                  </a:cubicBezTo>
                  <a:close/>
                </a:path>
              </a:pathLst>
            </a:custGeom>
            <a:solidFill>
              <a:schemeClr val="accent1">
                <a:alpha val="8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43" name="标题 1"/>
            <p:cNvSpPr txBox="1"/>
            <p:nvPr/>
          </p:nvSpPr>
          <p:spPr>
            <a:xfrm>
              <a:off x="5690978" y="2261516"/>
              <a:ext cx="652387" cy="652387"/>
            </a:xfrm>
            <a:custGeom>
              <a:avLst/>
              <a:gdLst>
                <a:gd name="connsiteX0" fmla="*/ 723900 w 723900"/>
                <a:gd name="connsiteY0" fmla="*/ 361950 h 723900"/>
                <a:gd name="connsiteX1" fmla="*/ 361950 w 723900"/>
                <a:gd name="connsiteY1" fmla="*/ 723900 h 723900"/>
                <a:gd name="connsiteX2" fmla="*/ 0 w 723900"/>
                <a:gd name="connsiteY2" fmla="*/ 361950 h 723900"/>
                <a:gd name="connsiteX3" fmla="*/ 361950 w 723900"/>
                <a:gd name="connsiteY3" fmla="*/ 0 h 723900"/>
                <a:gd name="connsiteX4" fmla="*/ 723900 w 723900"/>
                <a:gd name="connsiteY4" fmla="*/ 361950 h 723900"/>
              </a:gdLst>
              <a:ahLst/>
              <a:cxnLst/>
              <a:rect l="l" t="t" r="r" b="b"/>
              <a:pathLst>
                <a:path w="723900" h="723900">
                  <a:moveTo>
                    <a:pt x="723900" y="361950"/>
                  </a:moveTo>
                  <a:cubicBezTo>
                    <a:pt x="723900" y="561849"/>
                    <a:pt x="561849" y="723900"/>
                    <a:pt x="361950" y="723900"/>
                  </a:cubicBezTo>
                  <a:cubicBezTo>
                    <a:pt x="162051" y="723900"/>
                    <a:pt x="0" y="561849"/>
                    <a:pt x="0" y="361950"/>
                  </a:cubicBezTo>
                  <a:cubicBezTo>
                    <a:pt x="0" y="162051"/>
                    <a:pt x="162051" y="0"/>
                    <a:pt x="361950" y="0"/>
                  </a:cubicBezTo>
                  <a:cubicBezTo>
                    <a:pt x="561849" y="0"/>
                    <a:pt x="723900" y="162051"/>
                    <a:pt x="723900" y="361950"/>
                  </a:cubicBezTo>
                  <a:close/>
                </a:path>
              </a:pathLst>
            </a:custGeom>
            <a:solidFill>
              <a:schemeClr val="accent1"/>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44" name="标题 1"/>
            <p:cNvSpPr txBox="1"/>
            <p:nvPr/>
          </p:nvSpPr>
          <p:spPr>
            <a:xfrm>
              <a:off x="5857236" y="2451846"/>
              <a:ext cx="319871" cy="301485"/>
            </a:xfrm>
            <a:custGeom>
              <a:avLst/>
              <a:gdLst>
                <a:gd name="connsiteX0" fmla="*/ 565749 w 763907"/>
                <a:gd name="connsiteY0" fmla="*/ 529546 h 720000"/>
                <a:gd name="connsiteX1" fmla="*/ 585849 w 763907"/>
                <a:gd name="connsiteY1" fmla="*/ 537865 h 720000"/>
                <a:gd name="connsiteX2" fmla="*/ 698960 w 763907"/>
                <a:gd name="connsiteY2" fmla="*/ 650977 h 720000"/>
                <a:gd name="connsiteX3" fmla="*/ 698960 w 763907"/>
                <a:gd name="connsiteY3" fmla="*/ 691178 h 720000"/>
                <a:gd name="connsiteX4" fmla="*/ 678860 w 763907"/>
                <a:gd name="connsiteY4" fmla="*/ 699521 h 720000"/>
                <a:gd name="connsiteX5" fmla="*/ 658760 w 763907"/>
                <a:gd name="connsiteY5" fmla="*/ 691178 h 720000"/>
                <a:gd name="connsiteX6" fmla="*/ 545648 w 763907"/>
                <a:gd name="connsiteY6" fmla="*/ 578066 h 720000"/>
                <a:gd name="connsiteX7" fmla="*/ 545648 w 763907"/>
                <a:gd name="connsiteY7" fmla="*/ 537865 h 720000"/>
                <a:gd name="connsiteX8" fmla="*/ 565749 w 763907"/>
                <a:gd name="connsiteY8" fmla="*/ 529546 h 720000"/>
                <a:gd name="connsiteX9" fmla="*/ 565749 w 763907"/>
                <a:gd name="connsiteY9" fmla="*/ 359807 h 720000"/>
                <a:gd name="connsiteX10" fmla="*/ 735464 w 763907"/>
                <a:gd name="connsiteY10" fmla="*/ 359807 h 720000"/>
                <a:gd name="connsiteX11" fmla="*/ 763907 w 763907"/>
                <a:gd name="connsiteY11" fmla="*/ 388251 h 720000"/>
                <a:gd name="connsiteX12" fmla="*/ 735464 w 763907"/>
                <a:gd name="connsiteY12" fmla="*/ 416695 h 720000"/>
                <a:gd name="connsiteX13" fmla="*/ 565749 w 763907"/>
                <a:gd name="connsiteY13" fmla="*/ 416695 h 720000"/>
                <a:gd name="connsiteX14" fmla="*/ 537305 w 763907"/>
                <a:gd name="connsiteY14" fmla="*/ 388251 h 720000"/>
                <a:gd name="connsiteX15" fmla="*/ 565749 w 763907"/>
                <a:gd name="connsiteY15" fmla="*/ 359807 h 720000"/>
                <a:gd name="connsiteX16" fmla="*/ 678860 w 763907"/>
                <a:gd name="connsiteY16" fmla="*/ 77005 h 720000"/>
                <a:gd name="connsiteX17" fmla="*/ 698960 w 763907"/>
                <a:gd name="connsiteY17" fmla="*/ 85325 h 720000"/>
                <a:gd name="connsiteX18" fmla="*/ 698960 w 763907"/>
                <a:gd name="connsiteY18" fmla="*/ 125525 h 720000"/>
                <a:gd name="connsiteX19" fmla="*/ 585849 w 763907"/>
                <a:gd name="connsiteY19" fmla="*/ 238636 h 720000"/>
                <a:gd name="connsiteX20" fmla="*/ 565749 w 763907"/>
                <a:gd name="connsiteY20" fmla="*/ 246980 h 720000"/>
                <a:gd name="connsiteX21" fmla="*/ 545648 w 763907"/>
                <a:gd name="connsiteY21" fmla="*/ 238636 h 720000"/>
                <a:gd name="connsiteX22" fmla="*/ 545648 w 763907"/>
                <a:gd name="connsiteY22" fmla="*/ 198436 h 720000"/>
                <a:gd name="connsiteX23" fmla="*/ 658760 w 763907"/>
                <a:gd name="connsiteY23" fmla="*/ 85325 h 720000"/>
                <a:gd name="connsiteX24" fmla="*/ 678860 w 763907"/>
                <a:gd name="connsiteY24" fmla="*/ 77005 h 720000"/>
                <a:gd name="connsiteX25" fmla="*/ 362802 w 763907"/>
                <a:gd name="connsiteY25" fmla="*/ 5 h 720000"/>
                <a:gd name="connsiteX26" fmla="*/ 422012 w 763907"/>
                <a:gd name="connsiteY26" fmla="*/ 16490 h 720000"/>
                <a:gd name="connsiteX27" fmla="*/ 481080 w 763907"/>
                <a:gd name="connsiteY27" fmla="*/ 119457 h 720000"/>
                <a:gd name="connsiteX28" fmla="*/ 481080 w 763907"/>
                <a:gd name="connsiteY28" fmla="*/ 600631 h 720000"/>
                <a:gd name="connsiteX29" fmla="*/ 422012 w 763907"/>
                <a:gd name="connsiteY29" fmla="*/ 703598 h 720000"/>
                <a:gd name="connsiteX30" fmla="*/ 361806 w 763907"/>
                <a:gd name="connsiteY30" fmla="*/ 720000 h 720000"/>
                <a:gd name="connsiteX31" fmla="*/ 303306 w 763907"/>
                <a:gd name="connsiteY31" fmla="*/ 704546 h 720000"/>
                <a:gd name="connsiteX32" fmla="*/ 60870 w 763907"/>
                <a:gd name="connsiteY32" fmla="*/ 568300 h 720000"/>
                <a:gd name="connsiteX33" fmla="*/ 0 w 763907"/>
                <a:gd name="connsiteY33" fmla="*/ 464291 h 720000"/>
                <a:gd name="connsiteX34" fmla="*/ 0 w 763907"/>
                <a:gd name="connsiteY34" fmla="*/ 255702 h 720000"/>
                <a:gd name="connsiteX35" fmla="*/ 60870 w 763907"/>
                <a:gd name="connsiteY35" fmla="*/ 151693 h 720000"/>
                <a:gd name="connsiteX36" fmla="*/ 303306 w 763907"/>
                <a:gd name="connsiteY36" fmla="*/ 15447 h 720000"/>
                <a:gd name="connsiteX37" fmla="*/ 362802 w 763907"/>
                <a:gd name="connsiteY37" fmla="*/ 5 h 720000"/>
              </a:gdLst>
              <a:ahLst/>
              <a:cxnLst/>
              <a:rect l="l" t="t" r="r" b="b"/>
              <a:pathLst>
                <a:path w="763907" h="720000">
                  <a:moveTo>
                    <a:pt x="565749" y="529546"/>
                  </a:moveTo>
                  <a:cubicBezTo>
                    <a:pt x="573025" y="529546"/>
                    <a:pt x="580302" y="532319"/>
                    <a:pt x="585849" y="537865"/>
                  </a:cubicBezTo>
                  <a:lnTo>
                    <a:pt x="698960" y="650977"/>
                  </a:lnTo>
                  <a:cubicBezTo>
                    <a:pt x="710054" y="662070"/>
                    <a:pt x="710054" y="680084"/>
                    <a:pt x="698960" y="691178"/>
                  </a:cubicBezTo>
                  <a:cubicBezTo>
                    <a:pt x="693461" y="696677"/>
                    <a:pt x="686161" y="699521"/>
                    <a:pt x="678860" y="699521"/>
                  </a:cubicBezTo>
                  <a:cubicBezTo>
                    <a:pt x="671560" y="699521"/>
                    <a:pt x="664259" y="696771"/>
                    <a:pt x="658760" y="691178"/>
                  </a:cubicBezTo>
                  <a:lnTo>
                    <a:pt x="545648" y="578066"/>
                  </a:lnTo>
                  <a:cubicBezTo>
                    <a:pt x="534555" y="566973"/>
                    <a:pt x="534555" y="548959"/>
                    <a:pt x="545648" y="537865"/>
                  </a:cubicBezTo>
                  <a:cubicBezTo>
                    <a:pt x="551195" y="532319"/>
                    <a:pt x="558471" y="529546"/>
                    <a:pt x="565749" y="529546"/>
                  </a:cubicBezTo>
                  <a:close/>
                  <a:moveTo>
                    <a:pt x="565749" y="359807"/>
                  </a:moveTo>
                  <a:lnTo>
                    <a:pt x="735464" y="359807"/>
                  </a:lnTo>
                  <a:cubicBezTo>
                    <a:pt x="751202" y="359807"/>
                    <a:pt x="763907" y="372512"/>
                    <a:pt x="763907" y="388251"/>
                  </a:cubicBezTo>
                  <a:cubicBezTo>
                    <a:pt x="763907" y="403990"/>
                    <a:pt x="751107" y="416695"/>
                    <a:pt x="735464" y="416695"/>
                  </a:cubicBezTo>
                  <a:lnTo>
                    <a:pt x="565749" y="416695"/>
                  </a:lnTo>
                  <a:cubicBezTo>
                    <a:pt x="550010" y="416695"/>
                    <a:pt x="537305" y="403990"/>
                    <a:pt x="537305" y="388251"/>
                  </a:cubicBezTo>
                  <a:cubicBezTo>
                    <a:pt x="537305" y="372512"/>
                    <a:pt x="550010" y="359807"/>
                    <a:pt x="565749" y="359807"/>
                  </a:cubicBezTo>
                  <a:close/>
                  <a:moveTo>
                    <a:pt x="678860" y="77005"/>
                  </a:moveTo>
                  <a:cubicBezTo>
                    <a:pt x="686137" y="77005"/>
                    <a:pt x="693414" y="79778"/>
                    <a:pt x="698960" y="85325"/>
                  </a:cubicBezTo>
                  <a:cubicBezTo>
                    <a:pt x="710054" y="96418"/>
                    <a:pt x="710054" y="114432"/>
                    <a:pt x="698960" y="125525"/>
                  </a:cubicBezTo>
                  <a:lnTo>
                    <a:pt x="585849" y="238636"/>
                  </a:lnTo>
                  <a:cubicBezTo>
                    <a:pt x="580350" y="244231"/>
                    <a:pt x="573049" y="246980"/>
                    <a:pt x="565749" y="246980"/>
                  </a:cubicBezTo>
                  <a:cubicBezTo>
                    <a:pt x="558448" y="246980"/>
                    <a:pt x="551147" y="244231"/>
                    <a:pt x="545648" y="238636"/>
                  </a:cubicBezTo>
                  <a:cubicBezTo>
                    <a:pt x="534555" y="227543"/>
                    <a:pt x="534555" y="209529"/>
                    <a:pt x="545648" y="198436"/>
                  </a:cubicBezTo>
                  <a:lnTo>
                    <a:pt x="658760" y="85325"/>
                  </a:lnTo>
                  <a:cubicBezTo>
                    <a:pt x="664306" y="79778"/>
                    <a:pt x="671583" y="77005"/>
                    <a:pt x="678860" y="77005"/>
                  </a:cubicBezTo>
                  <a:close/>
                  <a:moveTo>
                    <a:pt x="362802" y="5"/>
                  </a:moveTo>
                  <a:cubicBezTo>
                    <a:pt x="383186" y="183"/>
                    <a:pt x="403524" y="5682"/>
                    <a:pt x="422012" y="16490"/>
                  </a:cubicBezTo>
                  <a:cubicBezTo>
                    <a:pt x="458989" y="38108"/>
                    <a:pt x="481080" y="76601"/>
                    <a:pt x="481080" y="119457"/>
                  </a:cubicBezTo>
                  <a:lnTo>
                    <a:pt x="481080" y="600631"/>
                  </a:lnTo>
                  <a:cubicBezTo>
                    <a:pt x="481080" y="643486"/>
                    <a:pt x="458989" y="681980"/>
                    <a:pt x="422012" y="703598"/>
                  </a:cubicBezTo>
                  <a:cubicBezTo>
                    <a:pt x="403240" y="714501"/>
                    <a:pt x="382475" y="720000"/>
                    <a:pt x="361806" y="720000"/>
                  </a:cubicBezTo>
                  <a:cubicBezTo>
                    <a:pt x="341706" y="720000"/>
                    <a:pt x="321700" y="714881"/>
                    <a:pt x="303306" y="704546"/>
                  </a:cubicBezTo>
                  <a:lnTo>
                    <a:pt x="60870" y="568300"/>
                  </a:lnTo>
                  <a:cubicBezTo>
                    <a:pt x="23324" y="547157"/>
                    <a:pt x="0" y="507336"/>
                    <a:pt x="0" y="464291"/>
                  </a:cubicBezTo>
                  <a:lnTo>
                    <a:pt x="0" y="255702"/>
                  </a:lnTo>
                  <a:cubicBezTo>
                    <a:pt x="0" y="212657"/>
                    <a:pt x="23324" y="172742"/>
                    <a:pt x="60870" y="151693"/>
                  </a:cubicBezTo>
                  <a:lnTo>
                    <a:pt x="303306" y="15447"/>
                  </a:lnTo>
                  <a:cubicBezTo>
                    <a:pt x="321984" y="4970"/>
                    <a:pt x="342417" y="-173"/>
                    <a:pt x="362802" y="5"/>
                  </a:cubicBezTo>
                  <a:close/>
                </a:path>
              </a:pathLst>
            </a:custGeom>
            <a:solidFill>
              <a:schemeClr val="bg1"/>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45" name="标题 1"/>
            <p:cNvSpPr txBox="1"/>
            <p:nvPr/>
          </p:nvSpPr>
          <p:spPr>
            <a:xfrm>
              <a:off x="5052465" y="3372052"/>
              <a:ext cx="1929413" cy="2381047"/>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sz="1600" dirty="0"/>
                <a:t>要推动企业建立重大事故隐患自查自改常态化机制，企业主要负责人每季度带队至少开展1次检查（高危行业领域每月至少1次），</a:t>
              </a:r>
              <a:r>
                <a:rPr lang="en-US" altLang="zh-CN" sz="1600" dirty="0" err="1"/>
                <a:t>主动消除隐患，不能等靠政府部门为其当“安全保姆</a:t>
              </a:r>
              <a:r>
                <a:rPr lang="en-US" altLang="zh-CN" sz="1600" dirty="0"/>
                <a:t>”。</a:t>
              </a:r>
              <a:endParaRPr lang="zh-CN" altLang="en-US" sz="1600" dirty="0"/>
            </a:p>
          </p:txBody>
        </p:sp>
        <p:sp>
          <p:nvSpPr>
            <p:cNvPr id="46" name="标题 1"/>
            <p:cNvSpPr txBox="1"/>
            <p:nvPr/>
          </p:nvSpPr>
          <p:spPr>
            <a:xfrm>
              <a:off x="7914468" y="2178128"/>
              <a:ext cx="819164" cy="819164"/>
            </a:xfrm>
            <a:custGeom>
              <a:avLst/>
              <a:gdLst>
                <a:gd name="connsiteX0" fmla="*/ 723900 w 723900"/>
                <a:gd name="connsiteY0" fmla="*/ 361950 h 723900"/>
                <a:gd name="connsiteX1" fmla="*/ 361950 w 723900"/>
                <a:gd name="connsiteY1" fmla="*/ 723900 h 723900"/>
                <a:gd name="connsiteX2" fmla="*/ 0 w 723900"/>
                <a:gd name="connsiteY2" fmla="*/ 361950 h 723900"/>
                <a:gd name="connsiteX3" fmla="*/ 361950 w 723900"/>
                <a:gd name="connsiteY3" fmla="*/ 0 h 723900"/>
                <a:gd name="connsiteX4" fmla="*/ 723900 w 723900"/>
                <a:gd name="connsiteY4" fmla="*/ 361950 h 723900"/>
              </a:gdLst>
              <a:ahLst/>
              <a:cxnLst/>
              <a:rect l="l" t="t" r="r" b="b"/>
              <a:pathLst>
                <a:path w="723900" h="723900">
                  <a:moveTo>
                    <a:pt x="723900" y="361950"/>
                  </a:moveTo>
                  <a:cubicBezTo>
                    <a:pt x="723900" y="561849"/>
                    <a:pt x="561849" y="723900"/>
                    <a:pt x="361950" y="723900"/>
                  </a:cubicBezTo>
                  <a:cubicBezTo>
                    <a:pt x="162051" y="723900"/>
                    <a:pt x="0" y="561849"/>
                    <a:pt x="0" y="361950"/>
                  </a:cubicBezTo>
                  <a:cubicBezTo>
                    <a:pt x="0" y="162051"/>
                    <a:pt x="162051" y="0"/>
                    <a:pt x="361950" y="0"/>
                  </a:cubicBezTo>
                  <a:cubicBezTo>
                    <a:pt x="561849" y="0"/>
                    <a:pt x="723900" y="162051"/>
                    <a:pt x="723900" y="361950"/>
                  </a:cubicBezTo>
                  <a:close/>
                </a:path>
              </a:pathLst>
            </a:custGeom>
            <a:solidFill>
              <a:schemeClr val="accent2">
                <a:alpha val="8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47" name="标题 1"/>
            <p:cNvSpPr txBox="1"/>
            <p:nvPr/>
          </p:nvSpPr>
          <p:spPr>
            <a:xfrm>
              <a:off x="7997857" y="2261516"/>
              <a:ext cx="652387" cy="652387"/>
            </a:xfrm>
            <a:custGeom>
              <a:avLst/>
              <a:gdLst>
                <a:gd name="connsiteX0" fmla="*/ 723900 w 723900"/>
                <a:gd name="connsiteY0" fmla="*/ 361950 h 723900"/>
                <a:gd name="connsiteX1" fmla="*/ 361950 w 723900"/>
                <a:gd name="connsiteY1" fmla="*/ 723900 h 723900"/>
                <a:gd name="connsiteX2" fmla="*/ 0 w 723900"/>
                <a:gd name="connsiteY2" fmla="*/ 361950 h 723900"/>
                <a:gd name="connsiteX3" fmla="*/ 361950 w 723900"/>
                <a:gd name="connsiteY3" fmla="*/ 0 h 723900"/>
                <a:gd name="connsiteX4" fmla="*/ 723900 w 723900"/>
                <a:gd name="connsiteY4" fmla="*/ 361950 h 723900"/>
              </a:gdLst>
              <a:ahLst/>
              <a:cxnLst/>
              <a:rect l="l" t="t" r="r" b="b"/>
              <a:pathLst>
                <a:path w="723900" h="723900">
                  <a:moveTo>
                    <a:pt x="723900" y="361950"/>
                  </a:moveTo>
                  <a:cubicBezTo>
                    <a:pt x="723900" y="561849"/>
                    <a:pt x="561849" y="723900"/>
                    <a:pt x="361950" y="723900"/>
                  </a:cubicBezTo>
                  <a:cubicBezTo>
                    <a:pt x="162051" y="723900"/>
                    <a:pt x="0" y="561849"/>
                    <a:pt x="0" y="361950"/>
                  </a:cubicBezTo>
                  <a:cubicBezTo>
                    <a:pt x="0" y="162051"/>
                    <a:pt x="162051" y="0"/>
                    <a:pt x="361950" y="0"/>
                  </a:cubicBezTo>
                  <a:cubicBezTo>
                    <a:pt x="561849" y="0"/>
                    <a:pt x="723900" y="162051"/>
                    <a:pt x="723900" y="361950"/>
                  </a:cubicBezTo>
                  <a:close/>
                </a:path>
              </a:pathLst>
            </a:custGeom>
            <a:solidFill>
              <a:schemeClr val="accent2"/>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48" name="标题 1"/>
            <p:cNvSpPr txBox="1"/>
            <p:nvPr/>
          </p:nvSpPr>
          <p:spPr>
            <a:xfrm>
              <a:off x="8154699" y="2438701"/>
              <a:ext cx="338702" cy="327774"/>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bg1"/>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49" name="标题 1"/>
            <p:cNvSpPr txBox="1"/>
            <p:nvPr/>
          </p:nvSpPr>
          <p:spPr>
            <a:xfrm>
              <a:off x="7359344" y="3368041"/>
              <a:ext cx="1929413" cy="2446020"/>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sz="1600" dirty="0"/>
                <a:t>要建立健全责任倒查机制，对于未开展排查、明明有问题却查不出或者查出后拒不整改等导致重大事故隐患长期存在的，参照事故调查处理，严肃责任追究。</a:t>
              </a:r>
              <a:endParaRPr lang="zh-CN" altLang="en-US" sz="1600" dirty="0"/>
            </a:p>
          </p:txBody>
        </p:sp>
        <p:sp>
          <p:nvSpPr>
            <p:cNvPr id="50" name="标题 1"/>
            <p:cNvSpPr txBox="1"/>
            <p:nvPr/>
          </p:nvSpPr>
          <p:spPr>
            <a:xfrm>
              <a:off x="10221297" y="2178128"/>
              <a:ext cx="819164" cy="819164"/>
            </a:xfrm>
            <a:custGeom>
              <a:avLst/>
              <a:gdLst>
                <a:gd name="connsiteX0" fmla="*/ 723900 w 723900"/>
                <a:gd name="connsiteY0" fmla="*/ 361950 h 723900"/>
                <a:gd name="connsiteX1" fmla="*/ 361950 w 723900"/>
                <a:gd name="connsiteY1" fmla="*/ 723900 h 723900"/>
                <a:gd name="connsiteX2" fmla="*/ 0 w 723900"/>
                <a:gd name="connsiteY2" fmla="*/ 361950 h 723900"/>
                <a:gd name="connsiteX3" fmla="*/ 361950 w 723900"/>
                <a:gd name="connsiteY3" fmla="*/ 0 h 723900"/>
                <a:gd name="connsiteX4" fmla="*/ 723900 w 723900"/>
                <a:gd name="connsiteY4" fmla="*/ 361950 h 723900"/>
              </a:gdLst>
              <a:ahLst/>
              <a:cxnLst/>
              <a:rect l="l" t="t" r="r" b="b"/>
              <a:pathLst>
                <a:path w="723900" h="723900">
                  <a:moveTo>
                    <a:pt x="723900" y="361950"/>
                  </a:moveTo>
                  <a:cubicBezTo>
                    <a:pt x="723900" y="561849"/>
                    <a:pt x="561849" y="723900"/>
                    <a:pt x="361950" y="723900"/>
                  </a:cubicBezTo>
                  <a:cubicBezTo>
                    <a:pt x="162051" y="723900"/>
                    <a:pt x="0" y="561849"/>
                    <a:pt x="0" y="361950"/>
                  </a:cubicBezTo>
                  <a:cubicBezTo>
                    <a:pt x="0" y="162051"/>
                    <a:pt x="162051" y="0"/>
                    <a:pt x="361950" y="0"/>
                  </a:cubicBezTo>
                  <a:cubicBezTo>
                    <a:pt x="561849" y="0"/>
                    <a:pt x="723900" y="162051"/>
                    <a:pt x="723900" y="361950"/>
                  </a:cubicBezTo>
                  <a:close/>
                </a:path>
              </a:pathLst>
            </a:custGeom>
            <a:solidFill>
              <a:schemeClr val="accent1">
                <a:alpha val="8000"/>
              </a:schemeClr>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51" name="标题 1"/>
            <p:cNvSpPr txBox="1"/>
            <p:nvPr/>
          </p:nvSpPr>
          <p:spPr>
            <a:xfrm>
              <a:off x="10304686" y="2261516"/>
              <a:ext cx="652387" cy="652387"/>
            </a:xfrm>
            <a:custGeom>
              <a:avLst/>
              <a:gdLst>
                <a:gd name="connsiteX0" fmla="*/ 723900 w 723900"/>
                <a:gd name="connsiteY0" fmla="*/ 361950 h 723900"/>
                <a:gd name="connsiteX1" fmla="*/ 361950 w 723900"/>
                <a:gd name="connsiteY1" fmla="*/ 723900 h 723900"/>
                <a:gd name="connsiteX2" fmla="*/ 0 w 723900"/>
                <a:gd name="connsiteY2" fmla="*/ 361950 h 723900"/>
                <a:gd name="connsiteX3" fmla="*/ 361950 w 723900"/>
                <a:gd name="connsiteY3" fmla="*/ 0 h 723900"/>
                <a:gd name="connsiteX4" fmla="*/ 723900 w 723900"/>
                <a:gd name="connsiteY4" fmla="*/ 361950 h 723900"/>
              </a:gdLst>
              <a:ahLst/>
              <a:cxnLst/>
              <a:rect l="l" t="t" r="r" b="b"/>
              <a:pathLst>
                <a:path w="723900" h="723900">
                  <a:moveTo>
                    <a:pt x="723900" y="361950"/>
                  </a:moveTo>
                  <a:cubicBezTo>
                    <a:pt x="723900" y="561849"/>
                    <a:pt x="561849" y="723900"/>
                    <a:pt x="361950" y="723900"/>
                  </a:cubicBezTo>
                  <a:cubicBezTo>
                    <a:pt x="162051" y="723900"/>
                    <a:pt x="0" y="561849"/>
                    <a:pt x="0" y="361950"/>
                  </a:cubicBezTo>
                  <a:cubicBezTo>
                    <a:pt x="0" y="162051"/>
                    <a:pt x="162051" y="0"/>
                    <a:pt x="361950" y="0"/>
                  </a:cubicBezTo>
                  <a:cubicBezTo>
                    <a:pt x="561849" y="0"/>
                    <a:pt x="723900" y="162051"/>
                    <a:pt x="723900" y="361950"/>
                  </a:cubicBezTo>
                  <a:close/>
                </a:path>
              </a:pathLst>
            </a:custGeom>
            <a:solidFill>
              <a:schemeClr val="accent1"/>
            </a:solidFill>
            <a:ln w="635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52" name="标题 1"/>
            <p:cNvSpPr txBox="1"/>
            <p:nvPr/>
          </p:nvSpPr>
          <p:spPr>
            <a:xfrm>
              <a:off x="10470944" y="2457588"/>
              <a:ext cx="319871" cy="290000"/>
            </a:xfrm>
            <a:custGeom>
              <a:avLst/>
              <a:gdLst>
                <a:gd name="connsiteX0" fmla="*/ 31770 w 794163"/>
                <a:gd name="connsiteY0" fmla="*/ 656460 h 720001"/>
                <a:gd name="connsiteX1" fmla="*/ 762297 w 794163"/>
                <a:gd name="connsiteY1" fmla="*/ 656460 h 720001"/>
                <a:gd name="connsiteX2" fmla="*/ 794163 w 794163"/>
                <a:gd name="connsiteY2" fmla="*/ 688230 h 720001"/>
                <a:gd name="connsiteX3" fmla="*/ 762392 w 794163"/>
                <a:gd name="connsiteY3" fmla="*/ 720001 h 720001"/>
                <a:gd name="connsiteX4" fmla="*/ 31770 w 794163"/>
                <a:gd name="connsiteY4" fmla="*/ 720001 h 720001"/>
                <a:gd name="connsiteX5" fmla="*/ 0 w 794163"/>
                <a:gd name="connsiteY5" fmla="*/ 688230 h 720001"/>
                <a:gd name="connsiteX6" fmla="*/ 31770 w 794163"/>
                <a:gd name="connsiteY6" fmla="*/ 656460 h 720001"/>
                <a:gd name="connsiteX7" fmla="*/ 613493 w 794163"/>
                <a:gd name="connsiteY7" fmla="*/ 317608 h 720001"/>
                <a:gd name="connsiteX8" fmla="*/ 710048 w 794163"/>
                <a:gd name="connsiteY8" fmla="*/ 317608 h 720001"/>
                <a:gd name="connsiteX9" fmla="*/ 767655 w 794163"/>
                <a:gd name="connsiteY9" fmla="*/ 375216 h 720001"/>
                <a:gd name="connsiteX10" fmla="*/ 767655 w 794163"/>
                <a:gd name="connsiteY10" fmla="*/ 524689 h 720001"/>
                <a:gd name="connsiteX11" fmla="*/ 710048 w 794163"/>
                <a:gd name="connsiteY11" fmla="*/ 582297 h 720001"/>
                <a:gd name="connsiteX12" fmla="*/ 613493 w 794163"/>
                <a:gd name="connsiteY12" fmla="*/ 582297 h 720001"/>
                <a:gd name="connsiteX13" fmla="*/ 555885 w 794163"/>
                <a:gd name="connsiteY13" fmla="*/ 524689 h 720001"/>
                <a:gd name="connsiteX14" fmla="*/ 555885 w 794163"/>
                <a:gd name="connsiteY14" fmla="*/ 375216 h 720001"/>
                <a:gd name="connsiteX15" fmla="*/ 613493 w 794163"/>
                <a:gd name="connsiteY15" fmla="*/ 317608 h 720001"/>
                <a:gd name="connsiteX16" fmla="*/ 84019 w 794163"/>
                <a:gd name="connsiteY16" fmla="*/ 211770 h 720001"/>
                <a:gd name="connsiteX17" fmla="*/ 180574 w 794163"/>
                <a:gd name="connsiteY17" fmla="*/ 211770 h 720001"/>
                <a:gd name="connsiteX18" fmla="*/ 238182 w 794163"/>
                <a:gd name="connsiteY18" fmla="*/ 269282 h 720001"/>
                <a:gd name="connsiteX19" fmla="*/ 238182 w 794163"/>
                <a:gd name="connsiteY19" fmla="*/ 524785 h 720001"/>
                <a:gd name="connsiteX20" fmla="*/ 180574 w 794163"/>
                <a:gd name="connsiteY20" fmla="*/ 582393 h 720001"/>
                <a:gd name="connsiteX21" fmla="*/ 84019 w 794163"/>
                <a:gd name="connsiteY21" fmla="*/ 582393 h 720001"/>
                <a:gd name="connsiteX22" fmla="*/ 26411 w 794163"/>
                <a:gd name="connsiteY22" fmla="*/ 524785 h 720001"/>
                <a:gd name="connsiteX23" fmla="*/ 26411 w 794163"/>
                <a:gd name="connsiteY23" fmla="*/ 269378 h 720001"/>
                <a:gd name="connsiteX24" fmla="*/ 84019 w 794163"/>
                <a:gd name="connsiteY24" fmla="*/ 211770 h 720001"/>
                <a:gd name="connsiteX25" fmla="*/ 348708 w 794163"/>
                <a:gd name="connsiteY25" fmla="*/ 0 h 720001"/>
                <a:gd name="connsiteX26" fmla="*/ 445359 w 794163"/>
                <a:gd name="connsiteY26" fmla="*/ 0 h 720001"/>
                <a:gd name="connsiteX27" fmla="*/ 502871 w 794163"/>
                <a:gd name="connsiteY27" fmla="*/ 57607 h 720001"/>
                <a:gd name="connsiteX28" fmla="*/ 502871 w 794163"/>
                <a:gd name="connsiteY28" fmla="*/ 524785 h 720001"/>
                <a:gd name="connsiteX29" fmla="*/ 445263 w 794163"/>
                <a:gd name="connsiteY29" fmla="*/ 582393 h 720001"/>
                <a:gd name="connsiteX30" fmla="*/ 348708 w 794163"/>
                <a:gd name="connsiteY30" fmla="*/ 582393 h 720001"/>
                <a:gd name="connsiteX31" fmla="*/ 291100 w 794163"/>
                <a:gd name="connsiteY31" fmla="*/ 524785 h 720001"/>
                <a:gd name="connsiteX32" fmla="*/ 291100 w 794163"/>
                <a:gd name="connsiteY32" fmla="*/ 57607 h 720001"/>
                <a:gd name="connsiteX33" fmla="*/ 348708 w 794163"/>
                <a:gd name="connsiteY33" fmla="*/ 0 h 720001"/>
              </a:gdLst>
              <a:ahLst/>
              <a:cxnLst/>
              <a:rect l="l" t="t" r="r" b="b"/>
              <a:pathLst>
                <a:path w="794163" h="720001">
                  <a:moveTo>
                    <a:pt x="31770" y="656460"/>
                  </a:moveTo>
                  <a:lnTo>
                    <a:pt x="762297" y="656460"/>
                  </a:lnTo>
                  <a:cubicBezTo>
                    <a:pt x="779904" y="656460"/>
                    <a:pt x="794067" y="670622"/>
                    <a:pt x="794163" y="688230"/>
                  </a:cubicBezTo>
                  <a:cubicBezTo>
                    <a:pt x="794163" y="705742"/>
                    <a:pt x="779904" y="720001"/>
                    <a:pt x="762392" y="720001"/>
                  </a:cubicBezTo>
                  <a:lnTo>
                    <a:pt x="31770" y="720001"/>
                  </a:lnTo>
                  <a:cubicBezTo>
                    <a:pt x="14258" y="720001"/>
                    <a:pt x="0" y="705742"/>
                    <a:pt x="0" y="688230"/>
                  </a:cubicBezTo>
                  <a:cubicBezTo>
                    <a:pt x="0" y="670718"/>
                    <a:pt x="14258" y="656460"/>
                    <a:pt x="31770" y="656460"/>
                  </a:cubicBezTo>
                  <a:close/>
                  <a:moveTo>
                    <a:pt x="613493" y="317608"/>
                  </a:moveTo>
                  <a:lnTo>
                    <a:pt x="710048" y="317608"/>
                  </a:lnTo>
                  <a:cubicBezTo>
                    <a:pt x="741818" y="317608"/>
                    <a:pt x="767655" y="343445"/>
                    <a:pt x="767655" y="375216"/>
                  </a:cubicBezTo>
                  <a:lnTo>
                    <a:pt x="767655" y="524689"/>
                  </a:lnTo>
                  <a:cubicBezTo>
                    <a:pt x="767655" y="556364"/>
                    <a:pt x="741723" y="582297"/>
                    <a:pt x="710048" y="582297"/>
                  </a:cubicBezTo>
                  <a:lnTo>
                    <a:pt x="613493" y="582297"/>
                  </a:lnTo>
                  <a:cubicBezTo>
                    <a:pt x="581818" y="582297"/>
                    <a:pt x="555885" y="556364"/>
                    <a:pt x="555885" y="524689"/>
                  </a:cubicBezTo>
                  <a:lnTo>
                    <a:pt x="555885" y="375216"/>
                  </a:lnTo>
                  <a:cubicBezTo>
                    <a:pt x="555885" y="343349"/>
                    <a:pt x="581722" y="317608"/>
                    <a:pt x="613493" y="317608"/>
                  </a:cubicBezTo>
                  <a:close/>
                  <a:moveTo>
                    <a:pt x="84019" y="211770"/>
                  </a:moveTo>
                  <a:lnTo>
                    <a:pt x="180574" y="211770"/>
                  </a:lnTo>
                  <a:cubicBezTo>
                    <a:pt x="212440" y="211770"/>
                    <a:pt x="238182" y="237512"/>
                    <a:pt x="238182" y="269282"/>
                  </a:cubicBezTo>
                  <a:lnTo>
                    <a:pt x="238182" y="524785"/>
                  </a:lnTo>
                  <a:cubicBezTo>
                    <a:pt x="238182" y="556460"/>
                    <a:pt x="212248" y="582393"/>
                    <a:pt x="180574" y="582393"/>
                  </a:cubicBezTo>
                  <a:lnTo>
                    <a:pt x="84019" y="582393"/>
                  </a:lnTo>
                  <a:cubicBezTo>
                    <a:pt x="52344" y="582393"/>
                    <a:pt x="26411" y="556460"/>
                    <a:pt x="26411" y="524785"/>
                  </a:cubicBezTo>
                  <a:lnTo>
                    <a:pt x="26411" y="269378"/>
                  </a:lnTo>
                  <a:cubicBezTo>
                    <a:pt x="26411" y="237512"/>
                    <a:pt x="52248" y="211770"/>
                    <a:pt x="84019" y="211770"/>
                  </a:cubicBezTo>
                  <a:close/>
                  <a:moveTo>
                    <a:pt x="348708" y="0"/>
                  </a:moveTo>
                  <a:lnTo>
                    <a:pt x="445359" y="0"/>
                  </a:lnTo>
                  <a:cubicBezTo>
                    <a:pt x="477129" y="0"/>
                    <a:pt x="502871" y="25741"/>
                    <a:pt x="502871" y="57607"/>
                  </a:cubicBezTo>
                  <a:lnTo>
                    <a:pt x="502871" y="524785"/>
                  </a:lnTo>
                  <a:cubicBezTo>
                    <a:pt x="502871" y="556460"/>
                    <a:pt x="476937" y="582393"/>
                    <a:pt x="445263" y="582393"/>
                  </a:cubicBezTo>
                  <a:lnTo>
                    <a:pt x="348708" y="582393"/>
                  </a:lnTo>
                  <a:cubicBezTo>
                    <a:pt x="317033" y="582393"/>
                    <a:pt x="291100" y="556460"/>
                    <a:pt x="291100" y="524785"/>
                  </a:cubicBezTo>
                  <a:lnTo>
                    <a:pt x="291100" y="57607"/>
                  </a:lnTo>
                  <a:cubicBezTo>
                    <a:pt x="291100" y="25741"/>
                    <a:pt x="316937" y="0"/>
                    <a:pt x="348708" y="0"/>
                  </a:cubicBezTo>
                  <a:close/>
                </a:path>
              </a:pathLst>
            </a:custGeom>
            <a:solidFill>
              <a:schemeClr val="bg1"/>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53" name="标题 1"/>
            <p:cNvSpPr txBox="1"/>
            <p:nvPr/>
          </p:nvSpPr>
          <p:spPr>
            <a:xfrm>
              <a:off x="9666173" y="3368041"/>
              <a:ext cx="1929413" cy="2446020"/>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sz="1600" dirty="0"/>
                <a:t>要结合企业主要负责人培训班，对安全监管执法人员开展跟班集中培训，提高监管执法人员能力和水。要完善政府挂牌督办和部门把关销号等机制，加大专业指导力度。</a:t>
              </a:r>
              <a:endParaRPr lang="zh-CN" altLang="en-US" sz="1600" dirty="0"/>
            </a:p>
          </p:txBody>
        </p:sp>
      </p:grpSp>
      <p:sp>
        <p:nvSpPr>
          <p:cNvPr id="54"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55" name="标题 1"/>
          <p:cNvSpPr txBox="1"/>
          <p:nvPr/>
        </p:nvSpPr>
        <p:spPr>
          <a:xfrm>
            <a:off x="743662" y="296822"/>
            <a:ext cx="10823498" cy="432000"/>
          </a:xfrm>
          <a:prstGeom prst="rect">
            <a:avLst/>
          </a:prstGeom>
          <a:noFill/>
          <a:ln>
            <a:noFill/>
          </a:ln>
        </p:spPr>
        <p:txBody>
          <a:bodyPr vert="horz" wrap="square" lIns="0" tIns="0" rIns="0" bIns="0" rtlCol="0" anchor="ctr"/>
          <a:lstStyle>
            <a:defPPr>
              <a:defRPr lang="zh-CN"/>
            </a:defPPr>
            <a:lvl1pPr>
              <a:defRPr kumimoji="1" sz="20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a:t>去年开展了重大事故隐患专项排查整治2023行动，此次三年行动对深化重大事故隐患排查整治的针</a:t>
            </a:r>
            <a:endParaRPr lang="zh-CN" altLang="en-US" dirty="0"/>
          </a:p>
        </p:txBody>
      </p:sp>
      <p:cxnSp>
        <p:nvCxnSpPr>
          <p:cNvPr id="56"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10BB3697-3075-864F-3AE8-32F8194FAD10}"/>
              </a:ext>
            </a:extLst>
          </p:cNvPr>
          <p:cNvGrpSpPr/>
          <p:nvPr/>
        </p:nvGrpSpPr>
        <p:grpSpPr>
          <a:xfrm>
            <a:off x="-1" y="0"/>
            <a:ext cx="12192001" cy="6893859"/>
            <a:chOff x="-1" y="0"/>
            <a:chExt cx="12192001" cy="6893859"/>
          </a:xfrm>
        </p:grpSpPr>
        <p:pic>
          <p:nvPicPr>
            <p:cNvPr id="14" name="图片 13">
              <a:extLst>
                <a:ext uri="{FF2B5EF4-FFF2-40B4-BE49-F238E27FC236}">
                  <a16:creationId xmlns:a16="http://schemas.microsoft.com/office/drawing/2014/main" id="{5608B288-7F99-6C91-4170-2FF84FF275F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5" name="圆角矩形 14">
              <a:extLst>
                <a:ext uri="{FF2B5EF4-FFF2-40B4-BE49-F238E27FC236}">
                  <a16:creationId xmlns:a16="http://schemas.microsoft.com/office/drawing/2014/main" id="{F6B17AB8-E103-C197-95C2-FA6C34371116}"/>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6" name="圆角矩形 15">
              <a:extLst>
                <a:ext uri="{FF2B5EF4-FFF2-40B4-BE49-F238E27FC236}">
                  <a16:creationId xmlns:a16="http://schemas.microsoft.com/office/drawing/2014/main" id="{1159D110-C3E9-DD03-CBD9-9C4A0786D126}"/>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2" name="标题 1"/>
          <p:cNvSpPr txBox="1"/>
          <p:nvPr/>
        </p:nvSpPr>
        <p:spPr>
          <a:xfrm>
            <a:off x="1037420" y="1878591"/>
            <a:ext cx="5184086" cy="3928644"/>
          </a:xfrm>
          <a:prstGeom prst="round2DiagRect">
            <a:avLst>
              <a:gd name="adj1" fmla="val 9942"/>
              <a:gd name="adj2" fmla="val 0"/>
            </a:avLst>
          </a:prstGeom>
          <a:solidFill>
            <a:srgbClr val="47A879">
              <a:alpha val="9000"/>
            </a:srgb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3" name="标题 1"/>
          <p:cNvSpPr txBox="1"/>
          <p:nvPr/>
        </p:nvSpPr>
        <p:spPr>
          <a:xfrm>
            <a:off x="743662" y="1608591"/>
            <a:ext cx="792000" cy="540000"/>
          </a:xfrm>
          <a:prstGeom prst="round2DiagRect">
            <a:avLst>
              <a:gd name="adj1" fmla="val 50000"/>
              <a:gd name="adj2" fmla="val 0"/>
            </a:avLst>
          </a:prstGeom>
          <a:gradFill>
            <a:gsLst>
              <a:gs pos="1000">
                <a:schemeClr val="accent1">
                  <a:lumMod val="60000"/>
                  <a:lumOff val="40000"/>
                </a:schemeClr>
              </a:gs>
              <a:gs pos="100000">
                <a:schemeClr val="accent1"/>
              </a:gs>
            </a:gsLst>
            <a:lin ang="3000000" scaled="0"/>
          </a:gradFill>
          <a:ln w="6350" cap="flat">
            <a:noFill/>
            <a:miter/>
          </a:ln>
          <a:effectLst>
            <a:outerShdw blurRad="317500" dist="127000" dir="2400000" algn="t" rotWithShape="0">
              <a:schemeClr val="accent1">
                <a:alpha val="20000"/>
              </a:schemeClr>
            </a:outerShdw>
          </a:effectLst>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8" name="标题 1"/>
          <p:cNvSpPr txBox="1"/>
          <p:nvPr/>
        </p:nvSpPr>
        <p:spPr>
          <a:xfrm>
            <a:off x="1535662" y="2952886"/>
            <a:ext cx="4196826" cy="2047486"/>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sz="1800" dirty="0"/>
              <a:t>《方案》要求，2024年底前基本消除2023年及以前排查发现的重大事故隐患存量，2025年底前有效遏制重大事故隐患增量，2026年底前形成重大事故隐患动态清零的常态化机制。</a:t>
            </a:r>
            <a:endParaRPr lang="zh-CN" altLang="en-US" sz="1800" dirty="0"/>
          </a:p>
        </p:txBody>
      </p:sp>
      <p:sp>
        <p:nvSpPr>
          <p:cNvPr id="9" name="标题 1"/>
          <p:cNvSpPr txBox="1"/>
          <p:nvPr/>
        </p:nvSpPr>
        <p:spPr>
          <a:xfrm>
            <a:off x="869662" y="1698592"/>
            <a:ext cx="540000" cy="360000"/>
          </a:xfrm>
          <a:prstGeom prst="rect">
            <a:avLst/>
          </a:prstGeom>
          <a:noFill/>
          <a:ln>
            <a:noFill/>
          </a:ln>
        </p:spPr>
        <p:txBody>
          <a:bodyPr vert="horz" wrap="square" lIns="0" tIns="0" rIns="0" bIns="0" rtlCol="0" anchor="ctr"/>
          <a:lstStyle/>
          <a:p>
            <a:pPr algn="ctr"/>
            <a:r>
              <a:rPr kumimoji="1" lang="en-US" altLang="zh-CN" sz="2000" dirty="0">
                <a:ln w="12700">
                  <a:noFill/>
                </a:ln>
                <a:solidFill>
                  <a:schemeClr val="bg1"/>
                </a:solidFill>
                <a:latin typeface="Alibaba PuHuiTi" pitchFamily="18" charset="-122"/>
                <a:ea typeface="Alibaba PuHuiTi" pitchFamily="18" charset="-122"/>
                <a:cs typeface="Alibaba PuHuiTi" pitchFamily="18" charset="-122"/>
              </a:rPr>
              <a:t>01</a:t>
            </a:r>
            <a:endParaRPr kumimoji="1" lang="zh-CN" altLang="en-US" dirty="0">
              <a:latin typeface="Alibaba PuHuiTi" pitchFamily="18" charset="-122"/>
              <a:ea typeface="Alibaba PuHuiTi" pitchFamily="18" charset="-122"/>
            </a:endParaRPr>
          </a:p>
        </p:txBody>
      </p:sp>
      <p:sp>
        <p:nvSpPr>
          <p:cNvPr id="10"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1" name="标题 1"/>
          <p:cNvSpPr txBox="1"/>
          <p:nvPr/>
        </p:nvSpPr>
        <p:spPr>
          <a:xfrm>
            <a:off x="743662" y="296822"/>
            <a:ext cx="10930178" cy="432000"/>
          </a:xfrm>
          <a:prstGeom prst="rect">
            <a:avLst/>
          </a:prstGeom>
          <a:noFill/>
          <a:ln>
            <a:noFill/>
          </a:ln>
        </p:spPr>
        <p:txBody>
          <a:bodyPr vert="horz" wrap="square" lIns="0" tIns="0" rIns="0" bIns="0" rtlCol="0" anchor="ctr"/>
          <a:lstStyle>
            <a:defPPr>
              <a:defRPr lang="zh-CN"/>
            </a:defPPr>
            <a:lvl1pPr>
              <a:defRPr kumimoji="1" sz="20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a:t>去年开展了重大事故隐患专项排查整治2023行动，此次三年行动对深化重大事故隐患排查整治的针</a:t>
            </a:r>
            <a:endParaRPr lang="zh-CN" altLang="en-US" dirty="0"/>
          </a:p>
        </p:txBody>
      </p:sp>
      <p:cxnSp>
        <p:nvCxnSpPr>
          <p:cNvPr id="12"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pic>
        <p:nvPicPr>
          <p:cNvPr id="18" name="图片 17">
            <a:extLst>
              <a:ext uri="{FF2B5EF4-FFF2-40B4-BE49-F238E27FC236}">
                <a16:creationId xmlns:a16="http://schemas.microsoft.com/office/drawing/2014/main" id="{45AEF882-AEE2-182C-31E8-A5B813D6CF65}"/>
              </a:ext>
            </a:extLst>
          </p:cNvPr>
          <p:cNvPicPr>
            <a:picLocks noChangeAspect="1"/>
          </p:cNvPicPr>
          <p:nvPr/>
        </p:nvPicPr>
        <p:blipFill rotWithShape="1">
          <a:blip r:embed="rId3">
            <a:extLst>
              <a:ext uri="{28A0092B-C50C-407E-A947-70E740481C1C}">
                <a14:useLocalDpi xmlns:a14="http://schemas.microsoft.com/office/drawing/2010/main" val="0"/>
              </a:ext>
            </a:extLst>
          </a:blip>
          <a:srcRect r="7351"/>
          <a:stretch/>
        </p:blipFill>
        <p:spPr>
          <a:xfrm>
            <a:off x="6389264" y="1886791"/>
            <a:ext cx="5184086" cy="39122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FCC599E9-84FD-AC71-DF64-147A6B815DE3}"/>
              </a:ext>
            </a:extLst>
          </p:cNvPr>
          <p:cNvGrpSpPr/>
          <p:nvPr/>
        </p:nvGrpSpPr>
        <p:grpSpPr>
          <a:xfrm>
            <a:off x="-1" y="0"/>
            <a:ext cx="12192001" cy="6893859"/>
            <a:chOff x="-1" y="0"/>
            <a:chExt cx="12192001" cy="6893859"/>
          </a:xfrm>
        </p:grpSpPr>
        <p:pic>
          <p:nvPicPr>
            <p:cNvPr id="11" name="图片 10">
              <a:extLst>
                <a:ext uri="{FF2B5EF4-FFF2-40B4-BE49-F238E27FC236}">
                  <a16:creationId xmlns:a16="http://schemas.microsoft.com/office/drawing/2014/main" id="{9DECB481-AD49-6DEE-B480-2D21818C557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2" name="圆角矩形 11">
              <a:extLst>
                <a:ext uri="{FF2B5EF4-FFF2-40B4-BE49-F238E27FC236}">
                  <a16:creationId xmlns:a16="http://schemas.microsoft.com/office/drawing/2014/main" id="{77059710-3CE9-F55B-1935-00142FDAF830}"/>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3" name="圆角矩形 12">
              <a:extLst>
                <a:ext uri="{FF2B5EF4-FFF2-40B4-BE49-F238E27FC236}">
                  <a16:creationId xmlns:a16="http://schemas.microsoft.com/office/drawing/2014/main" id="{5B093582-2947-9D3E-C12F-D2605C96E917}"/>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nvGrpSpPr>
          <p:cNvPr id="14" name="组合 13">
            <a:extLst>
              <a:ext uri="{FF2B5EF4-FFF2-40B4-BE49-F238E27FC236}">
                <a16:creationId xmlns:a16="http://schemas.microsoft.com/office/drawing/2014/main" id="{F4FF808E-2092-BBA4-04F3-1CB0FBA2E393}"/>
              </a:ext>
            </a:extLst>
          </p:cNvPr>
          <p:cNvGrpSpPr/>
          <p:nvPr/>
        </p:nvGrpSpPr>
        <p:grpSpPr>
          <a:xfrm>
            <a:off x="1068471" y="1626226"/>
            <a:ext cx="5499100" cy="4355431"/>
            <a:chOff x="3340100" y="1419726"/>
            <a:chExt cx="5499100" cy="4355431"/>
          </a:xfrm>
        </p:grpSpPr>
        <p:sp>
          <p:nvSpPr>
            <p:cNvPr id="2" name="标题 1"/>
            <p:cNvSpPr txBox="1"/>
            <p:nvPr/>
          </p:nvSpPr>
          <p:spPr>
            <a:xfrm>
              <a:off x="3340100" y="1419726"/>
              <a:ext cx="5499100" cy="4010526"/>
            </a:xfrm>
            <a:prstGeom prst="round2DiagRect">
              <a:avLst/>
            </a:prstGeom>
            <a:solidFill>
              <a:srgbClr val="F9555E"/>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3" name="标题 1"/>
            <p:cNvSpPr txBox="1"/>
            <p:nvPr/>
          </p:nvSpPr>
          <p:spPr>
            <a:xfrm>
              <a:off x="3340100" y="1533117"/>
              <a:ext cx="5306595" cy="4242040"/>
            </a:xfrm>
            <a:prstGeom prst="round2DiagRect">
              <a:avLst/>
            </a:prstGeom>
            <a:solidFill>
              <a:schemeClr val="bg1"/>
            </a:solidFill>
            <a:ln w="12700" cap="sq">
              <a:solidFill>
                <a:schemeClr val="bg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6" name="标题 1"/>
            <p:cNvSpPr txBox="1"/>
            <p:nvPr/>
          </p:nvSpPr>
          <p:spPr>
            <a:xfrm>
              <a:off x="8284382" y="1822730"/>
              <a:ext cx="166491" cy="166491"/>
            </a:xfrm>
            <a:prstGeom prst="ellipse">
              <a:avLst/>
            </a:prstGeom>
            <a:solidFill>
              <a:srgbClr val="F9555E"/>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grpSp>
      <p:sp>
        <p:nvSpPr>
          <p:cNvPr id="4" name="标题 1"/>
          <p:cNvSpPr txBox="1"/>
          <p:nvPr/>
        </p:nvSpPr>
        <p:spPr>
          <a:xfrm>
            <a:off x="1374413" y="2029230"/>
            <a:ext cx="1235243" cy="1286817"/>
          </a:xfrm>
          <a:prstGeom prst="rect">
            <a:avLst/>
          </a:prstGeom>
          <a:noFill/>
          <a:ln cap="sq">
            <a:noFill/>
          </a:ln>
        </p:spPr>
        <p:txBody>
          <a:bodyPr vert="horz" wrap="square" lIns="0" tIns="0" rIns="0" bIns="0" rtlCol="0" anchor="t"/>
          <a:lstStyle/>
          <a:p>
            <a:pPr algn="ctr"/>
            <a:r>
              <a:rPr kumimoji="1" lang="en-US" altLang="zh-CN" sz="5400" dirty="0">
                <a:ln w="15875">
                  <a:solidFill>
                    <a:srgbClr val="F9555E"/>
                  </a:solidFill>
                </a:ln>
                <a:solidFill>
                  <a:schemeClr val="bg1"/>
                </a:solidFill>
                <a:latin typeface="Alibaba PuHuiTi" pitchFamily="18" charset="-122"/>
                <a:ea typeface="Alibaba PuHuiTi" pitchFamily="18" charset="-122"/>
                <a:cs typeface="Alibaba PuHuiTi" pitchFamily="18" charset="-122"/>
              </a:rPr>
              <a:t>01</a:t>
            </a:r>
            <a:endParaRPr kumimoji="1" lang="zh-CN" altLang="en-US" dirty="0">
              <a:ln>
                <a:solidFill>
                  <a:srgbClr val="F9555E"/>
                </a:solidFill>
              </a:ln>
              <a:latin typeface="Alibaba PuHuiTi" pitchFamily="18" charset="-122"/>
              <a:ea typeface="Alibaba PuHuiTi" pitchFamily="18" charset="-122"/>
            </a:endParaRPr>
          </a:p>
        </p:txBody>
      </p:sp>
      <p:sp>
        <p:nvSpPr>
          <p:cNvPr id="5" name="标题 1"/>
          <p:cNvSpPr txBox="1"/>
          <p:nvPr/>
        </p:nvSpPr>
        <p:spPr>
          <a:xfrm>
            <a:off x="1540042" y="2940278"/>
            <a:ext cx="4555957" cy="2410327"/>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去年确定的“人人讲安全、个个会应急”这个宣传教育主题，已在全社会形成共识，对提升广大群众发现身边隐患的积极性主动性、提升公众安全意识发挥了重要作用。但我们也应充分认识到，人员力量和素质能力的提升需要持续用力、久久为功。这次三年行动部署开展了全民安全素质提升行动，就是要让这个主题更有形有感，形成有效抓手，切实筑牢安全生产的人民防线。</a:t>
            </a:r>
            <a:endParaRPr lang="zh-CN" altLang="en-US" dirty="0"/>
          </a:p>
        </p:txBody>
      </p:sp>
      <p:sp>
        <p:nvSpPr>
          <p:cNvPr id="7"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8" name="标题 1"/>
          <p:cNvSpPr txBox="1"/>
          <p:nvPr/>
        </p:nvSpPr>
        <p:spPr>
          <a:xfrm>
            <a:off x="743662" y="296822"/>
            <a:ext cx="10899698" cy="432000"/>
          </a:xfrm>
          <a:prstGeom prst="rect">
            <a:avLst/>
          </a:prstGeom>
          <a:noFill/>
          <a:ln>
            <a:noFill/>
          </a:ln>
        </p:spPr>
        <p:txBody>
          <a:bodyPr vert="horz" wrap="square" lIns="0" tIns="0" rIns="0" bIns="0" rtlCol="0" anchor="ctr"/>
          <a:lstStyle>
            <a:defPPr>
              <a:defRPr lang="zh-CN"/>
            </a:defPPr>
            <a:lvl1pPr>
              <a:defRPr kumimoji="1" sz="20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err="1"/>
              <a:t>三年行动提出聚焦“人人讲安全、个个会应急”这一主题持续开展安全生产宣传活动，出于的考虑</a:t>
            </a:r>
            <a:endParaRPr lang="zh-CN" altLang="en-US" dirty="0"/>
          </a:p>
        </p:txBody>
      </p:sp>
      <p:cxnSp>
        <p:nvCxnSpPr>
          <p:cNvPr id="9"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pic>
        <p:nvPicPr>
          <p:cNvPr id="16" name="图片 15">
            <a:extLst>
              <a:ext uri="{FF2B5EF4-FFF2-40B4-BE49-F238E27FC236}">
                <a16:creationId xmlns:a16="http://schemas.microsoft.com/office/drawing/2014/main" id="{77AB13DA-9920-F0C1-4F76-71932BFF9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4450" y="1626226"/>
            <a:ext cx="4955809" cy="40105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7EE7C728-0439-D64B-9D08-A30BDB710184}"/>
              </a:ext>
            </a:extLst>
          </p:cNvPr>
          <p:cNvGrpSpPr/>
          <p:nvPr/>
        </p:nvGrpSpPr>
        <p:grpSpPr>
          <a:xfrm>
            <a:off x="-1" y="0"/>
            <a:ext cx="12192001" cy="6893859"/>
            <a:chOff x="-1" y="0"/>
            <a:chExt cx="12192001" cy="6893859"/>
          </a:xfrm>
        </p:grpSpPr>
        <p:pic>
          <p:nvPicPr>
            <p:cNvPr id="16" name="图片 15">
              <a:extLst>
                <a:ext uri="{FF2B5EF4-FFF2-40B4-BE49-F238E27FC236}">
                  <a16:creationId xmlns:a16="http://schemas.microsoft.com/office/drawing/2014/main" id="{C950C8B4-C497-9418-7CA2-6C6DDF0C948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a:noFill/>
            <a:ln>
              <a:noFill/>
            </a:ln>
          </p:spPr>
        </p:pic>
        <p:sp>
          <p:nvSpPr>
            <p:cNvPr id="17" name="圆角矩形 16">
              <a:extLst>
                <a:ext uri="{FF2B5EF4-FFF2-40B4-BE49-F238E27FC236}">
                  <a16:creationId xmlns:a16="http://schemas.microsoft.com/office/drawing/2014/main" id="{EC37C85B-38FB-3877-D8EF-670198AC9224}"/>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圆角矩形 17">
              <a:extLst>
                <a:ext uri="{FF2B5EF4-FFF2-40B4-BE49-F238E27FC236}">
                  <a16:creationId xmlns:a16="http://schemas.microsoft.com/office/drawing/2014/main" id="{D6E3E0B2-D3FF-1AC8-95CA-522A369C107D}"/>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pic>
        <p:nvPicPr>
          <p:cNvPr id="22" name="图片 21">
            <a:extLst>
              <a:ext uri="{FF2B5EF4-FFF2-40B4-BE49-F238E27FC236}">
                <a16:creationId xmlns:a16="http://schemas.microsoft.com/office/drawing/2014/main" id="{3FFE2593-07DE-2A10-4BC1-76A90711C70D}"/>
              </a:ext>
            </a:extLst>
          </p:cNvPr>
          <p:cNvPicPr>
            <a:picLocks noChangeAspect="1"/>
          </p:cNvPicPr>
          <p:nvPr/>
        </p:nvPicPr>
        <p:blipFill rotWithShape="1">
          <a:blip r:embed="rId3">
            <a:extLst>
              <a:ext uri="{28A0092B-C50C-407E-A947-70E740481C1C}">
                <a14:useLocalDpi xmlns:a14="http://schemas.microsoft.com/office/drawing/2010/main" val="0"/>
              </a:ext>
            </a:extLst>
          </a:blip>
          <a:srcRect l="24284"/>
          <a:stretch/>
        </p:blipFill>
        <p:spPr>
          <a:xfrm>
            <a:off x="6312268" y="1405674"/>
            <a:ext cx="5331092" cy="4693920"/>
          </a:xfrm>
          <a:prstGeom prst="rect">
            <a:avLst/>
          </a:prstGeom>
        </p:spPr>
      </p:pic>
      <p:sp>
        <p:nvSpPr>
          <p:cNvPr id="3" name="标题 1"/>
          <p:cNvSpPr txBox="1"/>
          <p:nvPr/>
        </p:nvSpPr>
        <p:spPr>
          <a:xfrm>
            <a:off x="660400" y="3202747"/>
            <a:ext cx="6014039" cy="2905287"/>
          </a:xfrm>
          <a:prstGeom prst="roundRect">
            <a:avLst>
              <a:gd name="adj" fmla="val 7762"/>
            </a:avLst>
          </a:prstGeom>
          <a:solidFill>
            <a:srgbClr val="ECFFC1">
              <a:alpha val="70000"/>
            </a:srgbClr>
          </a:solidFill>
          <a:ln w="12700" cap="flat">
            <a:noFill/>
            <a:miter/>
          </a:ln>
          <a:effectLst/>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4" name="标题 1"/>
          <p:cNvSpPr txBox="1"/>
          <p:nvPr/>
        </p:nvSpPr>
        <p:spPr>
          <a:xfrm>
            <a:off x="1351014" y="3767136"/>
            <a:ext cx="4646162" cy="1272844"/>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要在各地建立社会举报并在举报数量创新高的基础上，建立健全各行业领域安全生产举报制度，形成条块结合、内部报告和社会举报相结合的“人民防线”。要推动生产经营单位定期组织开展疏散逃生演练，让全体从业人员熟知逃生通道、安全出口及应急处置要求，抓住事故发生后留给生命的最后几分钟，最大程度减少伤亡和损失。</a:t>
            </a:r>
            <a:endParaRPr lang="zh-CN" altLang="en-US" dirty="0"/>
          </a:p>
        </p:txBody>
      </p:sp>
      <p:sp>
        <p:nvSpPr>
          <p:cNvPr id="5" name="标题 1"/>
          <p:cNvSpPr txBox="1"/>
          <p:nvPr/>
        </p:nvSpPr>
        <p:spPr>
          <a:xfrm>
            <a:off x="660400" y="1426238"/>
            <a:ext cx="6014039" cy="1573974"/>
          </a:xfrm>
          <a:prstGeom prst="roundRect">
            <a:avLst>
              <a:gd name="adj" fmla="val 7762"/>
            </a:avLst>
          </a:prstGeom>
          <a:solidFill>
            <a:srgbClr val="BFE2FF">
              <a:alpha val="70000"/>
            </a:srgbClr>
          </a:solidFill>
          <a:ln w="12700" cap="flat">
            <a:noFill/>
            <a:miter/>
          </a:ln>
          <a:effectLst/>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6" name="标题 1"/>
          <p:cNvSpPr txBox="1"/>
          <p:nvPr/>
        </p:nvSpPr>
        <p:spPr>
          <a:xfrm>
            <a:off x="1432523" y="1705876"/>
            <a:ext cx="4564654" cy="1137651"/>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《方案》提出，要鼓励推动生产经营单位建立事故隐患内部报告奖励机制，鼓励从业人员发现隐患，对报告重大事故隐患的予以重奖，提升从业人员爱企如家的强烈安全意识。</a:t>
            </a:r>
            <a:endParaRPr lang="zh-CN" altLang="en-US" dirty="0"/>
          </a:p>
        </p:txBody>
      </p:sp>
      <p:grpSp>
        <p:nvGrpSpPr>
          <p:cNvPr id="20" name="组合 19">
            <a:extLst>
              <a:ext uri="{FF2B5EF4-FFF2-40B4-BE49-F238E27FC236}">
                <a16:creationId xmlns:a16="http://schemas.microsoft.com/office/drawing/2014/main" id="{2D9F7606-7865-B58F-55B4-25779BCCC3CF}"/>
              </a:ext>
            </a:extLst>
          </p:cNvPr>
          <p:cNvGrpSpPr/>
          <p:nvPr/>
        </p:nvGrpSpPr>
        <p:grpSpPr>
          <a:xfrm>
            <a:off x="773895" y="1511510"/>
            <a:ext cx="410026" cy="410026"/>
            <a:chOff x="834109" y="1736099"/>
            <a:chExt cx="410026" cy="410026"/>
          </a:xfrm>
        </p:grpSpPr>
        <p:sp>
          <p:nvSpPr>
            <p:cNvPr id="7" name="标题 1"/>
            <p:cNvSpPr txBox="1"/>
            <p:nvPr/>
          </p:nvSpPr>
          <p:spPr>
            <a:xfrm>
              <a:off x="834109" y="1736099"/>
              <a:ext cx="410026" cy="410026"/>
            </a:xfrm>
            <a:prstGeom prst="roundRect">
              <a:avLst>
                <a:gd name="adj" fmla="val 50000"/>
              </a:avLst>
            </a:prstGeom>
            <a:solidFill>
              <a:srgbClr val="F9555E"/>
            </a:solidFill>
            <a:ln w="12700" cap="flat">
              <a:noFill/>
              <a:miter/>
            </a:ln>
            <a:effectLst>
              <a:outerShdw blurRad="127000" dist="63500" dir="2700000" algn="tl" rotWithShape="0">
                <a:schemeClr val="accent1">
                  <a:alpha val="40000"/>
                </a:schemeClr>
              </a:outerShdw>
            </a:effectLst>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8" name="标题 1"/>
            <p:cNvSpPr txBox="1"/>
            <p:nvPr/>
          </p:nvSpPr>
          <p:spPr>
            <a:xfrm>
              <a:off x="924983" y="1826973"/>
              <a:ext cx="228278" cy="228278"/>
            </a:xfrm>
            <a:custGeom>
              <a:avLst/>
              <a:gdLst>
                <a:gd name="connsiteX0" fmla="*/ 438553 w 720000"/>
                <a:gd name="connsiteY0" fmla="*/ 189601 h 720000"/>
                <a:gd name="connsiteX1" fmla="*/ 503636 w 720000"/>
                <a:gd name="connsiteY1" fmla="*/ 216365 h 720000"/>
                <a:gd name="connsiteX2" fmla="*/ 503636 w 720000"/>
                <a:gd name="connsiteY2" fmla="*/ 346445 h 720000"/>
                <a:gd name="connsiteX3" fmla="*/ 362260 w 720000"/>
                <a:gd name="connsiteY3" fmla="*/ 487907 h 720000"/>
                <a:gd name="connsiteX4" fmla="*/ 191861 w 720000"/>
                <a:gd name="connsiteY4" fmla="*/ 528226 h 720000"/>
                <a:gd name="connsiteX5" fmla="*/ 232180 w 720000"/>
                <a:gd name="connsiteY5" fmla="*/ 357827 h 720000"/>
                <a:gd name="connsiteX6" fmla="*/ 373556 w 720000"/>
                <a:gd name="connsiteY6" fmla="*/ 216452 h 720000"/>
                <a:gd name="connsiteX7" fmla="*/ 438553 w 720000"/>
                <a:gd name="connsiteY7" fmla="*/ 189601 h 720000"/>
                <a:gd name="connsiteX8" fmla="*/ 438553 w 720000"/>
                <a:gd name="connsiteY8" fmla="*/ 141636 h 720000"/>
                <a:gd name="connsiteX9" fmla="*/ 339581 w 720000"/>
                <a:gd name="connsiteY9" fmla="*/ 182476 h 720000"/>
                <a:gd name="connsiteX10" fmla="*/ 198205 w 720000"/>
                <a:gd name="connsiteY10" fmla="*/ 323852 h 720000"/>
                <a:gd name="connsiteX11" fmla="*/ 141637 w 720000"/>
                <a:gd name="connsiteY11" fmla="*/ 578364 h 720000"/>
                <a:gd name="connsiteX12" fmla="*/ 396149 w 720000"/>
                <a:gd name="connsiteY12" fmla="*/ 521796 h 720000"/>
                <a:gd name="connsiteX13" fmla="*/ 537524 w 720000"/>
                <a:gd name="connsiteY13" fmla="*/ 380420 h 720000"/>
                <a:gd name="connsiteX14" fmla="*/ 537524 w 720000"/>
                <a:gd name="connsiteY14" fmla="*/ 182476 h 720000"/>
                <a:gd name="connsiteX15" fmla="*/ 438553 w 720000"/>
                <a:gd name="connsiteY15" fmla="*/ 141636 h 720000"/>
                <a:gd name="connsiteX16" fmla="*/ 120000 w 720000"/>
                <a:gd name="connsiteY16" fmla="*/ 0 h 720000"/>
                <a:gd name="connsiteX17" fmla="*/ 600000 w 720000"/>
                <a:gd name="connsiteY17" fmla="*/ 0 h 720000"/>
                <a:gd name="connsiteX18" fmla="*/ 720000 w 720000"/>
                <a:gd name="connsiteY18" fmla="*/ 120000 h 720000"/>
                <a:gd name="connsiteX19" fmla="*/ 720000 w 720000"/>
                <a:gd name="connsiteY19" fmla="*/ 600000 h 720000"/>
                <a:gd name="connsiteX20" fmla="*/ 600000 w 720000"/>
                <a:gd name="connsiteY20" fmla="*/ 720000 h 720000"/>
                <a:gd name="connsiteX21" fmla="*/ 120000 w 720000"/>
                <a:gd name="connsiteY21" fmla="*/ 720000 h 720000"/>
                <a:gd name="connsiteX22" fmla="*/ 0 w 720000"/>
                <a:gd name="connsiteY22" fmla="*/ 600000 h 720000"/>
                <a:gd name="connsiteX23" fmla="*/ 0 w 720000"/>
                <a:gd name="connsiteY23" fmla="*/ 120000 h 720000"/>
                <a:gd name="connsiteX24" fmla="*/ 120000 w 720000"/>
                <a:gd name="connsiteY24" fmla="*/ 0 h 720000"/>
              </a:gdLst>
              <a:ahLst/>
              <a:cxnLst/>
              <a:rect l="l" t="t" r="r" b="b"/>
              <a:pathLst>
                <a:path w="720000" h="720000">
                  <a:moveTo>
                    <a:pt x="438553" y="189601"/>
                  </a:moveTo>
                  <a:cubicBezTo>
                    <a:pt x="463230" y="189601"/>
                    <a:pt x="486344" y="199073"/>
                    <a:pt x="503636" y="216365"/>
                  </a:cubicBezTo>
                  <a:cubicBezTo>
                    <a:pt x="539523" y="252252"/>
                    <a:pt x="539523" y="310557"/>
                    <a:pt x="503636" y="346445"/>
                  </a:cubicBezTo>
                  <a:lnTo>
                    <a:pt x="362260" y="487907"/>
                  </a:lnTo>
                  <a:cubicBezTo>
                    <a:pt x="342622" y="507545"/>
                    <a:pt x="266503" y="522665"/>
                    <a:pt x="191861" y="528226"/>
                  </a:cubicBezTo>
                  <a:cubicBezTo>
                    <a:pt x="197336" y="453584"/>
                    <a:pt x="212456" y="377465"/>
                    <a:pt x="232180" y="357827"/>
                  </a:cubicBezTo>
                  <a:lnTo>
                    <a:pt x="373556" y="216452"/>
                  </a:lnTo>
                  <a:cubicBezTo>
                    <a:pt x="390761" y="199073"/>
                    <a:pt x="413875" y="189601"/>
                    <a:pt x="438553" y="189601"/>
                  </a:cubicBezTo>
                  <a:close/>
                  <a:moveTo>
                    <a:pt x="438553" y="141636"/>
                  </a:moveTo>
                  <a:cubicBezTo>
                    <a:pt x="402666" y="141636"/>
                    <a:pt x="366778" y="155278"/>
                    <a:pt x="339581" y="182476"/>
                  </a:cubicBezTo>
                  <a:lnTo>
                    <a:pt x="198205" y="323852"/>
                  </a:lnTo>
                  <a:cubicBezTo>
                    <a:pt x="143723" y="378335"/>
                    <a:pt x="141637" y="578364"/>
                    <a:pt x="141637" y="578364"/>
                  </a:cubicBezTo>
                  <a:cubicBezTo>
                    <a:pt x="141637" y="578364"/>
                    <a:pt x="341753" y="576278"/>
                    <a:pt x="396149" y="521796"/>
                  </a:cubicBezTo>
                  <a:lnTo>
                    <a:pt x="537524" y="380420"/>
                  </a:lnTo>
                  <a:cubicBezTo>
                    <a:pt x="592007" y="325938"/>
                    <a:pt x="592007" y="236872"/>
                    <a:pt x="537524" y="182476"/>
                  </a:cubicBezTo>
                  <a:cubicBezTo>
                    <a:pt x="510327" y="155191"/>
                    <a:pt x="474440" y="141636"/>
                    <a:pt x="438553" y="141636"/>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rgbClr val="FFFFFF">
                <a:alpha val="100000"/>
              </a:srgbClr>
            </a:solidFill>
            <a:ln cap="sq">
              <a:noFill/>
            </a:ln>
          </p:spPr>
          <p:txBody>
            <a:bodyPr vert="horz" wrap="square" lIns="91440" tIns="45720" rIns="91440" bIns="45720" rtlCol="0" anchor="t"/>
            <a:lstStyle/>
            <a:p>
              <a:pPr algn="l"/>
              <a:endParaRPr kumimoji="1" lang="zh-CN" altLang="en-US" dirty="0">
                <a:latin typeface="Alibaba PuHuiTi" pitchFamily="18" charset="-122"/>
                <a:ea typeface="Alibaba PuHuiTi" pitchFamily="18" charset="-122"/>
              </a:endParaRPr>
            </a:p>
          </p:txBody>
        </p:sp>
      </p:grpSp>
      <p:grpSp>
        <p:nvGrpSpPr>
          <p:cNvPr id="19" name="组合 18">
            <a:extLst>
              <a:ext uri="{FF2B5EF4-FFF2-40B4-BE49-F238E27FC236}">
                <a16:creationId xmlns:a16="http://schemas.microsoft.com/office/drawing/2014/main" id="{ACECDC6D-951E-5136-6495-008003A20848}"/>
              </a:ext>
            </a:extLst>
          </p:cNvPr>
          <p:cNvGrpSpPr/>
          <p:nvPr/>
        </p:nvGrpSpPr>
        <p:grpSpPr>
          <a:xfrm>
            <a:off x="787746" y="3312579"/>
            <a:ext cx="410026" cy="410026"/>
            <a:chOff x="834109" y="3457986"/>
            <a:chExt cx="410026" cy="410026"/>
          </a:xfrm>
        </p:grpSpPr>
        <p:sp>
          <p:nvSpPr>
            <p:cNvPr id="9" name="标题 1"/>
            <p:cNvSpPr txBox="1"/>
            <p:nvPr/>
          </p:nvSpPr>
          <p:spPr>
            <a:xfrm>
              <a:off x="834109" y="3457986"/>
              <a:ext cx="410026" cy="410026"/>
            </a:xfrm>
            <a:prstGeom prst="roundRect">
              <a:avLst>
                <a:gd name="adj" fmla="val 50000"/>
              </a:avLst>
            </a:prstGeom>
            <a:solidFill>
              <a:srgbClr val="FC9E53"/>
            </a:solidFill>
            <a:ln w="12700" cap="flat">
              <a:noFill/>
              <a:miter/>
            </a:ln>
            <a:effectLst>
              <a:outerShdw blurRad="127000" dist="63500" dir="2700000" algn="tl" rotWithShape="0">
                <a:schemeClr val="accent2">
                  <a:alpha val="40000"/>
                </a:schemeClr>
              </a:outerShdw>
            </a:effectLst>
          </p:spPr>
          <p:txBody>
            <a:bodyPr vert="horz" wrap="non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0" name="标题 1"/>
            <p:cNvSpPr txBox="1"/>
            <p:nvPr/>
          </p:nvSpPr>
          <p:spPr>
            <a:xfrm>
              <a:off x="924983" y="3568590"/>
              <a:ext cx="228278" cy="188818"/>
            </a:xfrm>
            <a:custGeom>
              <a:avLst/>
              <a:gdLst>
                <a:gd name="connsiteX0" fmla="*/ 114387 w 870468"/>
                <a:gd name="connsiteY0" fmla="*/ 394297 h 720000"/>
                <a:gd name="connsiteX1" fmla="*/ 125598 w 870468"/>
                <a:gd name="connsiteY1" fmla="*/ 421319 h 720000"/>
                <a:gd name="connsiteX2" fmla="*/ 153878 w 870468"/>
                <a:gd name="connsiteY2" fmla="*/ 433051 h 720000"/>
                <a:gd name="connsiteX3" fmla="*/ 449972 w 870468"/>
                <a:gd name="connsiteY3" fmla="*/ 433051 h 720000"/>
                <a:gd name="connsiteX4" fmla="*/ 478295 w 870468"/>
                <a:gd name="connsiteY4" fmla="*/ 421319 h 720000"/>
                <a:gd name="connsiteX5" fmla="*/ 489465 w 870468"/>
                <a:gd name="connsiteY5" fmla="*/ 394297 h 720000"/>
                <a:gd name="connsiteX6" fmla="*/ 116266 w 870468"/>
                <a:gd name="connsiteY6" fmla="*/ 68594 h 720000"/>
                <a:gd name="connsiteX7" fmla="*/ 68708 w 870468"/>
                <a:gd name="connsiteY7" fmla="*/ 116152 h 720000"/>
                <a:gd name="connsiteX8" fmla="*/ 68708 w 870468"/>
                <a:gd name="connsiteY8" fmla="*/ 241561 h 720000"/>
                <a:gd name="connsiteX9" fmla="*/ 801875 w 870468"/>
                <a:gd name="connsiteY9" fmla="*/ 241561 h 720000"/>
                <a:gd name="connsiteX10" fmla="*/ 801875 w 870468"/>
                <a:gd name="connsiteY10" fmla="*/ 116152 h 720000"/>
                <a:gd name="connsiteX11" fmla="*/ 754317 w 870468"/>
                <a:gd name="connsiteY11" fmla="*/ 68594 h 720000"/>
                <a:gd name="connsiteX12" fmla="*/ 598821 w 870468"/>
                <a:gd name="connsiteY12" fmla="*/ 68594 h 720000"/>
                <a:gd name="connsiteX13" fmla="*/ 116266 w 870468"/>
                <a:gd name="connsiteY13" fmla="*/ 0 h 720000"/>
                <a:gd name="connsiteX14" fmla="*/ 598821 w 870468"/>
                <a:gd name="connsiteY14" fmla="*/ 0 h 720000"/>
                <a:gd name="connsiteX15" fmla="*/ 754317 w 870468"/>
                <a:gd name="connsiteY15" fmla="*/ 0 h 720000"/>
                <a:gd name="connsiteX16" fmla="*/ 870468 w 870468"/>
                <a:gd name="connsiteY16" fmla="*/ 116152 h 720000"/>
                <a:gd name="connsiteX17" fmla="*/ 870468 w 870468"/>
                <a:gd name="connsiteY17" fmla="*/ 360001 h 720000"/>
                <a:gd name="connsiteX18" fmla="*/ 870468 w 870468"/>
                <a:gd name="connsiteY18" fmla="*/ 603736 h 720000"/>
                <a:gd name="connsiteX19" fmla="*/ 754317 w 870468"/>
                <a:gd name="connsiteY19" fmla="*/ 720000 h 720000"/>
                <a:gd name="connsiteX20" fmla="*/ 598821 w 870468"/>
                <a:gd name="connsiteY20" fmla="*/ 720000 h 720000"/>
                <a:gd name="connsiteX21" fmla="*/ 116266 w 870468"/>
                <a:gd name="connsiteY21" fmla="*/ 720000 h 720000"/>
                <a:gd name="connsiteX22" fmla="*/ 115 w 870468"/>
                <a:gd name="connsiteY22" fmla="*/ 603850 h 720000"/>
                <a:gd name="connsiteX23" fmla="*/ 115 w 870468"/>
                <a:gd name="connsiteY23" fmla="*/ 360279 h 720000"/>
                <a:gd name="connsiteX24" fmla="*/ 0 w 870468"/>
                <a:gd name="connsiteY24" fmla="*/ 360001 h 720000"/>
                <a:gd name="connsiteX25" fmla="*/ 115 w 870468"/>
                <a:gd name="connsiteY25" fmla="*/ 359723 h 720000"/>
                <a:gd name="connsiteX26" fmla="*/ 115 w 870468"/>
                <a:gd name="connsiteY26" fmla="*/ 116152 h 720000"/>
                <a:gd name="connsiteX27" fmla="*/ 116266 w 870468"/>
                <a:gd name="connsiteY27" fmla="*/ 0 h 720000"/>
              </a:gdLst>
              <a:ahLst/>
              <a:cxnLst/>
              <a:rect l="l" t="t" r="r" b="b"/>
              <a:pathLst>
                <a:path w="870468" h="720000">
                  <a:moveTo>
                    <a:pt x="114387" y="394297"/>
                  </a:moveTo>
                  <a:lnTo>
                    <a:pt x="125598" y="421319"/>
                  </a:lnTo>
                  <a:cubicBezTo>
                    <a:pt x="132843" y="428564"/>
                    <a:pt x="142846" y="433051"/>
                    <a:pt x="153878" y="433051"/>
                  </a:cubicBezTo>
                  <a:lnTo>
                    <a:pt x="449972" y="433051"/>
                  </a:lnTo>
                  <a:cubicBezTo>
                    <a:pt x="461061" y="433051"/>
                    <a:pt x="471064" y="428564"/>
                    <a:pt x="478295" y="421319"/>
                  </a:cubicBezTo>
                  <a:lnTo>
                    <a:pt x="489465" y="394297"/>
                  </a:lnTo>
                  <a:close/>
                  <a:moveTo>
                    <a:pt x="116266" y="68594"/>
                  </a:moveTo>
                  <a:cubicBezTo>
                    <a:pt x="89972" y="68594"/>
                    <a:pt x="68708" y="89972"/>
                    <a:pt x="68708" y="116152"/>
                  </a:cubicBezTo>
                  <a:lnTo>
                    <a:pt x="68708" y="241561"/>
                  </a:lnTo>
                  <a:lnTo>
                    <a:pt x="801875" y="241561"/>
                  </a:lnTo>
                  <a:lnTo>
                    <a:pt x="801875" y="116152"/>
                  </a:lnTo>
                  <a:cubicBezTo>
                    <a:pt x="801875" y="89858"/>
                    <a:pt x="780497" y="68594"/>
                    <a:pt x="754317" y="68594"/>
                  </a:cubicBezTo>
                  <a:lnTo>
                    <a:pt x="598821" y="68594"/>
                  </a:lnTo>
                  <a:close/>
                  <a:moveTo>
                    <a:pt x="116266" y="0"/>
                  </a:moveTo>
                  <a:lnTo>
                    <a:pt x="598821" y="0"/>
                  </a:lnTo>
                  <a:lnTo>
                    <a:pt x="754317" y="0"/>
                  </a:lnTo>
                  <a:cubicBezTo>
                    <a:pt x="818338" y="0"/>
                    <a:pt x="870468" y="52131"/>
                    <a:pt x="870468" y="116152"/>
                  </a:cubicBezTo>
                  <a:lnTo>
                    <a:pt x="870468" y="360001"/>
                  </a:lnTo>
                  <a:lnTo>
                    <a:pt x="870468" y="603736"/>
                  </a:lnTo>
                  <a:cubicBezTo>
                    <a:pt x="870468" y="667870"/>
                    <a:pt x="818338" y="720000"/>
                    <a:pt x="754317" y="720000"/>
                  </a:cubicBezTo>
                  <a:lnTo>
                    <a:pt x="598821" y="720000"/>
                  </a:lnTo>
                  <a:lnTo>
                    <a:pt x="116266" y="720000"/>
                  </a:lnTo>
                  <a:cubicBezTo>
                    <a:pt x="52246" y="720000"/>
                    <a:pt x="115" y="667870"/>
                    <a:pt x="115" y="603850"/>
                  </a:cubicBezTo>
                  <a:lnTo>
                    <a:pt x="115" y="360279"/>
                  </a:lnTo>
                  <a:lnTo>
                    <a:pt x="0" y="360001"/>
                  </a:lnTo>
                  <a:lnTo>
                    <a:pt x="115" y="359723"/>
                  </a:lnTo>
                  <a:lnTo>
                    <a:pt x="115" y="116152"/>
                  </a:lnTo>
                  <a:cubicBezTo>
                    <a:pt x="115" y="52131"/>
                    <a:pt x="52246" y="0"/>
                    <a:pt x="116266" y="0"/>
                  </a:cubicBezTo>
                  <a:close/>
                </a:path>
              </a:pathLst>
            </a:custGeom>
            <a:solidFill>
              <a:srgbClr val="FFFFFF">
                <a:alpha val="100000"/>
              </a:srgbClr>
            </a:solidFill>
            <a:ln cap="sq">
              <a:noFill/>
            </a:ln>
          </p:spPr>
          <p:txBody>
            <a:bodyPr vert="horz" wrap="square" lIns="91440" tIns="45720" rIns="91440" bIns="45720" rtlCol="0" anchor="t"/>
            <a:lstStyle/>
            <a:p>
              <a:pPr algn="l"/>
              <a:endParaRPr kumimoji="1" lang="zh-CN" altLang="en-US" dirty="0">
                <a:latin typeface="Alibaba PuHuiTi" pitchFamily="18" charset="-122"/>
                <a:ea typeface="Alibaba PuHuiTi" pitchFamily="18" charset="-122"/>
              </a:endParaRPr>
            </a:p>
          </p:txBody>
        </p:sp>
      </p:grpSp>
      <p:sp>
        <p:nvSpPr>
          <p:cNvPr id="12"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3" name="标题 1"/>
          <p:cNvSpPr txBox="1"/>
          <p:nvPr/>
        </p:nvSpPr>
        <p:spPr>
          <a:xfrm>
            <a:off x="743662" y="296822"/>
            <a:ext cx="10899698" cy="432000"/>
          </a:xfrm>
          <a:prstGeom prst="rect">
            <a:avLst/>
          </a:prstGeom>
          <a:noFill/>
          <a:ln>
            <a:noFill/>
          </a:ln>
        </p:spPr>
        <p:txBody>
          <a:bodyPr vert="horz" wrap="square" lIns="0" tIns="0" rIns="0" bIns="0" rtlCol="0" anchor="ctr"/>
          <a:lstStyle>
            <a:defPPr>
              <a:defRPr lang="zh-CN"/>
            </a:defPPr>
            <a:lvl1pPr>
              <a:defRPr kumimoji="1" sz="20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err="1"/>
              <a:t>三年行动提出聚焦“人人讲安全、个个会应急”这一主题持续开展安全生产宣传活动，出于的考虑</a:t>
            </a:r>
            <a:endParaRPr lang="zh-CN" altLang="en-US" dirty="0"/>
          </a:p>
        </p:txBody>
      </p:sp>
      <p:cxnSp>
        <p:nvCxnSpPr>
          <p:cNvPr id="14"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BADFA872-2180-902A-C525-BE3194F6E881}"/>
              </a:ext>
            </a:extLst>
          </p:cNvPr>
          <p:cNvGrpSpPr/>
          <p:nvPr/>
        </p:nvGrpSpPr>
        <p:grpSpPr>
          <a:xfrm>
            <a:off x="-1" y="0"/>
            <a:ext cx="12192001" cy="6893859"/>
            <a:chOff x="-1" y="0"/>
            <a:chExt cx="12192001" cy="6893859"/>
          </a:xfrm>
        </p:grpSpPr>
        <p:pic>
          <p:nvPicPr>
            <p:cNvPr id="14" name="图片 13">
              <a:extLst>
                <a:ext uri="{FF2B5EF4-FFF2-40B4-BE49-F238E27FC236}">
                  <a16:creationId xmlns:a16="http://schemas.microsoft.com/office/drawing/2014/main" id="{FB90CFF9-8F16-E307-EE82-2E56B1C33A8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5" name="圆角矩形 14">
              <a:extLst>
                <a:ext uri="{FF2B5EF4-FFF2-40B4-BE49-F238E27FC236}">
                  <a16:creationId xmlns:a16="http://schemas.microsoft.com/office/drawing/2014/main" id="{4C7BE35F-1F65-59F6-D2CA-E38463A8061F}"/>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6" name="圆角矩形 15">
              <a:extLst>
                <a:ext uri="{FF2B5EF4-FFF2-40B4-BE49-F238E27FC236}">
                  <a16:creationId xmlns:a16="http://schemas.microsoft.com/office/drawing/2014/main" id="{2690074B-9611-C799-2B09-C91513897655}"/>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nvGrpSpPr>
          <p:cNvPr id="26" name="组合 25">
            <a:extLst>
              <a:ext uri="{FF2B5EF4-FFF2-40B4-BE49-F238E27FC236}">
                <a16:creationId xmlns:a16="http://schemas.microsoft.com/office/drawing/2014/main" id="{6FC0AFAB-8276-578C-F32B-499DED781D99}"/>
              </a:ext>
            </a:extLst>
          </p:cNvPr>
          <p:cNvGrpSpPr/>
          <p:nvPr/>
        </p:nvGrpSpPr>
        <p:grpSpPr>
          <a:xfrm>
            <a:off x="6159972" y="1506379"/>
            <a:ext cx="5169459" cy="4198644"/>
            <a:chOff x="743662" y="1608591"/>
            <a:chExt cx="5477844" cy="4198644"/>
          </a:xfrm>
        </p:grpSpPr>
        <p:sp>
          <p:nvSpPr>
            <p:cNvPr id="27" name="标题 1">
              <a:extLst>
                <a:ext uri="{FF2B5EF4-FFF2-40B4-BE49-F238E27FC236}">
                  <a16:creationId xmlns:a16="http://schemas.microsoft.com/office/drawing/2014/main" id="{0D06F736-23C4-34C7-A84A-FFB48717F4AD}"/>
                </a:ext>
              </a:extLst>
            </p:cNvPr>
            <p:cNvSpPr txBox="1"/>
            <p:nvPr/>
          </p:nvSpPr>
          <p:spPr>
            <a:xfrm>
              <a:off x="1037420" y="1878591"/>
              <a:ext cx="5184086" cy="3928644"/>
            </a:xfrm>
            <a:prstGeom prst="round2DiagRect">
              <a:avLst>
                <a:gd name="adj1" fmla="val 9942"/>
                <a:gd name="adj2" fmla="val 0"/>
              </a:avLst>
            </a:prstGeom>
            <a:solidFill>
              <a:srgbClr val="47A879">
                <a:alpha val="9000"/>
              </a:srgb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28" name="标题 1">
              <a:extLst>
                <a:ext uri="{FF2B5EF4-FFF2-40B4-BE49-F238E27FC236}">
                  <a16:creationId xmlns:a16="http://schemas.microsoft.com/office/drawing/2014/main" id="{C4173E6D-C8A5-AE52-EFEC-059FEEAC76D2}"/>
                </a:ext>
              </a:extLst>
            </p:cNvPr>
            <p:cNvSpPr txBox="1"/>
            <p:nvPr/>
          </p:nvSpPr>
          <p:spPr>
            <a:xfrm>
              <a:off x="743662" y="1608591"/>
              <a:ext cx="792000" cy="540000"/>
            </a:xfrm>
            <a:prstGeom prst="round2DiagRect">
              <a:avLst>
                <a:gd name="adj1" fmla="val 50000"/>
                <a:gd name="adj2" fmla="val 0"/>
              </a:avLst>
            </a:prstGeom>
            <a:gradFill>
              <a:gsLst>
                <a:gs pos="1000">
                  <a:schemeClr val="accent1">
                    <a:lumMod val="60000"/>
                    <a:lumOff val="40000"/>
                  </a:schemeClr>
                </a:gs>
                <a:gs pos="100000">
                  <a:schemeClr val="accent1"/>
                </a:gs>
              </a:gsLst>
              <a:lin ang="3000000" scaled="0"/>
            </a:gradFill>
            <a:ln w="6350" cap="flat">
              <a:noFill/>
              <a:miter/>
            </a:ln>
            <a:effectLst>
              <a:outerShdw blurRad="317500" dist="127000" dir="2400000" algn="t" rotWithShape="0">
                <a:schemeClr val="accent1">
                  <a:alpha val="20000"/>
                </a:schemeClr>
              </a:outerShdw>
            </a:effectLst>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29" name="标题 1">
              <a:extLst>
                <a:ext uri="{FF2B5EF4-FFF2-40B4-BE49-F238E27FC236}">
                  <a16:creationId xmlns:a16="http://schemas.microsoft.com/office/drawing/2014/main" id="{1855699F-C8A5-E00D-A0A4-2C6F7986C1C5}"/>
                </a:ext>
              </a:extLst>
            </p:cNvPr>
            <p:cNvSpPr txBox="1"/>
            <p:nvPr/>
          </p:nvSpPr>
          <p:spPr>
            <a:xfrm>
              <a:off x="869662" y="1698592"/>
              <a:ext cx="540000" cy="360000"/>
            </a:xfrm>
            <a:prstGeom prst="rect">
              <a:avLst/>
            </a:prstGeom>
            <a:noFill/>
            <a:ln>
              <a:noFill/>
            </a:ln>
          </p:spPr>
          <p:txBody>
            <a:bodyPr vert="horz" wrap="square" lIns="0" tIns="0" rIns="0" bIns="0" rtlCol="0" anchor="ctr"/>
            <a:lstStyle/>
            <a:p>
              <a:pPr algn="ctr"/>
              <a:r>
                <a:rPr kumimoji="1" lang="en-US" altLang="zh-CN" sz="2000">
                  <a:ln w="12700">
                    <a:noFill/>
                  </a:ln>
                  <a:solidFill>
                    <a:schemeClr val="bg1"/>
                  </a:solidFill>
                  <a:latin typeface="Alibaba PuHuiTi" pitchFamily="18" charset="-122"/>
                  <a:ea typeface="Alibaba PuHuiTi" pitchFamily="18" charset="-122"/>
                  <a:cs typeface="Alibaba PuHuiTi" pitchFamily="18" charset="-122"/>
                </a:rPr>
                <a:t>01</a:t>
              </a:r>
              <a:endParaRPr kumimoji="1" lang="zh-CN" altLang="en-US" dirty="0">
                <a:latin typeface="Alibaba PuHuiTi" pitchFamily="18" charset="-122"/>
                <a:ea typeface="Alibaba PuHuiTi" pitchFamily="18" charset="-122"/>
              </a:endParaRPr>
            </a:p>
          </p:txBody>
        </p:sp>
      </p:grpSp>
      <p:sp>
        <p:nvSpPr>
          <p:cNvPr id="5" name="标题 1"/>
          <p:cNvSpPr txBox="1"/>
          <p:nvPr/>
        </p:nvSpPr>
        <p:spPr>
          <a:xfrm>
            <a:off x="7013226" y="2543137"/>
            <a:ext cx="3845120" cy="1667604"/>
          </a:xfrm>
          <a:prstGeom prst="rect">
            <a:avLst/>
          </a:prstGeom>
          <a:noFill/>
          <a:ln>
            <a:noFill/>
          </a:ln>
        </p:spPr>
        <p:txBody>
          <a:bodyPr vert="horz" wrap="square" lIns="0" tIns="0" rIns="0" bIns="0" rtlCol="0" anchor="t"/>
          <a:lstStyle>
            <a:defPPr>
              <a:defRPr lang="zh-CN"/>
            </a:defPPr>
            <a:lvl1pPr>
              <a:lnSpc>
                <a:spcPct val="150000"/>
              </a:lnSpc>
              <a:defRPr kumimoji="1" sz="16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各有关方面要加强组织领导，认真研究制定并部署本地区、本行业领域、本企业单位实施方案，细化年度目标任务，加强定期调度和督促检查，加大安全投入，强化正向激励和考核巡查，以实际行动践行“人民至上、生命至上”，以实际成效践行“两个维护”。</a:t>
            </a:r>
            <a:endParaRPr lang="zh-CN" altLang="en-US" dirty="0"/>
          </a:p>
        </p:txBody>
      </p:sp>
      <p:sp>
        <p:nvSpPr>
          <p:cNvPr id="10"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1" name="标题 1"/>
          <p:cNvSpPr txBox="1"/>
          <p:nvPr/>
        </p:nvSpPr>
        <p:spPr>
          <a:xfrm>
            <a:off x="743662" y="296822"/>
            <a:ext cx="10587277" cy="432000"/>
          </a:xfrm>
          <a:prstGeom prst="rect">
            <a:avLst/>
          </a:prstGeom>
          <a:noFill/>
          <a:ln>
            <a:noFill/>
          </a:ln>
        </p:spPr>
        <p:txBody>
          <a:bodyPr vert="horz" wrap="square" lIns="0" tIns="0" rIns="0" bIns="0" rtlCol="0" anchor="ctr"/>
          <a:lstStyle>
            <a:defPPr>
              <a:defRPr lang="zh-CN"/>
            </a:defPPr>
            <a:lvl1pPr>
              <a:defRPr kumimoji="1" sz="20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err="1"/>
              <a:t>如何确保三年行动各项措施落地落细</a:t>
            </a:r>
            <a:endParaRPr lang="zh-CN" altLang="en-US" dirty="0"/>
          </a:p>
        </p:txBody>
      </p:sp>
      <p:cxnSp>
        <p:nvCxnSpPr>
          <p:cNvPr id="12"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grpSp>
        <p:nvGrpSpPr>
          <p:cNvPr id="21" name="组合 20">
            <a:extLst>
              <a:ext uri="{FF2B5EF4-FFF2-40B4-BE49-F238E27FC236}">
                <a16:creationId xmlns:a16="http://schemas.microsoft.com/office/drawing/2014/main" id="{0795B87A-4C4A-130C-E284-805CEFFA5964}"/>
              </a:ext>
            </a:extLst>
          </p:cNvPr>
          <p:cNvGrpSpPr/>
          <p:nvPr/>
        </p:nvGrpSpPr>
        <p:grpSpPr>
          <a:xfrm>
            <a:off x="743662" y="1541685"/>
            <a:ext cx="5169459" cy="4198644"/>
            <a:chOff x="743662" y="1608591"/>
            <a:chExt cx="5477844" cy="4198644"/>
          </a:xfrm>
        </p:grpSpPr>
        <p:sp>
          <p:nvSpPr>
            <p:cNvPr id="17" name="标题 1">
              <a:extLst>
                <a:ext uri="{FF2B5EF4-FFF2-40B4-BE49-F238E27FC236}">
                  <a16:creationId xmlns:a16="http://schemas.microsoft.com/office/drawing/2014/main" id="{7E1C845B-05DE-1A72-EC6E-7AE34136044B}"/>
                </a:ext>
              </a:extLst>
            </p:cNvPr>
            <p:cNvSpPr txBox="1"/>
            <p:nvPr/>
          </p:nvSpPr>
          <p:spPr>
            <a:xfrm>
              <a:off x="1037420" y="1878591"/>
              <a:ext cx="5184086" cy="3928644"/>
            </a:xfrm>
            <a:prstGeom prst="round2DiagRect">
              <a:avLst>
                <a:gd name="adj1" fmla="val 9942"/>
                <a:gd name="adj2" fmla="val 0"/>
              </a:avLst>
            </a:prstGeom>
            <a:solidFill>
              <a:srgbClr val="47A879">
                <a:alpha val="9000"/>
              </a:srgb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8" name="标题 1">
              <a:extLst>
                <a:ext uri="{FF2B5EF4-FFF2-40B4-BE49-F238E27FC236}">
                  <a16:creationId xmlns:a16="http://schemas.microsoft.com/office/drawing/2014/main" id="{3B1260A3-D356-16DD-4896-72034C19681E}"/>
                </a:ext>
              </a:extLst>
            </p:cNvPr>
            <p:cNvSpPr txBox="1"/>
            <p:nvPr/>
          </p:nvSpPr>
          <p:spPr>
            <a:xfrm>
              <a:off x="743662" y="1608591"/>
              <a:ext cx="792000" cy="540000"/>
            </a:xfrm>
            <a:prstGeom prst="round2DiagRect">
              <a:avLst>
                <a:gd name="adj1" fmla="val 50000"/>
                <a:gd name="adj2" fmla="val 0"/>
              </a:avLst>
            </a:prstGeom>
            <a:gradFill>
              <a:gsLst>
                <a:gs pos="1000">
                  <a:schemeClr val="accent1">
                    <a:lumMod val="60000"/>
                    <a:lumOff val="40000"/>
                  </a:schemeClr>
                </a:gs>
                <a:gs pos="100000">
                  <a:schemeClr val="accent1"/>
                </a:gs>
              </a:gsLst>
              <a:lin ang="3000000" scaled="0"/>
            </a:gradFill>
            <a:ln w="6350" cap="flat">
              <a:noFill/>
              <a:miter/>
            </a:ln>
            <a:effectLst>
              <a:outerShdw blurRad="317500" dist="127000" dir="2400000" algn="t" rotWithShape="0">
                <a:schemeClr val="accent1">
                  <a:alpha val="20000"/>
                </a:schemeClr>
              </a:outerShdw>
            </a:effectLst>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20" name="标题 1">
              <a:extLst>
                <a:ext uri="{FF2B5EF4-FFF2-40B4-BE49-F238E27FC236}">
                  <a16:creationId xmlns:a16="http://schemas.microsoft.com/office/drawing/2014/main" id="{2A3478CF-647B-9D03-7C16-001AA9ECBEC6}"/>
                </a:ext>
              </a:extLst>
            </p:cNvPr>
            <p:cNvSpPr txBox="1"/>
            <p:nvPr/>
          </p:nvSpPr>
          <p:spPr>
            <a:xfrm>
              <a:off x="869662" y="1698592"/>
              <a:ext cx="540000" cy="360000"/>
            </a:xfrm>
            <a:prstGeom prst="rect">
              <a:avLst/>
            </a:prstGeom>
            <a:noFill/>
            <a:ln>
              <a:noFill/>
            </a:ln>
          </p:spPr>
          <p:txBody>
            <a:bodyPr vert="horz" wrap="square" lIns="0" tIns="0" rIns="0" bIns="0" rtlCol="0" anchor="ctr"/>
            <a:lstStyle/>
            <a:p>
              <a:pPr algn="ctr"/>
              <a:r>
                <a:rPr kumimoji="1" lang="en-US" altLang="zh-CN" sz="2000" dirty="0">
                  <a:ln w="12700">
                    <a:noFill/>
                  </a:ln>
                  <a:solidFill>
                    <a:schemeClr val="bg1"/>
                  </a:solidFill>
                  <a:latin typeface="Alibaba PuHuiTi" pitchFamily="18" charset="-122"/>
                  <a:ea typeface="Alibaba PuHuiTi" pitchFamily="18" charset="-122"/>
                  <a:cs typeface="Alibaba PuHuiTi" pitchFamily="18" charset="-122"/>
                </a:rPr>
                <a:t>01</a:t>
              </a:r>
              <a:endParaRPr kumimoji="1" lang="zh-CN" altLang="en-US" dirty="0">
                <a:latin typeface="Alibaba PuHuiTi" pitchFamily="18" charset="-122"/>
                <a:ea typeface="Alibaba PuHuiTi" pitchFamily="18" charset="-122"/>
              </a:endParaRPr>
            </a:p>
          </p:txBody>
        </p:sp>
      </p:grpSp>
      <p:sp>
        <p:nvSpPr>
          <p:cNvPr id="4" name="标题 1"/>
          <p:cNvSpPr txBox="1"/>
          <p:nvPr/>
        </p:nvSpPr>
        <p:spPr>
          <a:xfrm>
            <a:off x="1491075" y="2174227"/>
            <a:ext cx="4149933" cy="1669600"/>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sz="1600" dirty="0"/>
              <a:t>应急管理部将继续发挥好国务院安委会办公室统筹协调作用，在安全生产治本攻坚三年行动“1+31”总体框架下，制定完善量化指标体系和责任清单，组建工作专班，定期调度各地区、各有关部门和中央企业相关指标完成情况及工作进展，建立分析研判、常态督导、督办交办、晾晒通报、情况交流等工作机制，将有关重点工作纳入安全生产考核巡查，推动安全生产治本攻坚三年行动按时保质完成。</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E67B3617-A2E0-C11E-0CA3-C5184862897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9" name="标题 1"/>
          <p:cNvSpPr txBox="1"/>
          <p:nvPr/>
        </p:nvSpPr>
        <p:spPr>
          <a:xfrm flipH="1">
            <a:off x="1001870" y="5554879"/>
            <a:ext cx="5004000" cy="53428"/>
          </a:xfrm>
          <a:prstGeom prst="parallelogram">
            <a:avLst>
              <a:gd name="adj" fmla="val 88613"/>
            </a:avLst>
          </a:prstGeom>
          <a:no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20" name="文本框 19">
            <a:extLst>
              <a:ext uri="{FF2B5EF4-FFF2-40B4-BE49-F238E27FC236}">
                <a16:creationId xmlns:a16="http://schemas.microsoft.com/office/drawing/2014/main" id="{72CF4C79-AFC6-A84B-80FB-00B053601F59}"/>
              </a:ext>
            </a:extLst>
          </p:cNvPr>
          <p:cNvSpPr txBox="1"/>
          <p:nvPr/>
        </p:nvSpPr>
        <p:spPr>
          <a:xfrm>
            <a:off x="320296" y="2158637"/>
            <a:ext cx="11551406" cy="1200329"/>
          </a:xfrm>
          <a:prstGeom prst="rect">
            <a:avLst/>
          </a:prstGeom>
          <a:noFill/>
        </p:spPr>
        <p:txBody>
          <a:bodyPr wrap="square">
            <a:spAutoFit/>
          </a:bodyPr>
          <a:lstStyle>
            <a:defPPr>
              <a:defRPr lang="zh-CN"/>
            </a:defPPr>
            <a:lvl1pPr algn="ctr">
              <a:defRPr sz="6000" b="1">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defRPr>
            </a:lvl1pPr>
          </a:lstStyle>
          <a:p>
            <a:r>
              <a:rPr lang="zh-CN" altLang="en-US" sz="7200" dirty="0"/>
              <a:t>压紧压实责任 狠抓落实</a:t>
            </a:r>
          </a:p>
        </p:txBody>
      </p:sp>
      <p:grpSp>
        <p:nvGrpSpPr>
          <p:cNvPr id="2" name="组合 1">
            <a:extLst>
              <a:ext uri="{FF2B5EF4-FFF2-40B4-BE49-F238E27FC236}">
                <a16:creationId xmlns:a16="http://schemas.microsoft.com/office/drawing/2014/main" id="{F93D01B2-696A-AED2-D5AE-EFE5021DD97C}"/>
              </a:ext>
            </a:extLst>
          </p:cNvPr>
          <p:cNvGrpSpPr/>
          <p:nvPr/>
        </p:nvGrpSpPr>
        <p:grpSpPr>
          <a:xfrm>
            <a:off x="4053385" y="741124"/>
            <a:ext cx="4298439" cy="1323439"/>
            <a:chOff x="4053385" y="510120"/>
            <a:chExt cx="4298439" cy="1323439"/>
          </a:xfrm>
        </p:grpSpPr>
        <p:sp>
          <p:nvSpPr>
            <p:cNvPr id="19" name="文本框 18">
              <a:extLst>
                <a:ext uri="{FF2B5EF4-FFF2-40B4-BE49-F238E27FC236}">
                  <a16:creationId xmlns:a16="http://schemas.microsoft.com/office/drawing/2014/main" id="{3A987D9B-5D8A-7EE5-126C-C7BB46C73F82}"/>
                </a:ext>
              </a:extLst>
            </p:cNvPr>
            <p:cNvSpPr txBox="1"/>
            <p:nvPr/>
          </p:nvSpPr>
          <p:spPr>
            <a:xfrm>
              <a:off x="4757470" y="510120"/>
              <a:ext cx="3594354" cy="1323439"/>
            </a:xfrm>
            <a:prstGeom prst="rect">
              <a:avLst/>
            </a:prstGeom>
            <a:noFill/>
          </p:spPr>
          <p:txBody>
            <a:bodyPr wrap="square">
              <a:spAutoFit/>
            </a:bodyPr>
            <a:lstStyle/>
            <a:p>
              <a:pPr algn="ctr"/>
              <a:r>
                <a:rPr lang="en-US" altLang="zh-CN" sz="6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Prat</a:t>
              </a:r>
              <a:r>
                <a:rPr lang="zh-CN" altLang="en-US" sz="6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 </a:t>
              </a:r>
              <a:r>
                <a:rPr lang="en-US" altLang="zh-CN" sz="8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05</a:t>
              </a:r>
              <a:endParaRPr lang="zh-CN" altLang="en-US" sz="6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endParaRPr>
            </a:p>
          </p:txBody>
        </p:sp>
        <p:pic>
          <p:nvPicPr>
            <p:cNvPr id="24" name="图片 23">
              <a:extLst>
                <a:ext uri="{FF2B5EF4-FFF2-40B4-BE49-F238E27FC236}">
                  <a16:creationId xmlns:a16="http://schemas.microsoft.com/office/drawing/2014/main" id="{CD1B5F71-222C-44B6-50EE-FA874BC287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53385" y="835198"/>
              <a:ext cx="704085" cy="704085"/>
            </a:xfrm>
            <a:prstGeom prst="rect">
              <a:avLst/>
            </a:prstGeom>
          </p:spPr>
        </p:pic>
      </p:grpSp>
      <p:sp>
        <p:nvSpPr>
          <p:cNvPr id="21" name="文本框 20">
            <a:extLst>
              <a:ext uri="{FF2B5EF4-FFF2-40B4-BE49-F238E27FC236}">
                <a16:creationId xmlns:a16="http://schemas.microsoft.com/office/drawing/2014/main" id="{3866F588-67C5-7D53-0519-F1C3ED07FDF0}"/>
              </a:ext>
            </a:extLst>
          </p:cNvPr>
          <p:cNvSpPr txBox="1"/>
          <p:nvPr/>
        </p:nvSpPr>
        <p:spPr>
          <a:xfrm>
            <a:off x="2232990" y="3510199"/>
            <a:ext cx="7726018" cy="595291"/>
          </a:xfrm>
          <a:prstGeom prst="rect">
            <a:avLst/>
          </a:prstGeom>
          <a:noFill/>
        </p:spPr>
        <p:txBody>
          <a:bodyPr wrap="square">
            <a:spAutoFit/>
          </a:bodyPr>
          <a:lstStyle/>
          <a:p>
            <a:pPr algn="ctr">
              <a:lnSpc>
                <a:spcPct val="120000"/>
              </a:lnSpc>
            </a:pPr>
            <a:r>
              <a:rPr kumimoji="1" lang="en-US" altLang="zh-CN" sz="1400" dirty="0">
                <a:ln w="12700">
                  <a:noFill/>
                </a:ln>
                <a:solidFill>
                  <a:schemeClr val="tx1">
                    <a:lumMod val="65000"/>
                    <a:lumOff val="35000"/>
                  </a:schemeClr>
                </a:solidFill>
                <a:latin typeface="Alibaba PuHuiTi" pitchFamily="18" charset="-122"/>
                <a:ea typeface="Alibaba PuHuiTi" pitchFamily="18" charset="-122"/>
                <a:cs typeface="Alibaba PuHuiTi" pitchFamily="18" charset="-122"/>
              </a:rPr>
              <a:t>今年6月是第23个全国“安全生产月”，主题是“人人讲安全、个个会应急——畅通生命通道”，6月16日为全国“安全宣传咨询日”。</a:t>
            </a:r>
            <a:endParaRPr kumimoji="1" lang="zh-CN" altLang="en-US" sz="1400" dirty="0">
              <a:solidFill>
                <a:schemeClr val="tx1">
                  <a:lumMod val="65000"/>
                  <a:lumOff val="35000"/>
                </a:schemeClr>
              </a:solidFill>
              <a:latin typeface="Alibaba PuHuiTi" pitchFamily="18" charset="-122"/>
              <a:ea typeface="Alibaba PuHuiTi" pitchFamily="18" charset="-122"/>
            </a:endParaRPr>
          </a:p>
        </p:txBody>
      </p:sp>
      <p:cxnSp>
        <p:nvCxnSpPr>
          <p:cNvPr id="5" name="直线连接符 4">
            <a:extLst>
              <a:ext uri="{FF2B5EF4-FFF2-40B4-BE49-F238E27FC236}">
                <a16:creationId xmlns:a16="http://schemas.microsoft.com/office/drawing/2014/main" id="{CEDB050A-9368-FBC7-9766-F0196BE9BA5B}"/>
              </a:ext>
            </a:extLst>
          </p:cNvPr>
          <p:cNvCxnSpPr>
            <a:cxnSpLocks/>
          </p:cNvCxnSpPr>
          <p:nvPr/>
        </p:nvCxnSpPr>
        <p:spPr>
          <a:xfrm>
            <a:off x="4118758" y="3380966"/>
            <a:ext cx="3954483" cy="0"/>
          </a:xfrm>
          <a:prstGeom prst="line">
            <a:avLst/>
          </a:prstGeom>
          <a:ln w="12700">
            <a:gradFill>
              <a:gsLst>
                <a:gs pos="29988">
                  <a:srgbClr val="FFC000"/>
                </a:gs>
                <a:gs pos="0">
                  <a:srgbClr val="1A6283"/>
                </a:gs>
                <a:gs pos="68000">
                  <a:srgbClr val="E42F55"/>
                </a:gs>
                <a:gs pos="100000">
                  <a:schemeClr val="accent1">
                    <a:lumMod val="30000"/>
                    <a:lumOff val="7000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42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A80D7B42-27AC-ACFD-47DC-B955C9BFEC9C}"/>
              </a:ext>
            </a:extLst>
          </p:cNvPr>
          <p:cNvGrpSpPr/>
          <p:nvPr/>
        </p:nvGrpSpPr>
        <p:grpSpPr>
          <a:xfrm>
            <a:off x="-1" y="0"/>
            <a:ext cx="12192001" cy="6893859"/>
            <a:chOff x="-1" y="0"/>
            <a:chExt cx="12192001" cy="6893859"/>
          </a:xfrm>
        </p:grpSpPr>
        <p:pic>
          <p:nvPicPr>
            <p:cNvPr id="11" name="图片 10">
              <a:extLst>
                <a:ext uri="{FF2B5EF4-FFF2-40B4-BE49-F238E27FC236}">
                  <a16:creationId xmlns:a16="http://schemas.microsoft.com/office/drawing/2014/main" id="{60CA0A22-994E-ED0C-CD6D-3666726683D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2" name="圆角矩形 11">
              <a:extLst>
                <a:ext uri="{FF2B5EF4-FFF2-40B4-BE49-F238E27FC236}">
                  <a16:creationId xmlns:a16="http://schemas.microsoft.com/office/drawing/2014/main" id="{939131B2-0E1D-DEEC-27DE-5FB606B9DAAC}"/>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3" name="圆角矩形 12">
              <a:extLst>
                <a:ext uri="{FF2B5EF4-FFF2-40B4-BE49-F238E27FC236}">
                  <a16:creationId xmlns:a16="http://schemas.microsoft.com/office/drawing/2014/main" id="{989AF317-9550-1645-E48D-C60CC6F90284}"/>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19" name="标题 1">
            <a:extLst>
              <a:ext uri="{FF2B5EF4-FFF2-40B4-BE49-F238E27FC236}">
                <a16:creationId xmlns:a16="http://schemas.microsoft.com/office/drawing/2014/main" id="{9247EF0C-3603-8F0C-4D5B-7076A7EA952A}"/>
              </a:ext>
            </a:extLst>
          </p:cNvPr>
          <p:cNvSpPr txBox="1"/>
          <p:nvPr/>
        </p:nvSpPr>
        <p:spPr>
          <a:xfrm>
            <a:off x="581760" y="2568110"/>
            <a:ext cx="5089991" cy="3573197"/>
          </a:xfrm>
          <a:prstGeom prst="roundRect">
            <a:avLst>
              <a:gd name="adj" fmla="val 7762"/>
            </a:avLst>
          </a:prstGeom>
          <a:solidFill>
            <a:srgbClr val="BFE2FF">
              <a:alpha val="70000"/>
            </a:srgbClr>
          </a:solidFill>
          <a:ln w="12700" cap="flat">
            <a:noFill/>
            <a:miter/>
          </a:ln>
          <a:effectLst/>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2" name="标题 1"/>
          <p:cNvSpPr txBox="1"/>
          <p:nvPr/>
        </p:nvSpPr>
        <p:spPr>
          <a:xfrm>
            <a:off x="937363" y="3687387"/>
            <a:ext cx="4385880" cy="2784873"/>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李强指出，期多地发生多起安全生产事故，造成重大人员伤亡，令人十分痛心，教训极为深刻。当前假日临，各类安全风险上升，各地区各部门一定要切实在思想上高度警醒起来，坚决克服麻痹思想和侥幸心理，清醒看到安全生产面临的严峻形势，清醒看到问题、短板和风险所在，拿出更加有力、更有针对性的举措，把安全生产抓紧抓好。</a:t>
            </a:r>
            <a:endParaRPr lang="zh-CN" altLang="en-US" dirty="0"/>
          </a:p>
        </p:txBody>
      </p:sp>
      <p:sp>
        <p:nvSpPr>
          <p:cNvPr id="7"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8" name="标题 1"/>
          <p:cNvSpPr txBox="1"/>
          <p:nvPr/>
        </p:nvSpPr>
        <p:spPr>
          <a:xfrm>
            <a:off x="743662" y="296822"/>
            <a:ext cx="10587277" cy="432000"/>
          </a:xfrm>
          <a:prstGeom prst="rect">
            <a:avLst/>
          </a:prstGeom>
          <a:noFill/>
          <a:ln>
            <a:noFill/>
          </a:ln>
        </p:spPr>
        <p:txBody>
          <a:bodyPr vert="horz" wrap="square" lIns="0" tIns="0" rIns="0" bIns="0" rtlCol="0" anchor="ctr"/>
          <a:lstStyle>
            <a:defPPr>
              <a:defRPr lang="zh-CN"/>
            </a:defPPr>
            <a:lvl1pPr>
              <a:defRPr kumimoji="1" sz="20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err="1"/>
              <a:t>压紧压实责任，狠抓工作落实</a:t>
            </a:r>
            <a:endParaRPr lang="zh-CN" altLang="en-US" dirty="0"/>
          </a:p>
        </p:txBody>
      </p:sp>
      <p:cxnSp>
        <p:nvCxnSpPr>
          <p:cNvPr id="9"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grpSp>
        <p:nvGrpSpPr>
          <p:cNvPr id="16" name="组合 15">
            <a:extLst>
              <a:ext uri="{FF2B5EF4-FFF2-40B4-BE49-F238E27FC236}">
                <a16:creationId xmlns:a16="http://schemas.microsoft.com/office/drawing/2014/main" id="{D6372206-ED62-DA57-03E2-879B7FE346DD}"/>
              </a:ext>
            </a:extLst>
          </p:cNvPr>
          <p:cNvGrpSpPr/>
          <p:nvPr/>
        </p:nvGrpSpPr>
        <p:grpSpPr>
          <a:xfrm>
            <a:off x="2358118" y="1331235"/>
            <a:ext cx="1462912" cy="891845"/>
            <a:chOff x="2327970" y="2045984"/>
            <a:chExt cx="1462912" cy="891845"/>
          </a:xfrm>
        </p:grpSpPr>
        <p:grpSp>
          <p:nvGrpSpPr>
            <p:cNvPr id="14" name="组合 13">
              <a:extLst>
                <a:ext uri="{FF2B5EF4-FFF2-40B4-BE49-F238E27FC236}">
                  <a16:creationId xmlns:a16="http://schemas.microsoft.com/office/drawing/2014/main" id="{4B1F19D6-31CC-8C91-BD51-2F969B1B497C}"/>
                </a:ext>
              </a:extLst>
            </p:cNvPr>
            <p:cNvGrpSpPr/>
            <p:nvPr/>
          </p:nvGrpSpPr>
          <p:grpSpPr>
            <a:xfrm>
              <a:off x="2327970" y="2077451"/>
              <a:ext cx="1462912" cy="860378"/>
              <a:chOff x="4855039" y="2806519"/>
              <a:chExt cx="2469221" cy="1452215"/>
            </a:xfrm>
          </p:grpSpPr>
          <p:sp>
            <p:nvSpPr>
              <p:cNvPr id="3" name="标题 1"/>
              <p:cNvSpPr txBox="1"/>
              <p:nvPr/>
            </p:nvSpPr>
            <p:spPr>
              <a:xfrm>
                <a:off x="4855039" y="3595451"/>
                <a:ext cx="2469221" cy="663283"/>
              </a:xfrm>
              <a:prstGeom prst="ellipse">
                <a:avLst/>
              </a:prstGeom>
              <a:gradFill>
                <a:gsLst>
                  <a:gs pos="0">
                    <a:srgbClr val="185D83"/>
                  </a:gs>
                  <a:gs pos="50000">
                    <a:srgbClr val="185D83">
                      <a:alpha val="0"/>
                    </a:srgbClr>
                  </a:gs>
                  <a:gs pos="100000">
                    <a:schemeClr val="bg1"/>
                  </a:gs>
                </a:gsLst>
                <a:lin ang="16200000" scaled="0"/>
              </a:gra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4" name="标题 1"/>
              <p:cNvSpPr txBox="1"/>
              <p:nvPr/>
            </p:nvSpPr>
            <p:spPr>
              <a:xfrm>
                <a:off x="5113934" y="3611077"/>
                <a:ext cx="1951429" cy="524194"/>
              </a:xfrm>
              <a:prstGeom prst="ellipse">
                <a:avLst/>
              </a:prstGeom>
              <a:gradFill>
                <a:gsLst>
                  <a:gs pos="0">
                    <a:srgbClr val="185D83"/>
                  </a:gs>
                  <a:gs pos="100000">
                    <a:schemeClr val="bg1"/>
                  </a:gs>
                </a:gsLst>
                <a:lin ang="16200000" scaled="0"/>
              </a:gra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5" name="标题 1"/>
              <p:cNvSpPr txBox="1"/>
              <p:nvPr/>
            </p:nvSpPr>
            <p:spPr>
              <a:xfrm rot="2700000">
                <a:off x="5700009" y="2806519"/>
                <a:ext cx="880809" cy="880809"/>
              </a:xfrm>
              <a:prstGeom prst="roundRect">
                <a:avLst>
                  <a:gd name="adj" fmla="val 4560"/>
                </a:avLst>
              </a:prstGeom>
              <a:solidFill>
                <a:srgbClr val="185D83"/>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grpSp>
        <p:sp>
          <p:nvSpPr>
            <p:cNvPr id="15" name="文本框 14">
              <a:extLst>
                <a:ext uri="{FF2B5EF4-FFF2-40B4-BE49-F238E27FC236}">
                  <a16:creationId xmlns:a16="http://schemas.microsoft.com/office/drawing/2014/main" id="{D962859B-A135-4B48-EECA-399CDD61B010}"/>
                </a:ext>
              </a:extLst>
            </p:cNvPr>
            <p:cNvSpPr txBox="1"/>
            <p:nvPr/>
          </p:nvSpPr>
          <p:spPr>
            <a:xfrm>
              <a:off x="2755114" y="2045984"/>
              <a:ext cx="668773" cy="584775"/>
            </a:xfrm>
            <a:prstGeom prst="rect">
              <a:avLst/>
            </a:prstGeom>
            <a:noFill/>
          </p:spPr>
          <p:txBody>
            <a:bodyPr wrap="none" rtlCol="0">
              <a:spAutoFit/>
            </a:bodyPr>
            <a:lstStyle/>
            <a:p>
              <a:r>
                <a:rPr kumimoji="1" lang="en-US" altLang="zh-CN" sz="3200" b="1" dirty="0">
                  <a:solidFill>
                    <a:schemeClr val="bg1"/>
                  </a:solidFill>
                  <a:latin typeface="Alibaba PuHuiTi" pitchFamily="18" charset="-122"/>
                  <a:ea typeface="Alibaba PuHuiTi" pitchFamily="18" charset="-122"/>
                  <a:cs typeface="Alibaba PuHuiTi" pitchFamily="18" charset="-122"/>
                </a:rPr>
                <a:t>01</a:t>
              </a:r>
              <a:endParaRPr kumimoji="1" lang="zh-CN" altLang="en-US" sz="3200" b="1" dirty="0">
                <a:solidFill>
                  <a:schemeClr val="bg1"/>
                </a:solidFill>
                <a:latin typeface="Alibaba PuHuiTi" pitchFamily="18" charset="-122"/>
                <a:ea typeface="Alibaba PuHuiTi" pitchFamily="18" charset="-122"/>
                <a:cs typeface="Alibaba PuHuiTi" pitchFamily="18" charset="-122"/>
              </a:endParaRPr>
            </a:p>
          </p:txBody>
        </p:sp>
      </p:grpSp>
      <p:sp>
        <p:nvSpPr>
          <p:cNvPr id="18" name="文本框 17">
            <a:extLst>
              <a:ext uri="{FF2B5EF4-FFF2-40B4-BE49-F238E27FC236}">
                <a16:creationId xmlns:a16="http://schemas.microsoft.com/office/drawing/2014/main" id="{8B491677-86F0-537C-8A71-2F0F82042E77}"/>
              </a:ext>
            </a:extLst>
          </p:cNvPr>
          <p:cNvSpPr txBox="1"/>
          <p:nvPr/>
        </p:nvSpPr>
        <p:spPr>
          <a:xfrm>
            <a:off x="937363" y="2844225"/>
            <a:ext cx="4385880" cy="584775"/>
          </a:xfrm>
          <a:prstGeom prst="rect">
            <a:avLst/>
          </a:prstGeom>
          <a:noFill/>
        </p:spPr>
        <p:txBody>
          <a:bodyPr wrap="square">
            <a:spAutoFit/>
          </a:bodyPr>
          <a:lstStyle/>
          <a:p>
            <a:r>
              <a:rPr lang="en-US" altLang="zh-CN" sz="1600" b="1" dirty="0" err="1">
                <a:solidFill>
                  <a:srgbClr val="185D83"/>
                </a:solidFill>
                <a:latin typeface="Alibaba PuHuiTi" pitchFamily="18" charset="-122"/>
                <a:ea typeface="Alibaba PuHuiTi" pitchFamily="18" charset="-122"/>
                <a:cs typeface="Alibaba PuHuiTi" pitchFamily="18" charset="-122"/>
              </a:rPr>
              <a:t>拿出更加有力、更有针对性的举措，把安全生产抓紧抓好</a:t>
            </a:r>
            <a:endParaRPr lang="zh-CN" altLang="en-US" sz="1600" b="1" dirty="0">
              <a:solidFill>
                <a:srgbClr val="185D83"/>
              </a:solidFill>
              <a:latin typeface="Alibaba PuHuiTi" pitchFamily="18" charset="-122"/>
              <a:ea typeface="Alibaba PuHuiTi" pitchFamily="18" charset="-122"/>
              <a:cs typeface="Alibaba PuHuiTi" pitchFamily="18" charset="-122"/>
            </a:endParaRPr>
          </a:p>
        </p:txBody>
      </p:sp>
      <p:pic>
        <p:nvPicPr>
          <p:cNvPr id="20" name="图片 19">
            <a:extLst>
              <a:ext uri="{FF2B5EF4-FFF2-40B4-BE49-F238E27FC236}">
                <a16:creationId xmlns:a16="http://schemas.microsoft.com/office/drawing/2014/main" id="{A7F8EFA1-346E-A112-32A7-10B1EDD13BFE}"/>
              </a:ext>
            </a:extLst>
          </p:cNvPr>
          <p:cNvPicPr>
            <a:picLocks noChangeAspect="1"/>
          </p:cNvPicPr>
          <p:nvPr/>
        </p:nvPicPr>
        <p:blipFill rotWithShape="1">
          <a:blip r:embed="rId3">
            <a:extLst>
              <a:ext uri="{28A0092B-C50C-407E-A947-70E740481C1C}">
                <a14:useLocalDpi xmlns:a14="http://schemas.microsoft.com/office/drawing/2010/main" val="0"/>
              </a:ext>
            </a:extLst>
          </a:blip>
          <a:srcRect l="32693" r="16147"/>
          <a:stretch/>
        </p:blipFill>
        <p:spPr>
          <a:xfrm>
            <a:off x="6034975" y="1331235"/>
            <a:ext cx="5413477" cy="49517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1D3F8F9F-10EC-8C68-3C2A-FC9E800E9F56}"/>
              </a:ext>
            </a:extLst>
          </p:cNvPr>
          <p:cNvGrpSpPr/>
          <p:nvPr/>
        </p:nvGrpSpPr>
        <p:grpSpPr>
          <a:xfrm>
            <a:off x="-1" y="0"/>
            <a:ext cx="12192001" cy="6893859"/>
            <a:chOff x="-1" y="0"/>
            <a:chExt cx="12192001" cy="6893859"/>
          </a:xfrm>
        </p:grpSpPr>
        <p:pic>
          <p:nvPicPr>
            <p:cNvPr id="16" name="图片 15">
              <a:extLst>
                <a:ext uri="{FF2B5EF4-FFF2-40B4-BE49-F238E27FC236}">
                  <a16:creationId xmlns:a16="http://schemas.microsoft.com/office/drawing/2014/main" id="{444FEF0C-49A8-117B-7603-D7C921FC994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7" name="圆角矩形 16">
              <a:extLst>
                <a:ext uri="{FF2B5EF4-FFF2-40B4-BE49-F238E27FC236}">
                  <a16:creationId xmlns:a16="http://schemas.microsoft.com/office/drawing/2014/main" id="{85E586FF-6951-183D-4EEA-EB2E7C8C391E}"/>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圆角矩形 17">
              <a:extLst>
                <a:ext uri="{FF2B5EF4-FFF2-40B4-BE49-F238E27FC236}">
                  <a16:creationId xmlns:a16="http://schemas.microsoft.com/office/drawing/2014/main" id="{75381892-79F1-D18A-1DD8-4E153E28C722}"/>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4" name="标题 1"/>
          <p:cNvSpPr txBox="1"/>
          <p:nvPr/>
        </p:nvSpPr>
        <p:spPr>
          <a:xfrm>
            <a:off x="1028700" y="1501712"/>
            <a:ext cx="4662368" cy="4551977"/>
          </a:xfrm>
          <a:prstGeom prst="roundRect">
            <a:avLst>
              <a:gd name="adj" fmla="val 6923"/>
            </a:avLst>
          </a:prstGeom>
          <a:solidFill>
            <a:srgbClr val="F9555E">
              <a:alpha val="9640"/>
            </a:srgbClr>
          </a:solidFill>
          <a:ln cap="sq">
            <a:noFill/>
          </a:ln>
          <a:effectLst>
            <a:outerShdw blurRad="508000" dist="431800" dir="21540000" sx="54000" sy="54000" algn="bl" rotWithShape="0">
              <a:srgbClr val="000000">
                <a:alpha val="40000"/>
              </a:srgbClr>
            </a:outerShdw>
          </a:effectLst>
        </p:spPr>
        <p:txBody>
          <a:bodyPr vert="horz" wrap="square" lIns="91440" tIns="45720" rIns="91440" bIns="45720" rtlCol="0" anchor="t"/>
          <a:lstStyle/>
          <a:p>
            <a:pPr algn="l"/>
            <a:endParaRPr kumimoji="1" lang="zh-CN" altLang="en-US" dirty="0">
              <a:latin typeface="Alibaba PuHuiTi" pitchFamily="18" charset="-122"/>
              <a:ea typeface="Alibaba PuHuiTi" pitchFamily="18" charset="-122"/>
            </a:endParaRPr>
          </a:p>
        </p:txBody>
      </p:sp>
      <p:sp>
        <p:nvSpPr>
          <p:cNvPr id="5" name="标题 1"/>
          <p:cNvSpPr txBox="1"/>
          <p:nvPr/>
        </p:nvSpPr>
        <p:spPr>
          <a:xfrm>
            <a:off x="6196314" y="1499620"/>
            <a:ext cx="4776486" cy="4545108"/>
          </a:xfrm>
          <a:prstGeom prst="roundRect">
            <a:avLst>
              <a:gd name="adj" fmla="val 6923"/>
            </a:avLst>
          </a:prstGeom>
          <a:solidFill>
            <a:srgbClr val="FC9E53">
              <a:alpha val="20456"/>
            </a:srgbClr>
          </a:solidFill>
          <a:ln cap="sq">
            <a:noFill/>
          </a:ln>
          <a:effectLst>
            <a:outerShdw blurRad="508000" dist="431800" dir="21540000" sx="54000" sy="54000" algn="bl" rotWithShape="0">
              <a:srgbClr val="000000">
                <a:alpha val="40000"/>
              </a:srgbClr>
            </a:outerShdw>
          </a:effectLst>
        </p:spPr>
        <p:txBody>
          <a:bodyPr vert="horz" wrap="square" lIns="91440" tIns="45720" rIns="91440" bIns="45720" rtlCol="0" anchor="t"/>
          <a:lstStyle/>
          <a:p>
            <a:pPr algn="l"/>
            <a:endParaRPr kumimoji="1" lang="zh-CN" altLang="en-US" dirty="0">
              <a:latin typeface="Alibaba PuHuiTi" pitchFamily="18" charset="-122"/>
              <a:ea typeface="Alibaba PuHuiTi" pitchFamily="18" charset="-122"/>
            </a:endParaRPr>
          </a:p>
        </p:txBody>
      </p:sp>
      <p:sp>
        <p:nvSpPr>
          <p:cNvPr id="6" name="标题 1"/>
          <p:cNvSpPr txBox="1"/>
          <p:nvPr/>
        </p:nvSpPr>
        <p:spPr>
          <a:xfrm>
            <a:off x="1686524" y="2847303"/>
            <a:ext cx="3537220" cy="1801555"/>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sz="1600" dirty="0"/>
              <a:t>李强强调，要全面开展安全生产风险隐患大排查，突出做好群众身边的风险隐患、重点行业领域风险隐患、重点地区风险隐患的排查整治，努力把风险隐患解决在萌芽状态。要紧扣“常”、“长”二字，综合运用日常检查、专项抽查、巡回督查等方式，加强跟踪问效。</a:t>
            </a:r>
            <a:endParaRPr lang="zh-CN" altLang="en-US" sz="1600" dirty="0"/>
          </a:p>
        </p:txBody>
      </p:sp>
      <p:sp>
        <p:nvSpPr>
          <p:cNvPr id="7" name="标题 1"/>
          <p:cNvSpPr txBox="1"/>
          <p:nvPr/>
        </p:nvSpPr>
        <p:spPr>
          <a:xfrm>
            <a:off x="6929283" y="2942673"/>
            <a:ext cx="3576193" cy="1796475"/>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sz="1600" dirty="0"/>
              <a:t>要积极运用新一代信息技术，推进安全风险智能化管控、安全监管数字化转型。要统筹做好防灾减灾救灾工作，坚持底线思维、极限思维，提前做好应对准备，加强监测预警，严格执行预警响应联动机制，科学高效开展抢险救灾。</a:t>
            </a:r>
            <a:endParaRPr lang="zh-CN" altLang="en-US" sz="1600" dirty="0"/>
          </a:p>
        </p:txBody>
      </p:sp>
      <p:sp>
        <p:nvSpPr>
          <p:cNvPr id="8" name="标题 1"/>
          <p:cNvSpPr txBox="1"/>
          <p:nvPr/>
        </p:nvSpPr>
        <p:spPr>
          <a:xfrm>
            <a:off x="7188701" y="1874416"/>
            <a:ext cx="434992" cy="420958"/>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rgbClr val="F9555E"/>
          </a:solidFill>
          <a:ln cap="sq">
            <a:noFill/>
          </a:ln>
          <a:effectLst>
            <a:outerShdw blurRad="508000" dist="431800" dir="21540000" sx="54000" sy="54000" algn="bl" rotWithShape="0">
              <a:srgbClr val="000000">
                <a:alpha val="40000"/>
              </a:srgbClr>
            </a:outerShdw>
          </a:effectLst>
        </p:spPr>
        <p:txBody>
          <a:bodyPr vert="horz" wrap="square" lIns="91440" tIns="45720" rIns="91440" bIns="45720" rtlCol="0" anchor="t"/>
          <a:lstStyle/>
          <a:p>
            <a:pPr algn="l"/>
            <a:endParaRPr kumimoji="1" lang="zh-CN" altLang="en-US" dirty="0">
              <a:latin typeface="Alibaba PuHuiTi" pitchFamily="18" charset="-122"/>
              <a:ea typeface="Alibaba PuHuiTi" pitchFamily="18" charset="-122"/>
            </a:endParaRPr>
          </a:p>
        </p:txBody>
      </p:sp>
      <p:sp>
        <p:nvSpPr>
          <p:cNvPr id="9" name="标题 1"/>
          <p:cNvSpPr txBox="1"/>
          <p:nvPr/>
        </p:nvSpPr>
        <p:spPr>
          <a:xfrm>
            <a:off x="1704731" y="1891576"/>
            <a:ext cx="434992" cy="434992"/>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80 h 720001"/>
              <a:gd name="connsiteX5" fmla="*/ 507383 w 720001"/>
              <a:gd name="connsiteY5" fmla="*/ 72694 h 720001"/>
              <a:gd name="connsiteX6" fmla="*/ 457070 w 720001"/>
              <a:gd name="connsiteY6" fmla="*/ 57166 h 720001"/>
              <a:gd name="connsiteX7" fmla="*/ 405022 w 720001"/>
              <a:gd name="connsiteY7" fmla="*/ 0 h 720001"/>
              <a:gd name="connsiteX8" fmla="*/ 720001 w 720001"/>
              <a:gd name="connsiteY8" fmla="*/ 314979 h 720001"/>
              <a:gd name="connsiteX9" fmla="*/ 405022 w 720001"/>
              <a:gd name="connsiteY9" fmla="*/ 314979 h 720001"/>
              <a:gd name="connsiteX10" fmla="*/ 360000 w 720001"/>
              <a:gd name="connsiteY10" fmla="*/ 0 h 720001"/>
              <a:gd name="connsiteX11" fmla="*/ 360000 w 720001"/>
              <a:gd name="connsiteY11" fmla="*/ 360000 h 720001"/>
              <a:gd name="connsiteX12" fmla="*/ 720000 w 720001"/>
              <a:gd name="connsiteY12" fmla="*/ 360000 h 720001"/>
              <a:gd name="connsiteX13" fmla="*/ 360000 w 720001"/>
              <a:gd name="connsiteY13" fmla="*/ 720001 h 720001"/>
              <a:gd name="connsiteX14" fmla="*/ 0 w 720001"/>
              <a:gd name="connsiteY14" fmla="*/ 360000 h 720001"/>
              <a:gd name="connsiteX15" fmla="*/ 360000 w 720001"/>
              <a:gd name="connsiteY15"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80"/>
                </a:cubicBezTo>
                <a:cubicBezTo>
                  <a:pt x="566806" y="104878"/>
                  <a:pt x="538699" y="85967"/>
                  <a:pt x="507383" y="72694"/>
                </a:cubicBezTo>
                <a:cubicBezTo>
                  <a:pt x="491075" y="65755"/>
                  <a:pt x="474246" y="60637"/>
                  <a:pt x="457070" y="57166"/>
                </a:cubicBezTo>
                <a:close/>
                <a:moveTo>
                  <a:pt x="405022" y="0"/>
                </a:moveTo>
                <a:cubicBezTo>
                  <a:pt x="578950" y="0"/>
                  <a:pt x="720001" y="141051"/>
                  <a:pt x="720001" y="314979"/>
                </a:cubicBezTo>
                <a:lnTo>
                  <a:pt x="405022" y="314979"/>
                </a:lnTo>
                <a:close/>
                <a:moveTo>
                  <a:pt x="360000" y="0"/>
                </a:moveTo>
                <a:lnTo>
                  <a:pt x="360000" y="360000"/>
                </a:lnTo>
                <a:lnTo>
                  <a:pt x="720000" y="360000"/>
                </a:lnTo>
                <a:cubicBezTo>
                  <a:pt x="720000" y="558825"/>
                  <a:pt x="558824" y="720001"/>
                  <a:pt x="360000" y="720001"/>
                </a:cubicBezTo>
                <a:cubicBezTo>
                  <a:pt x="161176" y="720001"/>
                  <a:pt x="0" y="558825"/>
                  <a:pt x="0" y="360000"/>
                </a:cubicBezTo>
                <a:cubicBezTo>
                  <a:pt x="0" y="161176"/>
                  <a:pt x="161176" y="0"/>
                  <a:pt x="360000" y="0"/>
                </a:cubicBezTo>
                <a:close/>
              </a:path>
            </a:pathLst>
          </a:custGeom>
          <a:solidFill>
            <a:srgbClr val="F9555E"/>
          </a:solidFill>
          <a:ln w="12700" cap="sq">
            <a:noFill/>
            <a:miter/>
          </a:ln>
          <a:effectLst/>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2"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3" name="标题 1"/>
          <p:cNvSpPr txBox="1"/>
          <p:nvPr/>
        </p:nvSpPr>
        <p:spPr>
          <a:xfrm>
            <a:off x="743662" y="296822"/>
            <a:ext cx="10587277" cy="432000"/>
          </a:xfrm>
          <a:prstGeom prst="rect">
            <a:avLst/>
          </a:prstGeom>
          <a:noFill/>
          <a:ln>
            <a:noFill/>
          </a:ln>
        </p:spPr>
        <p:txBody>
          <a:bodyPr vert="horz" wrap="square" lIns="0" tIns="0" rIns="0" bIns="0" rtlCol="0" anchor="ctr"/>
          <a:lstStyle>
            <a:defPPr>
              <a:defRPr lang="zh-CN"/>
            </a:defPPr>
            <a:lvl1pPr>
              <a:defRPr kumimoji="1" sz="20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err="1"/>
              <a:t>压紧压实责任，狠抓工作落实</a:t>
            </a:r>
            <a:endParaRPr lang="zh-CN" altLang="en-US" dirty="0"/>
          </a:p>
        </p:txBody>
      </p:sp>
      <p:cxnSp>
        <p:nvCxnSpPr>
          <p:cNvPr id="14"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sp>
        <p:nvSpPr>
          <p:cNvPr id="2" name="标题 1"/>
          <p:cNvSpPr txBox="1"/>
          <p:nvPr/>
        </p:nvSpPr>
        <p:spPr>
          <a:xfrm>
            <a:off x="4670824" y="1780606"/>
            <a:ext cx="1127123" cy="569595"/>
          </a:xfrm>
          <a:prstGeom prst="roundRect">
            <a:avLst>
              <a:gd name="adj" fmla="val 15495"/>
            </a:avLst>
          </a:prstGeom>
          <a:solidFill>
            <a:srgbClr val="FC9E53"/>
          </a:solidFill>
          <a:ln cap="sq">
            <a:noFill/>
          </a:ln>
          <a:effectLst>
            <a:outerShdw blurRad="508000" dist="431800" dir="21540000" sx="54000" sy="54000" algn="bl" rotWithShape="0">
              <a:srgbClr val="000000">
                <a:alpha val="40000"/>
              </a:srgbClr>
            </a:outerShdw>
          </a:effectLst>
        </p:spPr>
        <p:txBody>
          <a:bodyPr vert="horz" wrap="square" lIns="91440" tIns="45720" rIns="91440" bIns="45720" rtlCol="0" anchor="t"/>
          <a:lstStyle/>
          <a:p>
            <a:pPr algn="l"/>
            <a:endParaRPr kumimoji="1" lang="zh-CN" altLang="en-US" dirty="0">
              <a:latin typeface="Alibaba PuHuiTi" pitchFamily="18" charset="-122"/>
              <a:ea typeface="Alibaba PuHuiTi" pitchFamily="18" charset="-122"/>
            </a:endParaRPr>
          </a:p>
        </p:txBody>
      </p:sp>
      <p:sp>
        <p:nvSpPr>
          <p:cNvPr id="10" name="标题 1"/>
          <p:cNvSpPr txBox="1"/>
          <p:nvPr/>
        </p:nvSpPr>
        <p:spPr>
          <a:xfrm>
            <a:off x="4868944" y="1849960"/>
            <a:ext cx="571500" cy="430887"/>
          </a:xfrm>
          <a:prstGeom prst="rect">
            <a:avLst/>
          </a:prstGeom>
          <a:noFill/>
          <a:ln>
            <a:noFill/>
          </a:ln>
        </p:spPr>
        <p:txBody>
          <a:bodyPr vert="horz" wrap="square" lIns="0" tIns="0" rIns="0" bIns="0" rtlCol="0" anchor="t">
            <a:spAutoFit/>
          </a:bodyPr>
          <a:lstStyle/>
          <a:p>
            <a:pPr algn="l"/>
            <a:r>
              <a:rPr kumimoji="1" lang="en-US" altLang="zh-CN" sz="2800" dirty="0">
                <a:ln w="12700">
                  <a:noFill/>
                </a:ln>
                <a:solidFill>
                  <a:schemeClr val="bg1"/>
                </a:solidFill>
                <a:latin typeface="Alibaba PuHuiTi" pitchFamily="18" charset="-122"/>
                <a:ea typeface="Alibaba PuHuiTi" pitchFamily="18" charset="-122"/>
                <a:cs typeface="Alibaba PuHuiTi" pitchFamily="18" charset="-122"/>
              </a:rPr>
              <a:t>01</a:t>
            </a:r>
            <a:endParaRPr kumimoji="1" lang="zh-CN" altLang="en-US" dirty="0">
              <a:latin typeface="Alibaba PuHuiTi" pitchFamily="18" charset="-122"/>
              <a:ea typeface="Alibaba PuHuiTi" pitchFamily="18" charset="-122"/>
            </a:endParaRPr>
          </a:p>
        </p:txBody>
      </p:sp>
      <p:sp>
        <p:nvSpPr>
          <p:cNvPr id="3" name="标题 1"/>
          <p:cNvSpPr txBox="1"/>
          <p:nvPr/>
        </p:nvSpPr>
        <p:spPr>
          <a:xfrm>
            <a:off x="9829356" y="1747108"/>
            <a:ext cx="1262197" cy="569595"/>
          </a:xfrm>
          <a:prstGeom prst="roundRect">
            <a:avLst>
              <a:gd name="adj" fmla="val 15495"/>
            </a:avLst>
          </a:prstGeom>
          <a:solidFill>
            <a:srgbClr val="F9555E"/>
          </a:solidFill>
          <a:ln cap="sq">
            <a:noFill/>
          </a:ln>
          <a:effectLst>
            <a:outerShdw blurRad="508000" dist="431800" dir="21540000" sx="54000" sy="54000" algn="bl" rotWithShape="0">
              <a:srgbClr val="000000">
                <a:alpha val="40000"/>
              </a:srgbClr>
            </a:outerShdw>
          </a:effectLst>
        </p:spPr>
        <p:txBody>
          <a:bodyPr vert="horz" wrap="square" lIns="91440" tIns="45720" rIns="91440" bIns="45720" rtlCol="0" anchor="t"/>
          <a:lstStyle/>
          <a:p>
            <a:pPr algn="l"/>
            <a:endParaRPr kumimoji="1" lang="zh-CN" altLang="en-US" dirty="0">
              <a:latin typeface="Alibaba PuHuiTi" pitchFamily="18" charset="-122"/>
              <a:ea typeface="Alibaba PuHuiTi" pitchFamily="18" charset="-122"/>
            </a:endParaRPr>
          </a:p>
        </p:txBody>
      </p:sp>
      <p:sp>
        <p:nvSpPr>
          <p:cNvPr id="11" name="标题 1"/>
          <p:cNvSpPr txBox="1"/>
          <p:nvPr/>
        </p:nvSpPr>
        <p:spPr>
          <a:xfrm>
            <a:off x="10019856" y="1816462"/>
            <a:ext cx="571500" cy="430887"/>
          </a:xfrm>
          <a:prstGeom prst="rect">
            <a:avLst/>
          </a:prstGeom>
          <a:noFill/>
          <a:ln>
            <a:noFill/>
          </a:ln>
        </p:spPr>
        <p:txBody>
          <a:bodyPr vert="horz" wrap="square" lIns="0" tIns="0" rIns="0" bIns="0" rtlCol="0" anchor="t">
            <a:spAutoFit/>
          </a:bodyPr>
          <a:lstStyle/>
          <a:p>
            <a:pPr algn="l"/>
            <a:r>
              <a:rPr kumimoji="1" lang="en-US" altLang="zh-CN" sz="2800" dirty="0">
                <a:ln w="12700">
                  <a:noFill/>
                </a:ln>
                <a:solidFill>
                  <a:schemeClr val="bg1"/>
                </a:solidFill>
                <a:latin typeface="Alibaba PuHuiTi" pitchFamily="18" charset="-122"/>
                <a:ea typeface="Alibaba PuHuiTi" pitchFamily="18" charset="-122"/>
                <a:cs typeface="Alibaba PuHuiTi" pitchFamily="18" charset="-122"/>
              </a:rPr>
              <a:t>02</a:t>
            </a:r>
            <a:endParaRPr kumimoji="1" lang="zh-CN" altLang="en-US" dirty="0">
              <a:latin typeface="Alibaba PuHuiTi" pitchFamily="18" charset="-122"/>
              <a:ea typeface="Alibaba PuHuiTi"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CCD1EFF5-85F6-3AF3-A319-1EA287343936}"/>
              </a:ext>
            </a:extLst>
          </p:cNvPr>
          <p:cNvGrpSpPr/>
          <p:nvPr/>
        </p:nvGrpSpPr>
        <p:grpSpPr>
          <a:xfrm>
            <a:off x="-1" y="0"/>
            <a:ext cx="12192001" cy="6893859"/>
            <a:chOff x="-1" y="0"/>
            <a:chExt cx="12192001" cy="6893859"/>
          </a:xfrm>
        </p:grpSpPr>
        <p:pic>
          <p:nvPicPr>
            <p:cNvPr id="15" name="图片 14">
              <a:extLst>
                <a:ext uri="{FF2B5EF4-FFF2-40B4-BE49-F238E27FC236}">
                  <a16:creationId xmlns:a16="http://schemas.microsoft.com/office/drawing/2014/main" id="{4773AA7B-8296-94D1-60B4-BF38DC79C26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6" name="圆角矩形 15">
              <a:extLst>
                <a:ext uri="{FF2B5EF4-FFF2-40B4-BE49-F238E27FC236}">
                  <a16:creationId xmlns:a16="http://schemas.microsoft.com/office/drawing/2014/main" id="{722BA578-DF49-ECB7-DEE1-ABA9B488CDB6}"/>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7" name="圆角矩形 16">
              <a:extLst>
                <a:ext uri="{FF2B5EF4-FFF2-40B4-BE49-F238E27FC236}">
                  <a16:creationId xmlns:a16="http://schemas.microsoft.com/office/drawing/2014/main" id="{5FABC81B-A3E5-A875-B91A-DF769F0E8148}"/>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3" name="标题 1"/>
          <p:cNvSpPr txBox="1"/>
          <p:nvPr/>
        </p:nvSpPr>
        <p:spPr>
          <a:xfrm>
            <a:off x="864937" y="1096958"/>
            <a:ext cx="6267383" cy="2438964"/>
          </a:xfrm>
          <a:prstGeom prst="roundRect">
            <a:avLst>
              <a:gd name="adj" fmla="val 10000"/>
            </a:avLst>
          </a:prstGeom>
          <a:solidFill>
            <a:schemeClr val="tx1">
              <a:lumMod val="25000"/>
              <a:lumOff val="75000"/>
              <a:alpha val="20000"/>
            </a:schemeClr>
          </a:solidFill>
          <a:ln w="6055"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4" name="标题 1"/>
          <p:cNvSpPr txBox="1"/>
          <p:nvPr/>
        </p:nvSpPr>
        <p:spPr>
          <a:xfrm>
            <a:off x="1068237" y="2046440"/>
            <a:ext cx="540000" cy="540000"/>
          </a:xfrm>
          <a:prstGeom prst="ellipse">
            <a:avLst/>
          </a:prstGeom>
          <a:solidFill>
            <a:schemeClr val="accent1"/>
          </a:solidFill>
          <a:ln>
            <a:noFill/>
          </a:ln>
        </p:spPr>
        <p:txBody>
          <a:bodyPr vert="horz" wrap="none" lIns="108000" tIns="108000" rIns="108000" bIns="108000" rtlCol="0" anchor="ctr"/>
          <a:lstStyle/>
          <a:p>
            <a:pPr algn="ctr"/>
            <a:r>
              <a:rPr kumimoji="1" lang="en-US" altLang="zh-CN" sz="2000" dirty="0">
                <a:ln w="12700">
                  <a:noFill/>
                </a:ln>
                <a:solidFill>
                  <a:srgbClr val="FFFFFF">
                    <a:alpha val="100000"/>
                  </a:srgbClr>
                </a:solidFill>
                <a:latin typeface="Alibaba PuHuiTi" pitchFamily="18" charset="-122"/>
                <a:ea typeface="Alibaba PuHuiTi" pitchFamily="18" charset="-122"/>
                <a:cs typeface="Alibaba PuHuiTi" pitchFamily="18" charset="-122"/>
              </a:rPr>
              <a:t>01</a:t>
            </a:r>
            <a:endParaRPr kumimoji="1" lang="zh-CN" altLang="en-US" dirty="0">
              <a:latin typeface="Alibaba PuHuiTi" pitchFamily="18" charset="-122"/>
              <a:ea typeface="Alibaba PuHuiTi" pitchFamily="18" charset="-122"/>
            </a:endParaRPr>
          </a:p>
        </p:txBody>
      </p:sp>
      <p:sp>
        <p:nvSpPr>
          <p:cNvPr id="5" name="标题 1"/>
          <p:cNvSpPr txBox="1"/>
          <p:nvPr/>
        </p:nvSpPr>
        <p:spPr>
          <a:xfrm>
            <a:off x="863600" y="3739736"/>
            <a:ext cx="6267382" cy="2313970"/>
          </a:xfrm>
          <a:prstGeom prst="roundRect">
            <a:avLst>
              <a:gd name="adj" fmla="val 10000"/>
            </a:avLst>
          </a:prstGeom>
          <a:solidFill>
            <a:schemeClr val="tx1">
              <a:lumMod val="25000"/>
              <a:lumOff val="75000"/>
              <a:alpha val="20000"/>
            </a:schemeClr>
          </a:solidFill>
          <a:ln w="6055"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6" name="标题 1"/>
          <p:cNvSpPr txBox="1"/>
          <p:nvPr/>
        </p:nvSpPr>
        <p:spPr>
          <a:xfrm>
            <a:off x="1066900" y="4626720"/>
            <a:ext cx="540000" cy="540000"/>
          </a:xfrm>
          <a:prstGeom prst="ellipse">
            <a:avLst/>
          </a:prstGeom>
          <a:solidFill>
            <a:schemeClr val="accent1"/>
          </a:solidFill>
          <a:ln>
            <a:noFill/>
          </a:ln>
        </p:spPr>
        <p:txBody>
          <a:bodyPr vert="horz" wrap="none" lIns="108000" tIns="108000" rIns="108000" bIns="108000" rtlCol="0" anchor="ctr"/>
          <a:lstStyle/>
          <a:p>
            <a:pPr algn="ctr"/>
            <a:r>
              <a:rPr kumimoji="1" lang="en-US" altLang="zh-CN" sz="2000" dirty="0">
                <a:ln w="12700">
                  <a:noFill/>
                </a:ln>
                <a:solidFill>
                  <a:schemeClr val="bg1"/>
                </a:solidFill>
                <a:latin typeface="Alibaba PuHuiTi" pitchFamily="18" charset="-122"/>
                <a:ea typeface="Alibaba PuHuiTi" pitchFamily="18" charset="-122"/>
                <a:cs typeface="Alibaba PuHuiTi" pitchFamily="18" charset="-122"/>
              </a:rPr>
              <a:t>02</a:t>
            </a:r>
            <a:endParaRPr kumimoji="1" lang="zh-CN" altLang="en-US" dirty="0">
              <a:latin typeface="Alibaba PuHuiTi" pitchFamily="18" charset="-122"/>
              <a:ea typeface="Alibaba PuHuiTi" pitchFamily="18" charset="-122"/>
            </a:endParaRPr>
          </a:p>
        </p:txBody>
      </p:sp>
      <p:sp>
        <p:nvSpPr>
          <p:cNvPr id="7" name="标题 1"/>
          <p:cNvSpPr txBox="1"/>
          <p:nvPr/>
        </p:nvSpPr>
        <p:spPr>
          <a:xfrm>
            <a:off x="1717994" y="1535117"/>
            <a:ext cx="5151971" cy="1908728"/>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李强强调，要紧紧抓住责任制这个“牛鼻子”，严格落实安全生产责任，真正把“时时放心不下”的责任感转化为“事事心中有底”的行动力，以责任到位推动安全制度措施到位。要坚持“党政同责、一岗双责、齐抓共管、失职追责”和“三管三必须”，压实企业主体责任，推动企业加快健全安全责任体系。</a:t>
            </a:r>
            <a:endParaRPr lang="zh-CN" altLang="en-US" dirty="0"/>
          </a:p>
        </p:txBody>
      </p:sp>
      <p:sp>
        <p:nvSpPr>
          <p:cNvPr id="8" name="标题 1"/>
          <p:cNvSpPr txBox="1"/>
          <p:nvPr/>
        </p:nvSpPr>
        <p:spPr>
          <a:xfrm>
            <a:off x="1725653" y="3916816"/>
            <a:ext cx="5144312" cy="2231893"/>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要全面落实全链条监管机制，明确责任分工、健全工作机制、推进联合监管，切实消除监管空白、形成监管合力。要坚持务实功、求实效，既重过程更重结果，以扎实过硬作风扭转安全生产被动局面。要切实夯实基层基础，提升基层应急管理能力，推进基层应急管理专业化规范化，提升从业人员安全素质和技能，筑牢安全生
</a:t>
            </a:r>
            <a:r>
              <a:rPr lang="en-US" altLang="zh-CN" dirty="0" err="1"/>
              <a:t>产人民防线</a:t>
            </a:r>
            <a:r>
              <a:rPr lang="en-US" altLang="zh-CN" dirty="0"/>
              <a:t>。</a:t>
            </a:r>
            <a:endParaRPr lang="zh-CN" altLang="en-US" dirty="0"/>
          </a:p>
        </p:txBody>
      </p:sp>
      <p:sp>
        <p:nvSpPr>
          <p:cNvPr id="11"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2" name="标题 1"/>
          <p:cNvSpPr txBox="1"/>
          <p:nvPr/>
        </p:nvSpPr>
        <p:spPr>
          <a:xfrm>
            <a:off x="743662" y="296822"/>
            <a:ext cx="10587277" cy="432000"/>
          </a:xfrm>
          <a:prstGeom prst="rect">
            <a:avLst/>
          </a:prstGeom>
          <a:noFill/>
          <a:ln>
            <a:noFill/>
          </a:ln>
        </p:spPr>
        <p:txBody>
          <a:bodyPr vert="horz" wrap="square" lIns="0" tIns="0" rIns="0" bIns="0" rtlCol="0" anchor="ctr"/>
          <a:lstStyle>
            <a:defPPr>
              <a:defRPr lang="zh-CN"/>
            </a:defPPr>
            <a:lvl1pPr>
              <a:defRPr kumimoji="1"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sz="2000" dirty="0" err="1"/>
              <a:t>压紧压实责任，狠抓工作落实</a:t>
            </a:r>
            <a:endParaRPr lang="zh-CN" altLang="en-US" sz="2000" dirty="0"/>
          </a:p>
        </p:txBody>
      </p:sp>
      <p:cxnSp>
        <p:nvCxnSpPr>
          <p:cNvPr id="13"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pic>
        <p:nvPicPr>
          <p:cNvPr id="18" name="图片 17">
            <a:extLst>
              <a:ext uri="{FF2B5EF4-FFF2-40B4-BE49-F238E27FC236}">
                <a16:creationId xmlns:a16="http://schemas.microsoft.com/office/drawing/2014/main" id="{DA783B31-D112-095A-0E88-960C58480F54}"/>
              </a:ext>
            </a:extLst>
          </p:cNvPr>
          <p:cNvPicPr>
            <a:picLocks noChangeAspect="1"/>
          </p:cNvPicPr>
          <p:nvPr/>
        </p:nvPicPr>
        <p:blipFill rotWithShape="1">
          <a:blip r:embed="rId3">
            <a:extLst>
              <a:ext uri="{28A0092B-C50C-407E-A947-70E740481C1C}">
                <a14:useLocalDpi xmlns:a14="http://schemas.microsoft.com/office/drawing/2010/main" val="0"/>
              </a:ext>
            </a:extLst>
          </a:blip>
          <a:srcRect l="13421" r="31501"/>
          <a:stretch/>
        </p:blipFill>
        <p:spPr>
          <a:xfrm>
            <a:off x="7334282" y="1084073"/>
            <a:ext cx="4386065" cy="4939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E67B3617-A2E0-C11E-0CA3-C5184862897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9" name="标题 1"/>
          <p:cNvSpPr txBox="1"/>
          <p:nvPr/>
        </p:nvSpPr>
        <p:spPr>
          <a:xfrm flipH="1">
            <a:off x="1001870" y="5554879"/>
            <a:ext cx="5004000" cy="53428"/>
          </a:xfrm>
          <a:prstGeom prst="parallelogram">
            <a:avLst>
              <a:gd name="adj" fmla="val 88613"/>
            </a:avLst>
          </a:prstGeom>
          <a:no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20" name="文本框 19">
            <a:extLst>
              <a:ext uri="{FF2B5EF4-FFF2-40B4-BE49-F238E27FC236}">
                <a16:creationId xmlns:a16="http://schemas.microsoft.com/office/drawing/2014/main" id="{72CF4C79-AFC6-A84B-80FB-00B053601F59}"/>
              </a:ext>
            </a:extLst>
          </p:cNvPr>
          <p:cNvSpPr txBox="1"/>
          <p:nvPr/>
        </p:nvSpPr>
        <p:spPr>
          <a:xfrm>
            <a:off x="320296" y="2158637"/>
            <a:ext cx="11551406" cy="1200329"/>
          </a:xfrm>
          <a:prstGeom prst="rect">
            <a:avLst/>
          </a:prstGeom>
          <a:noFill/>
        </p:spPr>
        <p:txBody>
          <a:bodyPr wrap="square">
            <a:spAutoFit/>
          </a:bodyPr>
          <a:lstStyle>
            <a:defPPr>
              <a:defRPr lang="zh-CN"/>
            </a:defPPr>
            <a:lvl1pPr algn="ctr">
              <a:defRPr sz="6000" b="1">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defRPr>
            </a:lvl1pPr>
          </a:lstStyle>
          <a:p>
            <a:r>
              <a:rPr lang="en-US" altLang="zh-CN" sz="7200" dirty="0"/>
              <a:t>2024年安全生产月活动</a:t>
            </a:r>
            <a:endParaRPr lang="zh-CN" altLang="en-US" sz="7200" dirty="0"/>
          </a:p>
        </p:txBody>
      </p:sp>
      <p:grpSp>
        <p:nvGrpSpPr>
          <p:cNvPr id="2" name="组合 1">
            <a:extLst>
              <a:ext uri="{FF2B5EF4-FFF2-40B4-BE49-F238E27FC236}">
                <a16:creationId xmlns:a16="http://schemas.microsoft.com/office/drawing/2014/main" id="{F93D01B2-696A-AED2-D5AE-EFE5021DD97C}"/>
              </a:ext>
            </a:extLst>
          </p:cNvPr>
          <p:cNvGrpSpPr/>
          <p:nvPr/>
        </p:nvGrpSpPr>
        <p:grpSpPr>
          <a:xfrm>
            <a:off x="4053385" y="741124"/>
            <a:ext cx="4298439" cy="1323439"/>
            <a:chOff x="4053385" y="510120"/>
            <a:chExt cx="4298439" cy="1323439"/>
          </a:xfrm>
        </p:grpSpPr>
        <p:sp>
          <p:nvSpPr>
            <p:cNvPr id="19" name="文本框 18">
              <a:extLst>
                <a:ext uri="{FF2B5EF4-FFF2-40B4-BE49-F238E27FC236}">
                  <a16:creationId xmlns:a16="http://schemas.microsoft.com/office/drawing/2014/main" id="{3A987D9B-5D8A-7EE5-126C-C7BB46C73F82}"/>
                </a:ext>
              </a:extLst>
            </p:cNvPr>
            <p:cNvSpPr txBox="1"/>
            <p:nvPr/>
          </p:nvSpPr>
          <p:spPr>
            <a:xfrm>
              <a:off x="4757470" y="510120"/>
              <a:ext cx="3594354" cy="1323439"/>
            </a:xfrm>
            <a:prstGeom prst="rect">
              <a:avLst/>
            </a:prstGeom>
            <a:noFill/>
          </p:spPr>
          <p:txBody>
            <a:bodyPr wrap="square">
              <a:spAutoFit/>
            </a:bodyPr>
            <a:lstStyle/>
            <a:p>
              <a:pPr algn="ctr"/>
              <a:r>
                <a:rPr lang="en-US" altLang="zh-CN" sz="6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Prat</a:t>
              </a:r>
              <a:r>
                <a:rPr lang="zh-CN" altLang="en-US" sz="6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 </a:t>
              </a:r>
              <a:r>
                <a:rPr lang="en-US" altLang="zh-CN" sz="8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01</a:t>
              </a:r>
              <a:endParaRPr lang="zh-CN" altLang="en-US" sz="6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endParaRPr>
            </a:p>
          </p:txBody>
        </p:sp>
        <p:pic>
          <p:nvPicPr>
            <p:cNvPr id="24" name="图片 23">
              <a:extLst>
                <a:ext uri="{FF2B5EF4-FFF2-40B4-BE49-F238E27FC236}">
                  <a16:creationId xmlns:a16="http://schemas.microsoft.com/office/drawing/2014/main" id="{CD1B5F71-222C-44B6-50EE-FA874BC287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53385" y="835198"/>
              <a:ext cx="704085" cy="704085"/>
            </a:xfrm>
            <a:prstGeom prst="rect">
              <a:avLst/>
            </a:prstGeom>
          </p:spPr>
        </p:pic>
      </p:grpSp>
      <p:sp>
        <p:nvSpPr>
          <p:cNvPr id="21" name="文本框 20">
            <a:extLst>
              <a:ext uri="{FF2B5EF4-FFF2-40B4-BE49-F238E27FC236}">
                <a16:creationId xmlns:a16="http://schemas.microsoft.com/office/drawing/2014/main" id="{3866F588-67C5-7D53-0519-F1C3ED07FDF0}"/>
              </a:ext>
            </a:extLst>
          </p:cNvPr>
          <p:cNvSpPr txBox="1"/>
          <p:nvPr/>
        </p:nvSpPr>
        <p:spPr>
          <a:xfrm>
            <a:off x="2232990" y="3510199"/>
            <a:ext cx="7726018" cy="595291"/>
          </a:xfrm>
          <a:prstGeom prst="rect">
            <a:avLst/>
          </a:prstGeom>
          <a:noFill/>
        </p:spPr>
        <p:txBody>
          <a:bodyPr wrap="square">
            <a:spAutoFit/>
          </a:bodyPr>
          <a:lstStyle/>
          <a:p>
            <a:pPr algn="ctr">
              <a:lnSpc>
                <a:spcPct val="120000"/>
              </a:lnSpc>
            </a:pPr>
            <a:r>
              <a:rPr kumimoji="1" lang="en-US" altLang="zh-CN" sz="1400" dirty="0">
                <a:ln w="12700">
                  <a:noFill/>
                </a:ln>
                <a:solidFill>
                  <a:schemeClr val="tx1">
                    <a:lumMod val="65000"/>
                    <a:lumOff val="35000"/>
                  </a:schemeClr>
                </a:solidFill>
                <a:latin typeface="Alibaba PuHuiTi" pitchFamily="18" charset="-122"/>
                <a:ea typeface="Alibaba PuHuiTi" pitchFamily="18" charset="-122"/>
                <a:cs typeface="Alibaba PuHuiTi" pitchFamily="18" charset="-122"/>
              </a:rPr>
              <a:t>今年6月是第23个全国“安全生产月”，主题是“人人讲安全、个个会应急——畅通生命通道”，6月16日为全国“安全宣传咨询日”。</a:t>
            </a:r>
            <a:endParaRPr kumimoji="1" lang="zh-CN" altLang="en-US" sz="1400" dirty="0">
              <a:solidFill>
                <a:schemeClr val="tx1">
                  <a:lumMod val="65000"/>
                  <a:lumOff val="35000"/>
                </a:schemeClr>
              </a:solidFill>
              <a:latin typeface="Alibaba PuHuiTi" pitchFamily="18" charset="-122"/>
              <a:ea typeface="Alibaba PuHuiTi" pitchFamily="18" charset="-122"/>
            </a:endParaRPr>
          </a:p>
        </p:txBody>
      </p:sp>
      <p:cxnSp>
        <p:nvCxnSpPr>
          <p:cNvPr id="5" name="直线连接符 4">
            <a:extLst>
              <a:ext uri="{FF2B5EF4-FFF2-40B4-BE49-F238E27FC236}">
                <a16:creationId xmlns:a16="http://schemas.microsoft.com/office/drawing/2014/main" id="{CEDB050A-9368-FBC7-9766-F0196BE9BA5B}"/>
              </a:ext>
            </a:extLst>
          </p:cNvPr>
          <p:cNvCxnSpPr>
            <a:cxnSpLocks/>
          </p:cNvCxnSpPr>
          <p:nvPr/>
        </p:nvCxnSpPr>
        <p:spPr>
          <a:xfrm>
            <a:off x="4118758" y="3380966"/>
            <a:ext cx="3954483" cy="0"/>
          </a:xfrm>
          <a:prstGeom prst="line">
            <a:avLst/>
          </a:prstGeom>
          <a:ln w="12700">
            <a:gradFill>
              <a:gsLst>
                <a:gs pos="29988">
                  <a:srgbClr val="FFC000"/>
                </a:gs>
                <a:gs pos="0">
                  <a:srgbClr val="1A6283"/>
                </a:gs>
                <a:gs pos="68000">
                  <a:srgbClr val="E42F55"/>
                </a:gs>
                <a:gs pos="100000">
                  <a:schemeClr val="accent1">
                    <a:lumMod val="30000"/>
                    <a:lumOff val="7000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92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E67B3617-A2E0-C11E-0CA3-C5184862897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9" name="标题 1"/>
          <p:cNvSpPr txBox="1"/>
          <p:nvPr/>
        </p:nvSpPr>
        <p:spPr>
          <a:xfrm flipH="1">
            <a:off x="1001870" y="5554879"/>
            <a:ext cx="5004000" cy="53428"/>
          </a:xfrm>
          <a:prstGeom prst="parallelogram">
            <a:avLst>
              <a:gd name="adj" fmla="val 88613"/>
            </a:avLst>
          </a:prstGeom>
          <a:no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9" name="文本框 18">
            <a:extLst>
              <a:ext uri="{FF2B5EF4-FFF2-40B4-BE49-F238E27FC236}">
                <a16:creationId xmlns:a16="http://schemas.microsoft.com/office/drawing/2014/main" id="{3A987D9B-5D8A-7EE5-126C-C7BB46C73F82}"/>
              </a:ext>
            </a:extLst>
          </p:cNvPr>
          <p:cNvSpPr txBox="1"/>
          <p:nvPr/>
        </p:nvSpPr>
        <p:spPr>
          <a:xfrm>
            <a:off x="2954422" y="991801"/>
            <a:ext cx="6094520" cy="523220"/>
          </a:xfrm>
          <a:prstGeom prst="rect">
            <a:avLst/>
          </a:prstGeom>
          <a:noFill/>
        </p:spPr>
        <p:txBody>
          <a:bodyPr wrap="square">
            <a:spAutoFit/>
          </a:bodyPr>
          <a:lstStyle/>
          <a:p>
            <a:pPr algn="ctr"/>
            <a:r>
              <a:rPr lang="en-US" altLang="zh-CN" sz="28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2024</a:t>
            </a:r>
            <a:r>
              <a:rPr lang="zh-CN" altLang="en-US" sz="28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安全生产月</a:t>
            </a:r>
          </a:p>
        </p:txBody>
      </p:sp>
      <p:sp>
        <p:nvSpPr>
          <p:cNvPr id="20" name="文本框 19">
            <a:extLst>
              <a:ext uri="{FF2B5EF4-FFF2-40B4-BE49-F238E27FC236}">
                <a16:creationId xmlns:a16="http://schemas.microsoft.com/office/drawing/2014/main" id="{72CF4C79-AFC6-A84B-80FB-00B053601F59}"/>
              </a:ext>
            </a:extLst>
          </p:cNvPr>
          <p:cNvSpPr txBox="1"/>
          <p:nvPr/>
        </p:nvSpPr>
        <p:spPr>
          <a:xfrm>
            <a:off x="2002569" y="1622814"/>
            <a:ext cx="8186857" cy="1708160"/>
          </a:xfrm>
          <a:prstGeom prst="rect">
            <a:avLst/>
          </a:prstGeom>
          <a:noFill/>
        </p:spPr>
        <p:txBody>
          <a:bodyPr wrap="none" rtlCol="0">
            <a:spAutoFit/>
          </a:bodyPr>
          <a:lstStyle/>
          <a:p>
            <a:r>
              <a:rPr lang="zh-CN" altLang="en-US" sz="10500" b="1" dirty="0">
                <a:ln w="22225">
                  <a:solidFill>
                    <a:schemeClr val="bg1"/>
                  </a:solidFill>
                </a:ln>
                <a:gradFill>
                  <a:gsLst>
                    <a:gs pos="0">
                      <a:srgbClr val="A8CD2E"/>
                    </a:gs>
                    <a:gs pos="32000">
                      <a:srgbClr val="0E5A91"/>
                    </a:gs>
                    <a:gs pos="61000">
                      <a:srgbClr val="E42F55"/>
                    </a:gs>
                    <a:gs pos="100000">
                      <a:srgbClr val="FC9E53"/>
                    </a:gs>
                  </a:gsLst>
                  <a:lin ang="0" scaled="0"/>
                </a:gradFill>
                <a:effectLst>
                  <a:outerShdw blurRad="50800" dist="38100" dir="2700000" algn="tl" rotWithShape="0">
                    <a:prstClr val="black">
                      <a:alpha val="26543"/>
                    </a:prstClr>
                  </a:outerShdw>
                </a:effectLst>
                <a:latin typeface="Alibaba PuHuiTi Heavy" pitchFamily="18" charset="-122"/>
                <a:ea typeface="Alibaba PuHuiTi Heavy" pitchFamily="18" charset="-122"/>
                <a:cs typeface="Alibaba PuHuiTi Heavy" pitchFamily="18" charset="-122"/>
              </a:rPr>
              <a:t>感谢您的观看</a:t>
            </a:r>
          </a:p>
        </p:txBody>
      </p:sp>
      <p:grpSp>
        <p:nvGrpSpPr>
          <p:cNvPr id="29" name="组合 28">
            <a:extLst>
              <a:ext uri="{FF2B5EF4-FFF2-40B4-BE49-F238E27FC236}">
                <a16:creationId xmlns:a16="http://schemas.microsoft.com/office/drawing/2014/main" id="{F7BD0073-92C1-5807-476D-A3C0483A1D56}"/>
              </a:ext>
            </a:extLst>
          </p:cNvPr>
          <p:cNvGrpSpPr/>
          <p:nvPr/>
        </p:nvGrpSpPr>
        <p:grpSpPr>
          <a:xfrm>
            <a:off x="4566655" y="3448305"/>
            <a:ext cx="3247316" cy="762694"/>
            <a:chOff x="5002321" y="3781420"/>
            <a:chExt cx="3247316" cy="762694"/>
          </a:xfrm>
        </p:grpSpPr>
        <p:sp>
          <p:nvSpPr>
            <p:cNvPr id="18" name="副标题 4">
              <a:extLst>
                <a:ext uri="{FF2B5EF4-FFF2-40B4-BE49-F238E27FC236}">
                  <a16:creationId xmlns:a16="http://schemas.microsoft.com/office/drawing/2014/main" id="{37DE28C6-192F-3C03-79FB-E87AFC530B83}"/>
                </a:ext>
              </a:extLst>
            </p:cNvPr>
            <p:cNvSpPr txBox="1">
              <a:spLocks/>
            </p:cNvSpPr>
            <p:nvPr>
              <p:custDataLst>
                <p:tags r:id="rId1"/>
              </p:custDataLst>
            </p:nvPr>
          </p:nvSpPr>
          <p:spPr>
            <a:xfrm>
              <a:off x="5158850" y="3804971"/>
              <a:ext cx="3090787" cy="739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800" dirty="0">
                  <a:solidFill>
                    <a:schemeClr val="tx1">
                      <a:lumMod val="65000"/>
                      <a:lumOff val="35000"/>
                    </a:schemeClr>
                  </a:solidFill>
                  <a:latin typeface="Alibaba PuHuiTi" pitchFamily="18" charset="-122"/>
                  <a:ea typeface="Alibaba PuHuiTi" pitchFamily="18" charset="-122"/>
                </a:rPr>
                <a:t>人民至上            生命至上</a:t>
              </a:r>
            </a:p>
          </p:txBody>
        </p:sp>
        <p:pic>
          <p:nvPicPr>
            <p:cNvPr id="24" name="图片 23">
              <a:extLst>
                <a:ext uri="{FF2B5EF4-FFF2-40B4-BE49-F238E27FC236}">
                  <a16:creationId xmlns:a16="http://schemas.microsoft.com/office/drawing/2014/main" id="{CD1B5F71-222C-44B6-50EE-FA874BC287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02321" y="3781420"/>
              <a:ext cx="313058" cy="313058"/>
            </a:xfrm>
            <a:prstGeom prst="rect">
              <a:avLst/>
            </a:prstGeom>
          </p:spPr>
        </p:pic>
        <p:pic>
          <p:nvPicPr>
            <p:cNvPr id="28" name="图片 27">
              <a:extLst>
                <a:ext uri="{FF2B5EF4-FFF2-40B4-BE49-F238E27FC236}">
                  <a16:creationId xmlns:a16="http://schemas.microsoft.com/office/drawing/2014/main" id="{F9388EBE-5D88-9DD3-CB3F-4A06D29AD3A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14884" y="3786579"/>
              <a:ext cx="313058" cy="313058"/>
            </a:xfrm>
            <a:prstGeom prst="rect">
              <a:avLst/>
            </a:prstGeom>
          </p:spPr>
        </p:pic>
      </p:grpSp>
      <p:sp>
        <p:nvSpPr>
          <p:cNvPr id="30" name="圆角矩形 29">
            <a:extLst>
              <a:ext uri="{FF2B5EF4-FFF2-40B4-BE49-F238E27FC236}">
                <a16:creationId xmlns:a16="http://schemas.microsoft.com/office/drawing/2014/main" id="{0878A9D3-9FE2-7DAB-FFC7-86A5A90D4A20}"/>
              </a:ext>
            </a:extLst>
          </p:cNvPr>
          <p:cNvSpPr/>
          <p:nvPr/>
        </p:nvSpPr>
        <p:spPr>
          <a:xfrm>
            <a:off x="4260665" y="3412048"/>
            <a:ext cx="3588589" cy="399763"/>
          </a:xfrm>
          <a:prstGeom prst="roundRect">
            <a:avLst/>
          </a:prstGeom>
          <a:noFill/>
          <a:ln>
            <a:gradFill>
              <a:gsLst>
                <a:gs pos="0">
                  <a:srgbClr val="185D83"/>
                </a:gs>
                <a:gs pos="83000">
                  <a:srgbClr val="E42F55"/>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2" name="组合 31">
            <a:extLst>
              <a:ext uri="{FF2B5EF4-FFF2-40B4-BE49-F238E27FC236}">
                <a16:creationId xmlns:a16="http://schemas.microsoft.com/office/drawing/2014/main" id="{D2DC503E-67D1-A604-7393-9EA78026DEBE}"/>
              </a:ext>
            </a:extLst>
          </p:cNvPr>
          <p:cNvGrpSpPr/>
          <p:nvPr/>
        </p:nvGrpSpPr>
        <p:grpSpPr>
          <a:xfrm>
            <a:off x="4027576" y="4256884"/>
            <a:ext cx="4136847" cy="338373"/>
            <a:chOff x="2807292" y="4715810"/>
            <a:chExt cx="4725551" cy="338373"/>
          </a:xfrm>
        </p:grpSpPr>
        <p:sp>
          <p:nvSpPr>
            <p:cNvPr id="27" name="圆角矩形 26">
              <a:extLst>
                <a:ext uri="{FF2B5EF4-FFF2-40B4-BE49-F238E27FC236}">
                  <a16:creationId xmlns:a16="http://schemas.microsoft.com/office/drawing/2014/main" id="{5B55A69D-1191-4DC5-2012-FC7EEBA321F8}"/>
                </a:ext>
              </a:extLst>
            </p:cNvPr>
            <p:cNvSpPr/>
            <p:nvPr/>
          </p:nvSpPr>
          <p:spPr>
            <a:xfrm>
              <a:off x="2807292" y="4715810"/>
              <a:ext cx="2255038" cy="331795"/>
            </a:xfrm>
            <a:prstGeom prst="roundRect">
              <a:avLst>
                <a:gd name="adj" fmla="val 50000"/>
              </a:avLst>
            </a:prstGeom>
            <a:gradFill>
              <a:gsLst>
                <a:gs pos="0">
                  <a:srgbClr val="47A879"/>
                </a:gs>
                <a:gs pos="100000">
                  <a:srgbClr val="1A628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latin typeface="Alibaba PuHuiTi" pitchFamily="18" charset="-122"/>
                  <a:ea typeface="Alibaba PuHuiTi" pitchFamily="18" charset="-122"/>
                  <a:cs typeface="Alibaba PuHuiTi" pitchFamily="18" charset="-122"/>
                </a:rPr>
                <a:t>汇报人：</a:t>
              </a:r>
              <a:r>
                <a:rPr kumimoji="1" lang="en-US" altLang="zh-CN" sz="1400" dirty="0">
                  <a:latin typeface="Alibaba PuHuiTi" pitchFamily="18" charset="-122"/>
                  <a:ea typeface="Alibaba PuHuiTi" pitchFamily="18" charset="-122"/>
                  <a:cs typeface="Alibaba PuHuiTi" pitchFamily="18" charset="-122"/>
                </a:rPr>
                <a:t>XXX</a:t>
              </a:r>
              <a:endParaRPr kumimoji="1" lang="zh-CN" altLang="en-US" sz="1400" dirty="0">
                <a:latin typeface="Alibaba PuHuiTi" pitchFamily="18" charset="-122"/>
                <a:ea typeface="Alibaba PuHuiTi" pitchFamily="18" charset="-122"/>
                <a:cs typeface="Alibaba PuHuiTi" pitchFamily="18" charset="-122"/>
              </a:endParaRPr>
            </a:p>
          </p:txBody>
        </p:sp>
        <p:sp>
          <p:nvSpPr>
            <p:cNvPr id="31" name="圆角矩形 30">
              <a:extLst>
                <a:ext uri="{FF2B5EF4-FFF2-40B4-BE49-F238E27FC236}">
                  <a16:creationId xmlns:a16="http://schemas.microsoft.com/office/drawing/2014/main" id="{478548A8-D421-9AE3-655A-B9E3394EAF66}"/>
                </a:ext>
              </a:extLst>
            </p:cNvPr>
            <p:cNvSpPr/>
            <p:nvPr/>
          </p:nvSpPr>
          <p:spPr>
            <a:xfrm>
              <a:off x="5277805" y="4722388"/>
              <a:ext cx="2255038" cy="331795"/>
            </a:xfrm>
            <a:prstGeom prst="roundRect">
              <a:avLst>
                <a:gd name="adj" fmla="val 50000"/>
              </a:avLst>
            </a:prstGeom>
            <a:gradFill>
              <a:gsLst>
                <a:gs pos="0">
                  <a:srgbClr val="47A879"/>
                </a:gs>
                <a:gs pos="100000">
                  <a:srgbClr val="1A628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latin typeface="Alibaba PuHuiTi" pitchFamily="18" charset="-122"/>
                  <a:ea typeface="Alibaba PuHuiTi" pitchFamily="18" charset="-122"/>
                  <a:cs typeface="Alibaba PuHuiTi" pitchFamily="18" charset="-122"/>
                </a:rPr>
                <a:t>时间：</a:t>
              </a:r>
              <a:r>
                <a:rPr kumimoji="1" lang="en-US" altLang="zh-CN" sz="1400" dirty="0">
                  <a:latin typeface="Alibaba PuHuiTi" pitchFamily="18" charset="-122"/>
                  <a:ea typeface="Alibaba PuHuiTi" pitchFamily="18" charset="-122"/>
                  <a:cs typeface="Alibaba PuHuiTi" pitchFamily="18" charset="-122"/>
                </a:rPr>
                <a:t>202X</a:t>
              </a:r>
              <a:r>
                <a:rPr kumimoji="1" lang="zh-CN" altLang="en-US" sz="1400" dirty="0">
                  <a:latin typeface="Alibaba PuHuiTi" pitchFamily="18" charset="-122"/>
                  <a:ea typeface="Alibaba PuHuiTi" pitchFamily="18" charset="-122"/>
                  <a:cs typeface="Alibaba PuHuiTi" pitchFamily="18" charset="-122"/>
                </a:rPr>
                <a:t>年</a:t>
              </a:r>
              <a:r>
                <a:rPr kumimoji="1" lang="en-US" altLang="zh-CN" sz="1400" dirty="0">
                  <a:latin typeface="Alibaba PuHuiTi" pitchFamily="18" charset="-122"/>
                  <a:ea typeface="Alibaba PuHuiTi" pitchFamily="18" charset="-122"/>
                  <a:cs typeface="Alibaba PuHuiTi" pitchFamily="18" charset="-122"/>
                </a:rPr>
                <a:t>X</a:t>
              </a:r>
              <a:r>
                <a:rPr kumimoji="1" lang="zh-CN" altLang="en-US" sz="1400" dirty="0">
                  <a:latin typeface="Alibaba PuHuiTi" pitchFamily="18" charset="-122"/>
                  <a:ea typeface="Alibaba PuHuiTi" pitchFamily="18" charset="-122"/>
                  <a:cs typeface="Alibaba PuHuiTi" pitchFamily="18" charset="-122"/>
                </a:rPr>
                <a:t>月</a:t>
              </a:r>
              <a:r>
                <a:rPr kumimoji="1" lang="en-US" altLang="zh-CN" sz="1400" dirty="0">
                  <a:latin typeface="Alibaba PuHuiTi" pitchFamily="18" charset="-122"/>
                  <a:ea typeface="Alibaba PuHuiTi" pitchFamily="18" charset="-122"/>
                  <a:cs typeface="Alibaba PuHuiTi" pitchFamily="18" charset="-122"/>
                </a:rPr>
                <a:t>X</a:t>
              </a:r>
              <a:r>
                <a:rPr kumimoji="1" lang="zh-CN" altLang="en-US" sz="1400" dirty="0">
                  <a:latin typeface="Alibaba PuHuiTi" pitchFamily="18" charset="-122"/>
                  <a:ea typeface="Alibaba PuHuiTi" pitchFamily="18" charset="-122"/>
                  <a:cs typeface="Alibaba PuHuiTi" pitchFamily="18" charset="-122"/>
                </a:rPr>
                <a:t>日</a:t>
              </a:r>
            </a:p>
          </p:txBody>
        </p:sp>
      </p:grpSp>
    </p:spTree>
    <p:extLst>
      <p:ext uri="{BB962C8B-B14F-4D97-AF65-F5344CB8AC3E}">
        <p14:creationId xmlns:p14="http://schemas.microsoft.com/office/powerpoint/2010/main" val="53905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id="{1DAAD3FF-5501-84F2-94D4-641A2EC0B1CE}"/>
              </a:ext>
            </a:extLst>
          </p:cNvPr>
          <p:cNvGrpSpPr/>
          <p:nvPr/>
        </p:nvGrpSpPr>
        <p:grpSpPr>
          <a:xfrm>
            <a:off x="-1" y="0"/>
            <a:ext cx="12192001" cy="6893859"/>
            <a:chOff x="-1" y="0"/>
            <a:chExt cx="12192001" cy="6893859"/>
          </a:xfrm>
        </p:grpSpPr>
        <p:pic>
          <p:nvPicPr>
            <p:cNvPr id="24" name="图片 23">
              <a:extLst>
                <a:ext uri="{FF2B5EF4-FFF2-40B4-BE49-F238E27FC236}">
                  <a16:creationId xmlns:a16="http://schemas.microsoft.com/office/drawing/2014/main" id="{37596E23-1978-7C7F-D10B-9ED2262A4EE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25" name="圆角矩形 24">
              <a:extLst>
                <a:ext uri="{FF2B5EF4-FFF2-40B4-BE49-F238E27FC236}">
                  <a16:creationId xmlns:a16="http://schemas.microsoft.com/office/drawing/2014/main" id="{9655A844-0A4E-4F04-7893-9816D783B03A}"/>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圆角矩形 25">
              <a:extLst>
                <a:ext uri="{FF2B5EF4-FFF2-40B4-BE49-F238E27FC236}">
                  <a16:creationId xmlns:a16="http://schemas.microsoft.com/office/drawing/2014/main" id="{2EB8EB45-683D-E687-B6B0-A258B920AFFF}"/>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2" name="标题 1"/>
          <p:cNvSpPr txBox="1"/>
          <p:nvPr/>
        </p:nvSpPr>
        <p:spPr>
          <a:xfrm>
            <a:off x="2223824" y="932089"/>
            <a:ext cx="9030441" cy="1522004"/>
          </a:xfrm>
          <a:prstGeom prst="roundRect">
            <a:avLst>
              <a:gd name="adj" fmla="val 6411"/>
            </a:avLst>
          </a:prstGeom>
          <a:solidFill>
            <a:schemeClr val="accent1">
              <a:lumMod val="40000"/>
              <a:lumOff val="60000"/>
            </a:scheme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3" name="标题 1"/>
          <p:cNvSpPr txBox="1"/>
          <p:nvPr/>
        </p:nvSpPr>
        <p:spPr>
          <a:xfrm>
            <a:off x="878263" y="2694336"/>
            <a:ext cx="9030441" cy="1522004"/>
          </a:xfrm>
          <a:prstGeom prst="roundRect">
            <a:avLst>
              <a:gd name="adj" fmla="val 6411"/>
            </a:avLst>
          </a:prstGeom>
          <a:solidFill>
            <a:schemeClr val="accent2">
              <a:lumMod val="40000"/>
              <a:lumOff val="60000"/>
            </a:scheme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4" name="标题 1"/>
          <p:cNvSpPr txBox="1"/>
          <p:nvPr/>
        </p:nvSpPr>
        <p:spPr>
          <a:xfrm>
            <a:off x="2223824" y="4456584"/>
            <a:ext cx="9030441" cy="1522004"/>
          </a:xfrm>
          <a:prstGeom prst="roundRect">
            <a:avLst>
              <a:gd name="adj" fmla="val 6411"/>
            </a:avLst>
          </a:prstGeom>
          <a:solidFill>
            <a:schemeClr val="accent1">
              <a:lumMod val="40000"/>
              <a:lumOff val="60000"/>
            </a:scheme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5" name="标题 1"/>
          <p:cNvSpPr txBox="1"/>
          <p:nvPr/>
        </p:nvSpPr>
        <p:spPr>
          <a:xfrm>
            <a:off x="2185724" y="873188"/>
            <a:ext cx="9030441" cy="1522004"/>
          </a:xfrm>
          <a:prstGeom prst="roundRect">
            <a:avLst>
              <a:gd name="adj" fmla="val 6411"/>
            </a:avLst>
          </a:prstGeom>
          <a:solidFill>
            <a:schemeClr val="bg1"/>
          </a:solidFill>
          <a:ln w="127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6" name="标题 1"/>
          <p:cNvSpPr txBox="1"/>
          <p:nvPr/>
        </p:nvSpPr>
        <p:spPr>
          <a:xfrm>
            <a:off x="2762971" y="1069758"/>
            <a:ext cx="8022215" cy="1231314"/>
          </a:xfrm>
          <a:prstGeom prst="rect">
            <a:avLst/>
          </a:prstGeom>
          <a:noFill/>
          <a:ln>
            <a:noFill/>
          </a:ln>
        </p:spPr>
        <p:txBody>
          <a:bodyPr vert="horz" wrap="square" lIns="0" tIns="0" rIns="0" bIns="0" rtlCol="0" anchor="t"/>
          <a:lstStyle/>
          <a:p>
            <a:pPr algn="l">
              <a:lnSpc>
                <a:spcPct val="130000"/>
              </a:lnSpc>
            </a:pPr>
            <a:r>
              <a:rPr kumimoji="1" lang="en-US" altLang="zh-CN" dirty="0" err="1">
                <a:ln w="12700">
                  <a:noFill/>
                </a:ln>
                <a:solidFill>
                  <a:schemeClr val="tx1">
                    <a:lumMod val="65000"/>
                    <a:lumOff val="35000"/>
                  </a:schemeClr>
                </a:solidFill>
                <a:latin typeface="Alibaba PuHuiTi" pitchFamily="18" charset="-122"/>
                <a:ea typeface="Alibaba PuHuiTi" pitchFamily="18" charset="-122"/>
                <a:cs typeface="Alibaba PuHuiTi" pitchFamily="18" charset="-122"/>
              </a:rPr>
              <a:t>各省、自治区、直辖市及新疆生产建设兵团安全生产委员会，国务院安委会各成员单位，各省、自治区、直辖市应急管理厅（局</a:t>
            </a:r>
            <a:r>
              <a:rPr kumimoji="1" lang="en-US" altLang="zh-CN" dirty="0">
                <a:ln w="12700">
                  <a:noFill/>
                </a:ln>
                <a:solidFill>
                  <a:schemeClr val="tx1">
                    <a:lumMod val="65000"/>
                    <a:lumOff val="35000"/>
                  </a:schemeClr>
                </a:solidFill>
                <a:latin typeface="Alibaba PuHuiTi" pitchFamily="18" charset="-122"/>
                <a:ea typeface="Alibaba PuHuiTi" pitchFamily="18" charset="-122"/>
                <a:cs typeface="Alibaba PuHuiTi" pitchFamily="18" charset="-122"/>
              </a:rPr>
              <a:t>），</a:t>
            </a:r>
            <a:r>
              <a:rPr kumimoji="1" lang="en-US" altLang="zh-CN" dirty="0" err="1">
                <a:ln w="12700">
                  <a:noFill/>
                </a:ln>
                <a:solidFill>
                  <a:schemeClr val="tx1">
                    <a:lumMod val="65000"/>
                    <a:lumOff val="35000"/>
                  </a:schemeClr>
                </a:solidFill>
                <a:latin typeface="Alibaba PuHuiTi" pitchFamily="18" charset="-122"/>
                <a:ea typeface="Alibaba PuHuiTi" pitchFamily="18" charset="-122"/>
                <a:cs typeface="Alibaba PuHuiTi" pitchFamily="18" charset="-122"/>
              </a:rPr>
              <a:t>新疆生产建设兵团应急管理局，有关中央企业</a:t>
            </a:r>
            <a:r>
              <a:rPr kumimoji="1" lang="en-US" altLang="zh-CN" dirty="0">
                <a:ln w="12700">
                  <a:noFill/>
                </a:ln>
                <a:solidFill>
                  <a:schemeClr val="tx1">
                    <a:lumMod val="65000"/>
                    <a:lumOff val="35000"/>
                  </a:schemeClr>
                </a:solidFill>
                <a:latin typeface="Alibaba PuHuiTi" pitchFamily="18" charset="-122"/>
                <a:ea typeface="Alibaba PuHuiTi" pitchFamily="18" charset="-122"/>
                <a:cs typeface="Alibaba PuHuiTi" pitchFamily="18" charset="-122"/>
              </a:rPr>
              <a:t>：</a:t>
            </a:r>
            <a:endParaRPr kumimoji="1" lang="zh-CN" altLang="en-US" dirty="0">
              <a:solidFill>
                <a:schemeClr val="tx1">
                  <a:lumMod val="65000"/>
                  <a:lumOff val="35000"/>
                </a:schemeClr>
              </a:solidFill>
              <a:latin typeface="Alibaba PuHuiTi" pitchFamily="18" charset="-122"/>
              <a:ea typeface="Alibaba PuHuiTi" pitchFamily="18" charset="-122"/>
            </a:endParaRPr>
          </a:p>
        </p:txBody>
      </p:sp>
      <p:sp>
        <p:nvSpPr>
          <p:cNvPr id="7" name="标题 1"/>
          <p:cNvSpPr txBox="1"/>
          <p:nvPr/>
        </p:nvSpPr>
        <p:spPr>
          <a:xfrm>
            <a:off x="840163" y="2635436"/>
            <a:ext cx="9030441" cy="1522004"/>
          </a:xfrm>
          <a:prstGeom prst="roundRect">
            <a:avLst>
              <a:gd name="adj" fmla="val 6411"/>
            </a:avLst>
          </a:prstGeom>
          <a:solidFill>
            <a:schemeClr val="bg1"/>
          </a:solidFill>
          <a:ln w="12700" cap="sq">
            <a:solidFill>
              <a:schemeClr val="accent2"/>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8" name="标题 1"/>
          <p:cNvSpPr txBox="1"/>
          <p:nvPr/>
        </p:nvSpPr>
        <p:spPr>
          <a:xfrm>
            <a:off x="1642881" y="2978116"/>
            <a:ext cx="7968619" cy="1231314"/>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pPr>
              <a:lnSpc>
                <a:spcPct val="130000"/>
              </a:lnSpc>
            </a:pPr>
            <a:r>
              <a:rPr lang="en-US" altLang="zh-CN" sz="1800" dirty="0"/>
              <a:t>今年6月是第23个全国“安全生产月”，主题是“人人讲安全、个个会应急——畅通生命通道”，6月16日为全国“安全宣传咨询日”。</a:t>
            </a:r>
            <a:endParaRPr lang="zh-CN" altLang="en-US" sz="1800" dirty="0"/>
          </a:p>
        </p:txBody>
      </p:sp>
      <p:sp>
        <p:nvSpPr>
          <p:cNvPr id="9" name="标题 1"/>
          <p:cNvSpPr txBox="1"/>
          <p:nvPr/>
        </p:nvSpPr>
        <p:spPr>
          <a:xfrm>
            <a:off x="2185724" y="4397683"/>
            <a:ext cx="9030441" cy="1522004"/>
          </a:xfrm>
          <a:prstGeom prst="roundRect">
            <a:avLst>
              <a:gd name="adj" fmla="val 6411"/>
            </a:avLst>
          </a:prstGeom>
          <a:solidFill>
            <a:schemeClr val="bg1"/>
          </a:solidFill>
          <a:ln w="127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0" name="标题 1"/>
          <p:cNvSpPr txBox="1"/>
          <p:nvPr/>
        </p:nvSpPr>
        <p:spPr>
          <a:xfrm>
            <a:off x="2762971" y="4907909"/>
            <a:ext cx="8450180" cy="619354"/>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sz="1800" dirty="0"/>
              <a:t>为组织做好2024年全国“安全生产月”各项工作，现就有关事项通知如下:</a:t>
            </a:r>
            <a:endParaRPr lang="zh-CN" altLang="en-US" sz="1800" dirty="0"/>
          </a:p>
        </p:txBody>
      </p:sp>
      <p:sp>
        <p:nvSpPr>
          <p:cNvPr id="11" name="标题 1"/>
          <p:cNvSpPr txBox="1"/>
          <p:nvPr/>
        </p:nvSpPr>
        <p:spPr>
          <a:xfrm>
            <a:off x="1741326" y="1264814"/>
            <a:ext cx="741600" cy="741600"/>
          </a:xfrm>
          <a:prstGeom prst="ellipse">
            <a:avLst/>
          </a:prstGeom>
          <a:gradFill>
            <a:gsLst>
              <a:gs pos="0">
                <a:schemeClr val="accent1"/>
              </a:gs>
              <a:gs pos="100000">
                <a:srgbClr val="185D83"/>
              </a:gs>
            </a:gsLst>
            <a:lin ang="5400000" scaled="0"/>
          </a:gra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2" name="标题 1"/>
          <p:cNvSpPr txBox="1"/>
          <p:nvPr/>
        </p:nvSpPr>
        <p:spPr>
          <a:xfrm>
            <a:off x="1888442" y="1466337"/>
            <a:ext cx="447368" cy="338554"/>
          </a:xfrm>
          <a:prstGeom prst="rect">
            <a:avLst/>
          </a:prstGeom>
          <a:noFill/>
          <a:ln>
            <a:noFill/>
          </a:ln>
        </p:spPr>
        <p:txBody>
          <a:bodyPr vert="horz" wrap="square" lIns="0" tIns="0" rIns="0" bIns="0" rtlCol="0" anchor="t"/>
          <a:lstStyle/>
          <a:p>
            <a:pPr algn="ctr"/>
            <a:r>
              <a:rPr kumimoji="1" lang="en-US" altLang="zh-CN" sz="2400" dirty="0">
                <a:ln w="12700">
                  <a:noFill/>
                </a:ln>
                <a:solidFill>
                  <a:schemeClr val="bg1"/>
                </a:solidFill>
                <a:latin typeface="Alibaba PuHuiTi" pitchFamily="18" charset="-122"/>
                <a:ea typeface="Alibaba PuHuiTi" pitchFamily="18" charset="-122"/>
                <a:cs typeface="Alibaba PuHuiTi" pitchFamily="18" charset="-122"/>
              </a:rPr>
              <a:t>01</a:t>
            </a:r>
            <a:endParaRPr kumimoji="1" lang="zh-CN" altLang="en-US" dirty="0">
              <a:latin typeface="Alibaba PuHuiTi" pitchFamily="18" charset="-122"/>
              <a:ea typeface="Alibaba PuHuiTi" pitchFamily="18" charset="-122"/>
            </a:endParaRPr>
          </a:p>
        </p:txBody>
      </p:sp>
      <p:sp>
        <p:nvSpPr>
          <p:cNvPr id="13" name="标题 1"/>
          <p:cNvSpPr txBox="1"/>
          <p:nvPr/>
        </p:nvSpPr>
        <p:spPr>
          <a:xfrm>
            <a:off x="395765" y="3014121"/>
            <a:ext cx="741600" cy="741600"/>
          </a:xfrm>
          <a:prstGeom prst="ellipse">
            <a:avLst/>
          </a:prstGeom>
          <a:gradFill>
            <a:gsLst>
              <a:gs pos="0">
                <a:srgbClr val="FC9E53"/>
              </a:gs>
              <a:gs pos="100000">
                <a:srgbClr val="E42F55"/>
              </a:gs>
            </a:gsLst>
            <a:lin ang="5400000" scaled="0"/>
          </a:gra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4" name="标题 1"/>
          <p:cNvSpPr txBox="1"/>
          <p:nvPr/>
        </p:nvSpPr>
        <p:spPr>
          <a:xfrm>
            <a:off x="542881" y="3215644"/>
            <a:ext cx="447368" cy="338554"/>
          </a:xfrm>
          <a:prstGeom prst="rect">
            <a:avLst/>
          </a:prstGeom>
          <a:noFill/>
          <a:ln>
            <a:noFill/>
          </a:ln>
        </p:spPr>
        <p:txBody>
          <a:bodyPr vert="horz" wrap="square" lIns="0" tIns="0" rIns="0" bIns="0" rtlCol="0" anchor="t"/>
          <a:lstStyle/>
          <a:p>
            <a:pPr algn="ctr"/>
            <a:r>
              <a:rPr kumimoji="1" lang="en-US" altLang="zh-CN" sz="2400" dirty="0">
                <a:ln w="12700">
                  <a:noFill/>
                </a:ln>
                <a:solidFill>
                  <a:schemeClr val="bg1"/>
                </a:solidFill>
                <a:latin typeface="Alibaba PuHuiTi" pitchFamily="18" charset="-122"/>
                <a:ea typeface="Alibaba PuHuiTi" pitchFamily="18" charset="-122"/>
                <a:cs typeface="Alibaba PuHuiTi" pitchFamily="18" charset="-122"/>
              </a:rPr>
              <a:t>02</a:t>
            </a:r>
            <a:endParaRPr kumimoji="1" lang="zh-CN" altLang="en-US" dirty="0">
              <a:latin typeface="Alibaba PuHuiTi" pitchFamily="18" charset="-122"/>
              <a:ea typeface="Alibaba PuHuiTi" pitchFamily="18" charset="-122"/>
            </a:endParaRPr>
          </a:p>
        </p:txBody>
      </p:sp>
      <p:sp>
        <p:nvSpPr>
          <p:cNvPr id="15" name="标题 1"/>
          <p:cNvSpPr txBox="1"/>
          <p:nvPr/>
        </p:nvSpPr>
        <p:spPr>
          <a:xfrm>
            <a:off x="1741326" y="4771048"/>
            <a:ext cx="741600" cy="741600"/>
          </a:xfrm>
          <a:prstGeom prst="ellipse">
            <a:avLst/>
          </a:prstGeom>
          <a:gradFill>
            <a:gsLst>
              <a:gs pos="0">
                <a:srgbClr val="F9555E"/>
              </a:gs>
              <a:gs pos="100000">
                <a:srgbClr val="FDC2C9"/>
              </a:gs>
            </a:gsLst>
            <a:lin ang="5400000" scaled="0"/>
          </a:gra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6" name="标题 1"/>
          <p:cNvSpPr txBox="1"/>
          <p:nvPr/>
        </p:nvSpPr>
        <p:spPr>
          <a:xfrm>
            <a:off x="1888442" y="4972571"/>
            <a:ext cx="447368" cy="338554"/>
          </a:xfrm>
          <a:prstGeom prst="rect">
            <a:avLst/>
          </a:prstGeom>
          <a:noFill/>
          <a:ln>
            <a:noFill/>
          </a:ln>
        </p:spPr>
        <p:txBody>
          <a:bodyPr vert="horz" wrap="square" lIns="0" tIns="0" rIns="0" bIns="0" rtlCol="0" anchor="t"/>
          <a:lstStyle/>
          <a:p>
            <a:pPr algn="ctr"/>
            <a:r>
              <a:rPr kumimoji="1" lang="en-US" altLang="zh-CN" sz="2400" dirty="0">
                <a:ln w="12700">
                  <a:noFill/>
                </a:ln>
                <a:solidFill>
                  <a:schemeClr val="bg1"/>
                </a:solidFill>
                <a:latin typeface="Alibaba PuHuiTi" pitchFamily="18" charset="-122"/>
                <a:ea typeface="Alibaba PuHuiTi" pitchFamily="18" charset="-122"/>
                <a:cs typeface="Alibaba PuHuiTi" pitchFamily="18" charset="-122"/>
              </a:rPr>
              <a:t>03</a:t>
            </a:r>
            <a:endParaRPr kumimoji="1" lang="zh-CN" altLang="en-US" dirty="0">
              <a:latin typeface="Alibaba PuHuiTi" pitchFamily="18" charset="-122"/>
              <a:ea typeface="Alibaba PuHuiTi" pitchFamily="18" charset="-122"/>
            </a:endParaRPr>
          </a:p>
        </p:txBody>
      </p:sp>
      <p:sp>
        <p:nvSpPr>
          <p:cNvPr id="17" name="标题 1"/>
          <p:cNvSpPr txBox="1"/>
          <p:nvPr/>
        </p:nvSpPr>
        <p:spPr>
          <a:xfrm>
            <a:off x="1779426" y="1188614"/>
            <a:ext cx="126253" cy="126253"/>
          </a:xfrm>
          <a:prstGeom prst="ellipse">
            <a:avLst/>
          </a:prstGeom>
          <a:solidFill>
            <a:schemeClr val="accent1">
              <a:lumMod val="40000"/>
              <a:lumOff val="60000"/>
            </a:scheme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8" name="标题 1"/>
          <p:cNvSpPr txBox="1"/>
          <p:nvPr/>
        </p:nvSpPr>
        <p:spPr>
          <a:xfrm>
            <a:off x="433865" y="2937921"/>
            <a:ext cx="126253" cy="126253"/>
          </a:xfrm>
          <a:prstGeom prst="ellipse">
            <a:avLst/>
          </a:prstGeom>
          <a:solidFill>
            <a:schemeClr val="accent2">
              <a:lumMod val="40000"/>
              <a:lumOff val="60000"/>
            </a:scheme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9" name="标题 1"/>
          <p:cNvSpPr txBox="1"/>
          <p:nvPr/>
        </p:nvSpPr>
        <p:spPr>
          <a:xfrm>
            <a:off x="1779426" y="4694848"/>
            <a:ext cx="126253" cy="126253"/>
          </a:xfrm>
          <a:prstGeom prst="ellipse">
            <a:avLst/>
          </a:prstGeom>
          <a:solidFill>
            <a:schemeClr val="accent1">
              <a:lumMod val="40000"/>
              <a:lumOff val="60000"/>
            </a:scheme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9C97E12D-66C9-EDAA-A5B2-335F8FAF3F1E}"/>
              </a:ext>
            </a:extLst>
          </p:cNvPr>
          <p:cNvGrpSpPr/>
          <p:nvPr/>
        </p:nvGrpSpPr>
        <p:grpSpPr>
          <a:xfrm>
            <a:off x="-1" y="0"/>
            <a:ext cx="12192001" cy="6893859"/>
            <a:chOff x="-1" y="0"/>
            <a:chExt cx="12192001" cy="6893859"/>
          </a:xfrm>
        </p:grpSpPr>
        <p:pic>
          <p:nvPicPr>
            <p:cNvPr id="16" name="图片 15">
              <a:extLst>
                <a:ext uri="{FF2B5EF4-FFF2-40B4-BE49-F238E27FC236}">
                  <a16:creationId xmlns:a16="http://schemas.microsoft.com/office/drawing/2014/main" id="{99CAA1C4-D588-E25E-52D5-A8EF6EC56F9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7" name="圆角矩形 16">
              <a:extLst>
                <a:ext uri="{FF2B5EF4-FFF2-40B4-BE49-F238E27FC236}">
                  <a16:creationId xmlns:a16="http://schemas.microsoft.com/office/drawing/2014/main" id="{221876EF-1566-316B-57D3-F2D2296D2FDD}"/>
                </a:ext>
              </a:extLst>
            </p:cNvPr>
            <p:cNvSpPr/>
            <p:nvPr/>
          </p:nvSpPr>
          <p:spPr>
            <a:xfrm>
              <a:off x="225631" y="201882"/>
              <a:ext cx="11732821" cy="6489984"/>
            </a:xfrm>
            <a:prstGeom prst="roundRect">
              <a:avLst>
                <a:gd name="adj" fmla="val 4028"/>
              </a:avLst>
            </a:prstGeom>
            <a:solidFill>
              <a:schemeClr val="bg1">
                <a:alpha val="9603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圆角矩形 17">
              <a:extLst>
                <a:ext uri="{FF2B5EF4-FFF2-40B4-BE49-F238E27FC236}">
                  <a16:creationId xmlns:a16="http://schemas.microsoft.com/office/drawing/2014/main" id="{8946E5FC-AEF2-AD22-252B-51711DD168AF}"/>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2" name="标题 1"/>
          <p:cNvSpPr txBox="1"/>
          <p:nvPr/>
        </p:nvSpPr>
        <p:spPr>
          <a:xfrm>
            <a:off x="4370593" y="1763982"/>
            <a:ext cx="3312000" cy="3899238"/>
          </a:xfrm>
          <a:custGeom>
            <a:avLst/>
            <a:gdLst>
              <a:gd name="connsiteX0" fmla="*/ 252000 w 2520000"/>
              <a:gd name="connsiteY0" fmla="*/ 0 h 3240000"/>
              <a:gd name="connsiteX1" fmla="*/ 2268000 w 2520000"/>
              <a:gd name="connsiteY1" fmla="*/ 0 h 3240000"/>
              <a:gd name="connsiteX2" fmla="*/ 2520000 w 2520000"/>
              <a:gd name="connsiteY2" fmla="*/ 252000 h 3240000"/>
              <a:gd name="connsiteX3" fmla="*/ 2520000 w 2520000"/>
              <a:gd name="connsiteY3" fmla="*/ 2988000 h 3240000"/>
              <a:gd name="connsiteX4" fmla="*/ 2268000 w 2520000"/>
              <a:gd name="connsiteY4" fmla="*/ 3240000 h 3240000"/>
              <a:gd name="connsiteX5" fmla="*/ 1687740 w 2520000"/>
              <a:gd name="connsiteY5" fmla="*/ 3240000 h 3240000"/>
              <a:gd name="connsiteX6" fmla="*/ 1683224 w 2520000"/>
              <a:gd name="connsiteY6" fmla="*/ 3195197 h 3240000"/>
              <a:gd name="connsiteX7" fmla="*/ 1260000 w 2520000"/>
              <a:gd name="connsiteY7" fmla="*/ 2850260 h 3240000"/>
              <a:gd name="connsiteX8" fmla="*/ 836777 w 2520000"/>
              <a:gd name="connsiteY8" fmla="*/ 3195197 h 3240000"/>
              <a:gd name="connsiteX9" fmla="*/ 832260 w 2520000"/>
              <a:gd name="connsiteY9" fmla="*/ 3240000 h 3240000"/>
              <a:gd name="connsiteX10" fmla="*/ 252000 w 2520000"/>
              <a:gd name="connsiteY10" fmla="*/ 3240000 h 3240000"/>
              <a:gd name="connsiteX11" fmla="*/ 0 w 2520000"/>
              <a:gd name="connsiteY11" fmla="*/ 2988000 h 3240000"/>
              <a:gd name="connsiteX12" fmla="*/ 0 w 2520000"/>
              <a:gd name="connsiteY12" fmla="*/ 252000 h 3240000"/>
              <a:gd name="connsiteX13" fmla="*/ 252000 w 2520000"/>
              <a:gd name="connsiteY13" fmla="*/ 0 h 3240000"/>
            </a:gdLst>
            <a:ahLst/>
            <a:cxnLst/>
            <a:rect l="l" t="t" r="r" b="b"/>
            <a:pathLst>
              <a:path w="2520000" h="3240000">
                <a:moveTo>
                  <a:pt x="252000" y="0"/>
                </a:moveTo>
                <a:lnTo>
                  <a:pt x="2268000" y="0"/>
                </a:lnTo>
                <a:cubicBezTo>
                  <a:pt x="2407176" y="0"/>
                  <a:pt x="2520000" y="112824"/>
                  <a:pt x="2520000" y="252000"/>
                </a:cubicBezTo>
                <a:lnTo>
                  <a:pt x="2520000" y="2988000"/>
                </a:lnTo>
                <a:cubicBezTo>
                  <a:pt x="2520000" y="3127176"/>
                  <a:pt x="2407176" y="3240000"/>
                  <a:pt x="2268000" y="3240000"/>
                </a:cubicBezTo>
                <a:lnTo>
                  <a:pt x="1687740" y="3240000"/>
                </a:lnTo>
                <a:lnTo>
                  <a:pt x="1683224" y="3195197"/>
                </a:lnTo>
                <a:cubicBezTo>
                  <a:pt x="1642941" y="2998342"/>
                  <a:pt x="1468764" y="2850260"/>
                  <a:pt x="1260000" y="2850260"/>
                </a:cubicBezTo>
                <a:cubicBezTo>
                  <a:pt x="1051237" y="2850260"/>
                  <a:pt x="877059" y="2998342"/>
                  <a:pt x="836777" y="3195197"/>
                </a:cubicBezTo>
                <a:lnTo>
                  <a:pt x="832260" y="3240000"/>
                </a:lnTo>
                <a:lnTo>
                  <a:pt x="252000" y="3240000"/>
                </a:lnTo>
                <a:cubicBezTo>
                  <a:pt x="112824" y="3240000"/>
                  <a:pt x="0" y="3127176"/>
                  <a:pt x="0" y="2988000"/>
                </a:cubicBezTo>
                <a:lnTo>
                  <a:pt x="0" y="252000"/>
                </a:lnTo>
                <a:cubicBezTo>
                  <a:pt x="0" y="112824"/>
                  <a:pt x="112824" y="0"/>
                  <a:pt x="252000" y="0"/>
                </a:cubicBezTo>
                <a:close/>
              </a:path>
            </a:pathLst>
          </a:custGeom>
          <a:gradFill>
            <a:gsLst>
              <a:gs pos="0">
                <a:schemeClr val="bg1"/>
              </a:gs>
              <a:gs pos="100000">
                <a:srgbClr val="F9555E">
                  <a:alpha val="15721"/>
                </a:srgbClr>
              </a:gs>
            </a:gsLst>
            <a:lin ang="5400000" scaled="0"/>
          </a:gradFill>
          <a:ln w="9525"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3" name="标题 1"/>
          <p:cNvSpPr txBox="1"/>
          <p:nvPr/>
        </p:nvSpPr>
        <p:spPr>
          <a:xfrm>
            <a:off x="4370593" y="1484929"/>
            <a:ext cx="3312000" cy="656684"/>
          </a:xfrm>
          <a:prstGeom prst="roundRect">
            <a:avLst>
              <a:gd name="adj" fmla="val 10000"/>
            </a:avLst>
          </a:prstGeom>
          <a:gradFill>
            <a:gsLst>
              <a:gs pos="0">
                <a:srgbClr val="F9555E"/>
              </a:gs>
              <a:gs pos="95000">
                <a:srgbClr val="FC9E53"/>
              </a:gs>
            </a:gsLst>
            <a:lin ang="0" scaled="0"/>
          </a:gradFill>
          <a:ln w="25400" cap="sq">
            <a:noFill/>
            <a:miter/>
          </a:ln>
          <a:effectLst>
            <a:outerShdw blurRad="254000" dist="127000" dir="2700000" algn="tl" rotWithShape="0">
              <a:schemeClr val="accent1">
                <a:alpha val="20000"/>
              </a:schemeClr>
            </a:outerShdw>
          </a:effectLst>
        </p:spPr>
        <p:txBody>
          <a:bodyPr vert="horz" wrap="square" lIns="91440" tIns="45720" rIns="91440" bIns="45720" rtlCol="0" anchor="ctr"/>
          <a:lstStyle/>
          <a:p>
            <a:pPr algn="just"/>
            <a:endParaRPr kumimoji="1" lang="zh-CN" altLang="en-US" dirty="0">
              <a:latin typeface="Alibaba PuHuiTi" pitchFamily="18" charset="-122"/>
              <a:ea typeface="Alibaba PuHuiTi" pitchFamily="18" charset="-122"/>
            </a:endParaRPr>
          </a:p>
        </p:txBody>
      </p:sp>
      <p:sp>
        <p:nvSpPr>
          <p:cNvPr id="4" name="标题 1"/>
          <p:cNvSpPr txBox="1"/>
          <p:nvPr/>
        </p:nvSpPr>
        <p:spPr>
          <a:xfrm>
            <a:off x="4586593" y="2385829"/>
            <a:ext cx="2880000" cy="2821337"/>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企事业单位主要负责人要组织开展“</a:t>
            </a:r>
            <a:r>
              <a:rPr lang="en-US" altLang="zh-CN" dirty="0" err="1"/>
              <a:t>安全生产大家谈</a:t>
            </a:r>
            <a:r>
              <a:rPr lang="en-US" altLang="zh-CN" dirty="0"/>
              <a:t>”“</a:t>
            </a:r>
            <a:r>
              <a:rPr lang="en-US" altLang="zh-CN" dirty="0" err="1"/>
              <a:t>班前会</a:t>
            </a:r>
            <a:r>
              <a:rPr lang="en-US" altLang="zh-CN" dirty="0"/>
              <a:t>”“</a:t>
            </a:r>
            <a:r>
              <a:rPr lang="en-US" altLang="zh-CN" dirty="0" err="1"/>
              <a:t>以案普法”等活动，组织观看“安全生产月”主题宣传片</a:t>
            </a:r>
            <a:r>
              <a:rPr lang="en-US" altLang="zh-CN" dirty="0"/>
              <a:t>、《</a:t>
            </a:r>
            <a:r>
              <a:rPr lang="en-US" altLang="zh-CN" dirty="0" err="1"/>
              <a:t>安全生产</a:t>
            </a:r>
            <a:r>
              <a:rPr lang="en-US" altLang="zh-CN" dirty="0"/>
              <a:t> </a:t>
            </a:r>
            <a:r>
              <a:rPr lang="en-US" altLang="zh-CN" dirty="0" err="1"/>
              <a:t>责任在肩》警示教育片、事故警示教育片、典型案例解析片和“全民安全公开课”等，推动树牢安全发展理念</a:t>
            </a:r>
            <a:r>
              <a:rPr lang="en-US" altLang="zh-CN" dirty="0"/>
              <a:t>。</a:t>
            </a:r>
            <a:endParaRPr lang="zh-CN" altLang="en-US" dirty="0"/>
          </a:p>
        </p:txBody>
      </p:sp>
      <p:sp>
        <p:nvSpPr>
          <p:cNvPr id="5" name="标题 1"/>
          <p:cNvSpPr txBox="1"/>
          <p:nvPr/>
        </p:nvSpPr>
        <p:spPr>
          <a:xfrm>
            <a:off x="743662" y="1763982"/>
            <a:ext cx="3312000" cy="3899238"/>
          </a:xfrm>
          <a:custGeom>
            <a:avLst/>
            <a:gdLst>
              <a:gd name="connsiteX0" fmla="*/ 252000 w 2520000"/>
              <a:gd name="connsiteY0" fmla="*/ 0 h 3240000"/>
              <a:gd name="connsiteX1" fmla="*/ 2268000 w 2520000"/>
              <a:gd name="connsiteY1" fmla="*/ 0 h 3240000"/>
              <a:gd name="connsiteX2" fmla="*/ 2520000 w 2520000"/>
              <a:gd name="connsiteY2" fmla="*/ 252000 h 3240000"/>
              <a:gd name="connsiteX3" fmla="*/ 2520000 w 2520000"/>
              <a:gd name="connsiteY3" fmla="*/ 2988000 h 3240000"/>
              <a:gd name="connsiteX4" fmla="*/ 2268000 w 2520000"/>
              <a:gd name="connsiteY4" fmla="*/ 3240000 h 3240000"/>
              <a:gd name="connsiteX5" fmla="*/ 1687740 w 2520000"/>
              <a:gd name="connsiteY5" fmla="*/ 3240000 h 3240000"/>
              <a:gd name="connsiteX6" fmla="*/ 1683223 w 2520000"/>
              <a:gd name="connsiteY6" fmla="*/ 3195197 h 3240000"/>
              <a:gd name="connsiteX7" fmla="*/ 1260000 w 2520000"/>
              <a:gd name="connsiteY7" fmla="*/ 2850260 h 3240000"/>
              <a:gd name="connsiteX8" fmla="*/ 836777 w 2520000"/>
              <a:gd name="connsiteY8" fmla="*/ 3195197 h 3240000"/>
              <a:gd name="connsiteX9" fmla="*/ 832260 w 2520000"/>
              <a:gd name="connsiteY9" fmla="*/ 3240000 h 3240000"/>
              <a:gd name="connsiteX10" fmla="*/ 252000 w 2520000"/>
              <a:gd name="connsiteY10" fmla="*/ 3240000 h 3240000"/>
              <a:gd name="connsiteX11" fmla="*/ 0 w 2520000"/>
              <a:gd name="connsiteY11" fmla="*/ 2988000 h 3240000"/>
              <a:gd name="connsiteX12" fmla="*/ 0 w 2520000"/>
              <a:gd name="connsiteY12" fmla="*/ 252000 h 3240000"/>
              <a:gd name="connsiteX13" fmla="*/ 252000 w 2520000"/>
              <a:gd name="connsiteY13" fmla="*/ 0 h 3240000"/>
            </a:gdLst>
            <a:ahLst/>
            <a:cxnLst/>
            <a:rect l="l" t="t" r="r" b="b"/>
            <a:pathLst>
              <a:path w="2520000" h="3240000">
                <a:moveTo>
                  <a:pt x="252000" y="0"/>
                </a:moveTo>
                <a:lnTo>
                  <a:pt x="2268000" y="0"/>
                </a:lnTo>
                <a:cubicBezTo>
                  <a:pt x="2407176" y="0"/>
                  <a:pt x="2520000" y="112824"/>
                  <a:pt x="2520000" y="252000"/>
                </a:cubicBezTo>
                <a:lnTo>
                  <a:pt x="2520000" y="2988000"/>
                </a:lnTo>
                <a:cubicBezTo>
                  <a:pt x="2520000" y="3127176"/>
                  <a:pt x="2407176" y="3240000"/>
                  <a:pt x="2268000" y="3240000"/>
                </a:cubicBezTo>
                <a:lnTo>
                  <a:pt x="1687740" y="3240000"/>
                </a:lnTo>
                <a:lnTo>
                  <a:pt x="1683223" y="3195197"/>
                </a:lnTo>
                <a:cubicBezTo>
                  <a:pt x="1642941" y="2998342"/>
                  <a:pt x="1468764" y="2850260"/>
                  <a:pt x="1260000" y="2850260"/>
                </a:cubicBezTo>
                <a:cubicBezTo>
                  <a:pt x="1051236" y="2850260"/>
                  <a:pt x="877059" y="2998342"/>
                  <a:pt x="836777" y="3195197"/>
                </a:cubicBezTo>
                <a:lnTo>
                  <a:pt x="832260" y="3240000"/>
                </a:lnTo>
                <a:lnTo>
                  <a:pt x="252000" y="3240000"/>
                </a:lnTo>
                <a:cubicBezTo>
                  <a:pt x="112824" y="3240000"/>
                  <a:pt x="0" y="3127176"/>
                  <a:pt x="0" y="2988000"/>
                </a:cubicBezTo>
                <a:lnTo>
                  <a:pt x="0" y="252000"/>
                </a:lnTo>
                <a:cubicBezTo>
                  <a:pt x="0" y="112824"/>
                  <a:pt x="112824" y="0"/>
                  <a:pt x="252000" y="0"/>
                </a:cubicBezTo>
                <a:close/>
              </a:path>
            </a:pathLst>
          </a:custGeom>
          <a:gradFill>
            <a:gsLst>
              <a:gs pos="0">
                <a:schemeClr val="bg1"/>
              </a:gs>
              <a:gs pos="100000">
                <a:schemeClr val="accent1">
                  <a:lumMod val="20000"/>
                  <a:lumOff val="80000"/>
                </a:schemeClr>
              </a:gs>
            </a:gsLst>
            <a:lin ang="5400000" scaled="0"/>
          </a:gradFill>
          <a:ln w="9525"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6" name="标题 1"/>
          <p:cNvSpPr txBox="1"/>
          <p:nvPr/>
        </p:nvSpPr>
        <p:spPr>
          <a:xfrm>
            <a:off x="743662" y="1484929"/>
            <a:ext cx="3312000" cy="656684"/>
          </a:xfrm>
          <a:prstGeom prst="roundRect">
            <a:avLst>
              <a:gd name="adj" fmla="val 10000"/>
            </a:avLst>
          </a:prstGeom>
          <a:gradFill>
            <a:gsLst>
              <a:gs pos="0">
                <a:srgbClr val="185D83"/>
              </a:gs>
              <a:gs pos="95000">
                <a:schemeClr val="accent1"/>
              </a:gs>
            </a:gsLst>
            <a:lin ang="0" scaled="0"/>
          </a:gradFill>
          <a:ln w="25400" cap="sq">
            <a:noFill/>
            <a:miter/>
          </a:ln>
          <a:effectLst>
            <a:outerShdw blurRad="254000" dist="127000" dir="2700000" algn="tl" rotWithShape="0">
              <a:schemeClr val="accent1">
                <a:alpha val="20000"/>
              </a:schemeClr>
            </a:outerShdw>
          </a:effectLst>
        </p:spPr>
        <p:txBody>
          <a:bodyPr vert="horz" wrap="square" lIns="91440" tIns="45720" rIns="91440" bIns="45720" rtlCol="0" anchor="ctr"/>
          <a:lstStyle/>
          <a:p>
            <a:pPr algn="just"/>
            <a:endParaRPr kumimoji="1" lang="zh-CN" altLang="en-US" dirty="0">
              <a:latin typeface="Alibaba PuHuiTi" pitchFamily="18" charset="-122"/>
              <a:ea typeface="Alibaba PuHuiTi" pitchFamily="18" charset="-122"/>
            </a:endParaRPr>
          </a:p>
        </p:txBody>
      </p:sp>
      <p:sp>
        <p:nvSpPr>
          <p:cNvPr id="7" name="标题 1"/>
          <p:cNvSpPr txBox="1"/>
          <p:nvPr/>
        </p:nvSpPr>
        <p:spPr>
          <a:xfrm>
            <a:off x="1058593" y="2314579"/>
            <a:ext cx="2697942" cy="2821337"/>
          </a:xfrm>
          <a:prstGeom prst="rect">
            <a:avLst/>
          </a:prstGeom>
          <a:noFill/>
          <a:ln>
            <a:noFill/>
          </a:ln>
        </p:spPr>
        <p:txBody>
          <a:bodyPr vert="horz" wrap="square" lIns="0" tIns="0" rIns="0" bIns="0" rtlCol="0" anchor="t"/>
          <a:lstStyle/>
          <a:p>
            <a:pPr algn="l">
              <a:lnSpc>
                <a:spcPct val="150000"/>
              </a:lnSpc>
            </a:pPr>
            <a:r>
              <a:rPr kumimoji="1" lang="en-US" altLang="zh-CN" sz="1400" dirty="0">
                <a:ln w="12700">
                  <a:noFill/>
                </a:ln>
                <a:solidFill>
                  <a:schemeClr val="tx1">
                    <a:lumMod val="65000"/>
                    <a:lumOff val="35000"/>
                  </a:schemeClr>
                </a:solidFill>
                <a:latin typeface="Alibaba PuHuiTi" pitchFamily="18" charset="-122"/>
                <a:ea typeface="Alibaba PuHuiTi" pitchFamily="18" charset="-122"/>
                <a:cs typeface="Alibaba PuHuiTi" pitchFamily="18" charset="-122"/>
              </a:rPr>
              <a:t>各地区、各有关部门和单位要组织学关于安全生产重要和重要指示批示精神，各地安委会要以《深入学贯彻关于应急管理的重要》为重点，开展专题研讨、集中宣讲、辅导报告，全面领会关于安全生产重要的精髓要义，把理论学成果转化为谋划推动工作的创新思路、务实举措、有效方法。</a:t>
            </a:r>
            <a:endParaRPr kumimoji="1" lang="zh-CN" altLang="en-US" dirty="0">
              <a:solidFill>
                <a:schemeClr val="tx1">
                  <a:lumMod val="65000"/>
                  <a:lumOff val="35000"/>
                </a:schemeClr>
              </a:solidFill>
              <a:latin typeface="Alibaba PuHuiTi" pitchFamily="18" charset="-122"/>
              <a:ea typeface="Alibaba PuHuiTi" pitchFamily="18" charset="-122"/>
            </a:endParaRPr>
          </a:p>
        </p:txBody>
      </p:sp>
      <p:sp>
        <p:nvSpPr>
          <p:cNvPr id="8" name="标题 1"/>
          <p:cNvSpPr txBox="1"/>
          <p:nvPr/>
        </p:nvSpPr>
        <p:spPr>
          <a:xfrm>
            <a:off x="959662" y="1644845"/>
            <a:ext cx="2882900" cy="369332"/>
          </a:xfrm>
          <a:prstGeom prst="rect">
            <a:avLst/>
          </a:prstGeom>
          <a:noFill/>
          <a:ln>
            <a:noFill/>
          </a:ln>
        </p:spPr>
        <p:txBody>
          <a:bodyPr vert="horz" wrap="square" lIns="0" tIns="0" rIns="0" bIns="0" rtlCol="0" anchor="t">
            <a:spAutoFit/>
          </a:bodyPr>
          <a:lstStyle/>
          <a:p>
            <a:pPr algn="l"/>
            <a:r>
              <a:rPr kumimoji="1" lang="en-US" altLang="zh-CN" sz="2400" dirty="0">
                <a:ln w="12700">
                  <a:noFill/>
                </a:ln>
                <a:solidFill>
                  <a:schemeClr val="bg1"/>
                </a:solidFill>
                <a:latin typeface="Alibaba PuHuiTi" pitchFamily="18" charset="-122"/>
                <a:ea typeface="Alibaba PuHuiTi" pitchFamily="18" charset="-122"/>
                <a:cs typeface="Alibaba PuHuiTi" pitchFamily="18" charset="-122"/>
              </a:rPr>
              <a:t>PART 01</a:t>
            </a:r>
            <a:endParaRPr kumimoji="1" lang="zh-CN" altLang="en-US" dirty="0">
              <a:latin typeface="Alibaba PuHuiTi" pitchFamily="18" charset="-122"/>
              <a:ea typeface="Alibaba PuHuiTi" pitchFamily="18" charset="-122"/>
            </a:endParaRPr>
          </a:p>
        </p:txBody>
      </p:sp>
      <p:sp>
        <p:nvSpPr>
          <p:cNvPr id="9" name="标题 1"/>
          <p:cNvSpPr txBox="1"/>
          <p:nvPr/>
        </p:nvSpPr>
        <p:spPr>
          <a:xfrm>
            <a:off x="4586593" y="1644845"/>
            <a:ext cx="2882900" cy="369332"/>
          </a:xfrm>
          <a:prstGeom prst="rect">
            <a:avLst/>
          </a:prstGeom>
          <a:noFill/>
          <a:ln>
            <a:noFill/>
          </a:ln>
        </p:spPr>
        <p:txBody>
          <a:bodyPr vert="horz" wrap="square" lIns="0" tIns="0" rIns="0" bIns="0" rtlCol="0" anchor="t">
            <a:spAutoFit/>
          </a:bodyPr>
          <a:lstStyle/>
          <a:p>
            <a:pPr algn="l"/>
            <a:r>
              <a:rPr kumimoji="1" lang="en-US" altLang="zh-CN" sz="2400" dirty="0">
                <a:ln w="12700">
                  <a:noFill/>
                </a:ln>
                <a:solidFill>
                  <a:schemeClr val="bg1"/>
                </a:solidFill>
                <a:latin typeface="Alibaba PuHuiTi" pitchFamily="18" charset="-122"/>
                <a:ea typeface="Alibaba PuHuiTi" pitchFamily="18" charset="-122"/>
                <a:cs typeface="Alibaba PuHuiTi" pitchFamily="18" charset="-122"/>
              </a:rPr>
              <a:t>PART 02</a:t>
            </a:r>
            <a:endParaRPr kumimoji="1" lang="zh-CN" altLang="en-US" dirty="0">
              <a:latin typeface="Alibaba PuHuiTi" pitchFamily="18" charset="-122"/>
              <a:ea typeface="Alibaba PuHuiTi" pitchFamily="18" charset="-122"/>
            </a:endParaRPr>
          </a:p>
        </p:txBody>
      </p:sp>
      <p:sp>
        <p:nvSpPr>
          <p:cNvPr id="10" name="标题 1"/>
          <p:cNvSpPr txBox="1"/>
          <p:nvPr/>
        </p:nvSpPr>
        <p:spPr>
          <a:xfrm>
            <a:off x="2131325" y="5427760"/>
            <a:ext cx="536676" cy="612905"/>
          </a:xfrm>
          <a:custGeom>
            <a:avLst/>
            <a:gdLst>
              <a:gd name="connsiteX0" fmla="*/ 361901 w 630455"/>
              <a:gd name="connsiteY0" fmla="*/ 82589 h 720001"/>
              <a:gd name="connsiteX1" fmla="*/ 361901 w 630455"/>
              <a:gd name="connsiteY1" fmla="*/ 203034 h 720001"/>
              <a:gd name="connsiteX2" fmla="*/ 427179 w 630455"/>
              <a:gd name="connsiteY2" fmla="*/ 268312 h 720001"/>
              <a:gd name="connsiteX3" fmla="*/ 547624 w 630455"/>
              <a:gd name="connsiteY3" fmla="*/ 268312 h 720001"/>
              <a:gd name="connsiteX4" fmla="*/ 113812 w 630455"/>
              <a:gd name="connsiteY4" fmla="*/ 0 h 720001"/>
              <a:gd name="connsiteX5" fmla="*/ 338847 w 630455"/>
              <a:gd name="connsiteY5" fmla="*/ 0 h 720001"/>
              <a:gd name="connsiteX6" fmla="*/ 340465 w 630455"/>
              <a:gd name="connsiteY6" fmla="*/ 162 h 720001"/>
              <a:gd name="connsiteX7" fmla="*/ 340789 w 630455"/>
              <a:gd name="connsiteY7" fmla="*/ 162 h 720001"/>
              <a:gd name="connsiteX8" fmla="*/ 344106 w 630455"/>
              <a:gd name="connsiteY8" fmla="*/ 809 h 720001"/>
              <a:gd name="connsiteX9" fmla="*/ 344186 w 630455"/>
              <a:gd name="connsiteY9" fmla="*/ 809 h 720001"/>
              <a:gd name="connsiteX10" fmla="*/ 347422 w 630455"/>
              <a:gd name="connsiteY10" fmla="*/ 1942 h 720001"/>
              <a:gd name="connsiteX11" fmla="*/ 347503 w 630455"/>
              <a:gd name="connsiteY11" fmla="*/ 1942 h 720001"/>
              <a:gd name="connsiteX12" fmla="*/ 349040 w 630455"/>
              <a:gd name="connsiteY12" fmla="*/ 2670 h 720001"/>
              <a:gd name="connsiteX13" fmla="*/ 349121 w 630455"/>
              <a:gd name="connsiteY13" fmla="*/ 2670 h 720001"/>
              <a:gd name="connsiteX14" fmla="*/ 350576 w 630455"/>
              <a:gd name="connsiteY14" fmla="*/ 3479 h 720001"/>
              <a:gd name="connsiteX15" fmla="*/ 350819 w 630455"/>
              <a:gd name="connsiteY15" fmla="*/ 3640 h 720001"/>
              <a:gd name="connsiteX16" fmla="*/ 352033 w 630455"/>
              <a:gd name="connsiteY16" fmla="*/ 4449 h 720001"/>
              <a:gd name="connsiteX17" fmla="*/ 352194 w 630455"/>
              <a:gd name="connsiteY17" fmla="*/ 4530 h 720001"/>
              <a:gd name="connsiteX18" fmla="*/ 353408 w 630455"/>
              <a:gd name="connsiteY18" fmla="*/ 5501 h 720001"/>
              <a:gd name="connsiteX19" fmla="*/ 353651 w 630455"/>
              <a:gd name="connsiteY19" fmla="*/ 5743 h 720001"/>
              <a:gd name="connsiteX20" fmla="*/ 354864 w 630455"/>
              <a:gd name="connsiteY20" fmla="*/ 6876 h 720001"/>
              <a:gd name="connsiteX21" fmla="*/ 623418 w 630455"/>
              <a:gd name="connsiteY21" fmla="*/ 275430 h 720001"/>
              <a:gd name="connsiteX22" fmla="*/ 624551 w 630455"/>
              <a:gd name="connsiteY22" fmla="*/ 276643 h 720001"/>
              <a:gd name="connsiteX23" fmla="*/ 624793 w 630455"/>
              <a:gd name="connsiteY23" fmla="*/ 276886 h 720001"/>
              <a:gd name="connsiteX24" fmla="*/ 625764 w 630455"/>
              <a:gd name="connsiteY24" fmla="*/ 278180 h 720001"/>
              <a:gd name="connsiteX25" fmla="*/ 625845 w 630455"/>
              <a:gd name="connsiteY25" fmla="*/ 278342 h 720001"/>
              <a:gd name="connsiteX26" fmla="*/ 626734 w 630455"/>
              <a:gd name="connsiteY26" fmla="*/ 279637 h 720001"/>
              <a:gd name="connsiteX27" fmla="*/ 626896 w 630455"/>
              <a:gd name="connsiteY27" fmla="*/ 279798 h 720001"/>
              <a:gd name="connsiteX28" fmla="*/ 627705 w 630455"/>
              <a:gd name="connsiteY28" fmla="*/ 281254 h 720001"/>
              <a:gd name="connsiteX29" fmla="*/ 628433 w 630455"/>
              <a:gd name="connsiteY29" fmla="*/ 282791 h 720001"/>
              <a:gd name="connsiteX30" fmla="*/ 629646 w 630455"/>
              <a:gd name="connsiteY30" fmla="*/ 286107 h 720001"/>
              <a:gd name="connsiteX31" fmla="*/ 630293 w 630455"/>
              <a:gd name="connsiteY31" fmla="*/ 289424 h 720001"/>
              <a:gd name="connsiteX32" fmla="*/ 630293 w 630455"/>
              <a:gd name="connsiteY32" fmla="*/ 289667 h 720001"/>
              <a:gd name="connsiteX33" fmla="*/ 630455 w 630455"/>
              <a:gd name="connsiteY33" fmla="*/ 291285 h 720001"/>
              <a:gd name="connsiteX34" fmla="*/ 630455 w 630455"/>
              <a:gd name="connsiteY34" fmla="*/ 292579 h 720001"/>
              <a:gd name="connsiteX35" fmla="*/ 630455 w 630455"/>
              <a:gd name="connsiteY35" fmla="*/ 606189 h 720001"/>
              <a:gd name="connsiteX36" fmla="*/ 516644 w 630455"/>
              <a:gd name="connsiteY36" fmla="*/ 720001 h 720001"/>
              <a:gd name="connsiteX37" fmla="*/ 113812 w 630455"/>
              <a:gd name="connsiteY37" fmla="*/ 720001 h 720001"/>
              <a:gd name="connsiteX38" fmla="*/ 0 w 630455"/>
              <a:gd name="connsiteY38" fmla="*/ 606189 h 720001"/>
              <a:gd name="connsiteX39" fmla="*/ 0 w 630455"/>
              <a:gd name="connsiteY39" fmla="*/ 113812 h 720001"/>
              <a:gd name="connsiteX40" fmla="*/ 113812 w 630455"/>
              <a:gd name="connsiteY40" fmla="*/ 0 h 720001"/>
            </a:gdLst>
            <a:ahLst/>
            <a:cxnLst/>
            <a:rect l="l" t="t" r="r" b="b"/>
            <a:pathLst>
              <a:path w="630455" h="720001">
                <a:moveTo>
                  <a:pt x="361901" y="82589"/>
                </a:moveTo>
                <a:lnTo>
                  <a:pt x="361901" y="203034"/>
                </a:lnTo>
                <a:cubicBezTo>
                  <a:pt x="361901" y="239030"/>
                  <a:pt x="391183" y="268312"/>
                  <a:pt x="427179" y="268312"/>
                </a:cubicBezTo>
                <a:lnTo>
                  <a:pt x="547624" y="268312"/>
                </a:lnTo>
                <a:close/>
                <a:moveTo>
                  <a:pt x="113812" y="0"/>
                </a:moveTo>
                <a:lnTo>
                  <a:pt x="338847" y="0"/>
                </a:lnTo>
                <a:cubicBezTo>
                  <a:pt x="339414" y="81"/>
                  <a:pt x="339899" y="81"/>
                  <a:pt x="340465" y="162"/>
                </a:cubicBezTo>
                <a:lnTo>
                  <a:pt x="340789" y="162"/>
                </a:lnTo>
                <a:cubicBezTo>
                  <a:pt x="341922" y="324"/>
                  <a:pt x="343054" y="485"/>
                  <a:pt x="344106" y="809"/>
                </a:cubicBezTo>
                <a:lnTo>
                  <a:pt x="344186" y="809"/>
                </a:lnTo>
                <a:cubicBezTo>
                  <a:pt x="345238" y="1052"/>
                  <a:pt x="346371" y="1456"/>
                  <a:pt x="347422" y="1942"/>
                </a:cubicBezTo>
                <a:lnTo>
                  <a:pt x="347503" y="1942"/>
                </a:lnTo>
                <a:cubicBezTo>
                  <a:pt x="348069" y="2184"/>
                  <a:pt x="348555" y="2427"/>
                  <a:pt x="349040" y="2670"/>
                </a:cubicBezTo>
                <a:lnTo>
                  <a:pt x="349121" y="2670"/>
                </a:lnTo>
                <a:cubicBezTo>
                  <a:pt x="349606" y="2912"/>
                  <a:pt x="350091" y="3155"/>
                  <a:pt x="350576" y="3479"/>
                </a:cubicBezTo>
                <a:cubicBezTo>
                  <a:pt x="350657" y="3560"/>
                  <a:pt x="350739" y="3560"/>
                  <a:pt x="350819" y="3640"/>
                </a:cubicBezTo>
                <a:cubicBezTo>
                  <a:pt x="351224" y="3883"/>
                  <a:pt x="351628" y="4126"/>
                  <a:pt x="352033" y="4449"/>
                </a:cubicBezTo>
                <a:cubicBezTo>
                  <a:pt x="352113" y="4449"/>
                  <a:pt x="352113" y="4530"/>
                  <a:pt x="352194" y="4530"/>
                </a:cubicBezTo>
                <a:lnTo>
                  <a:pt x="353408" y="5501"/>
                </a:lnTo>
                <a:lnTo>
                  <a:pt x="353651" y="5743"/>
                </a:lnTo>
                <a:cubicBezTo>
                  <a:pt x="354055" y="6148"/>
                  <a:pt x="354459" y="6472"/>
                  <a:pt x="354864" y="6876"/>
                </a:cubicBezTo>
                <a:lnTo>
                  <a:pt x="623418" y="275430"/>
                </a:lnTo>
                <a:cubicBezTo>
                  <a:pt x="623822" y="275835"/>
                  <a:pt x="624227" y="276239"/>
                  <a:pt x="624551" y="276643"/>
                </a:cubicBezTo>
                <a:lnTo>
                  <a:pt x="624793" y="276886"/>
                </a:lnTo>
                <a:cubicBezTo>
                  <a:pt x="625117" y="277291"/>
                  <a:pt x="625440" y="277776"/>
                  <a:pt x="625764" y="278180"/>
                </a:cubicBezTo>
                <a:cubicBezTo>
                  <a:pt x="625764" y="278261"/>
                  <a:pt x="625845" y="278342"/>
                  <a:pt x="625845" y="278342"/>
                </a:cubicBezTo>
                <a:cubicBezTo>
                  <a:pt x="626168" y="278747"/>
                  <a:pt x="626491" y="279232"/>
                  <a:pt x="626734" y="279637"/>
                </a:cubicBezTo>
                <a:cubicBezTo>
                  <a:pt x="626815" y="279637"/>
                  <a:pt x="626815" y="279717"/>
                  <a:pt x="626896" y="279798"/>
                </a:cubicBezTo>
                <a:cubicBezTo>
                  <a:pt x="627139" y="280284"/>
                  <a:pt x="627462" y="280769"/>
                  <a:pt x="627705" y="281254"/>
                </a:cubicBezTo>
                <a:cubicBezTo>
                  <a:pt x="627948" y="281739"/>
                  <a:pt x="628190" y="282225"/>
                  <a:pt x="628433" y="282791"/>
                </a:cubicBezTo>
                <a:cubicBezTo>
                  <a:pt x="628918" y="283843"/>
                  <a:pt x="629323" y="284975"/>
                  <a:pt x="629646" y="286107"/>
                </a:cubicBezTo>
                <a:cubicBezTo>
                  <a:pt x="629889" y="287159"/>
                  <a:pt x="630132" y="288291"/>
                  <a:pt x="630293" y="289424"/>
                </a:cubicBezTo>
                <a:lnTo>
                  <a:pt x="630293" y="289667"/>
                </a:lnTo>
                <a:cubicBezTo>
                  <a:pt x="630374" y="290152"/>
                  <a:pt x="630455" y="290718"/>
                  <a:pt x="630455" y="291285"/>
                </a:cubicBezTo>
                <a:lnTo>
                  <a:pt x="630455" y="292579"/>
                </a:lnTo>
                <a:lnTo>
                  <a:pt x="630455" y="606189"/>
                </a:lnTo>
                <a:cubicBezTo>
                  <a:pt x="630455" y="668959"/>
                  <a:pt x="579414" y="720001"/>
                  <a:pt x="516644" y="720001"/>
                </a:cubicBezTo>
                <a:lnTo>
                  <a:pt x="113812" y="720001"/>
                </a:lnTo>
                <a:cubicBezTo>
                  <a:pt x="51042" y="720001"/>
                  <a:pt x="0" y="668959"/>
                  <a:pt x="0" y="606189"/>
                </a:cubicBezTo>
                <a:lnTo>
                  <a:pt x="0" y="113812"/>
                </a:lnTo>
                <a:cubicBezTo>
                  <a:pt x="0" y="51042"/>
                  <a:pt x="51042" y="0"/>
                  <a:pt x="113812" y="0"/>
                </a:cubicBezTo>
                <a:close/>
              </a:path>
            </a:pathLst>
          </a:custGeom>
          <a:gradFill>
            <a:gsLst>
              <a:gs pos="0">
                <a:srgbClr val="47A879"/>
              </a:gs>
              <a:gs pos="100000">
                <a:srgbClr val="185D83"/>
              </a:gs>
            </a:gsLst>
            <a:lin ang="5400000" scaled="0"/>
          </a:gradFill>
          <a:ln w="9525"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11" name="标题 1"/>
          <p:cNvSpPr txBox="1"/>
          <p:nvPr/>
        </p:nvSpPr>
        <p:spPr>
          <a:xfrm>
            <a:off x="5720141" y="5447534"/>
            <a:ext cx="612905" cy="593133"/>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gradFill>
            <a:gsLst>
              <a:gs pos="0">
                <a:srgbClr val="FC9E53"/>
              </a:gs>
              <a:gs pos="100000">
                <a:srgbClr val="F9555E"/>
              </a:gs>
            </a:gsLst>
            <a:lin ang="5400000" scaled="0"/>
          </a:gradFill>
          <a:ln w="9525"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12"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3" name="标题 1"/>
          <p:cNvSpPr txBox="1"/>
          <p:nvPr/>
        </p:nvSpPr>
        <p:spPr>
          <a:xfrm>
            <a:off x="743662" y="342542"/>
            <a:ext cx="10587277" cy="432000"/>
          </a:xfrm>
          <a:prstGeom prst="rect">
            <a:avLst/>
          </a:prstGeom>
          <a:noFill/>
          <a:ln>
            <a:noFill/>
          </a:ln>
        </p:spPr>
        <p:txBody>
          <a:bodyPr vert="horz" wrap="square" lIns="0" tIns="0" rIns="0" bIns="0" rtlCol="0" anchor="ctr"/>
          <a:lstStyle/>
          <a:p>
            <a:pPr algn="l"/>
            <a:r>
              <a:rPr kumimoji="1" lang="en-US" altLang="zh-CN" sz="2400" b="1" dirty="0" err="1">
                <a:ln w="12700">
                  <a:noFill/>
                </a:ln>
                <a:solidFill>
                  <a:srgbClr val="185D83"/>
                </a:solidFill>
                <a:latin typeface="Alibaba PuHuiTi" pitchFamily="18" charset="-122"/>
                <a:ea typeface="Alibaba PuHuiTi" pitchFamily="18" charset="-122"/>
                <a:cs typeface="Alibaba PuHuiTi" pitchFamily="18" charset="-122"/>
              </a:rPr>
              <a:t>一、深入宣传贯彻关于安全生产重要</a:t>
            </a:r>
            <a:endParaRPr kumimoji="1" lang="zh-CN" altLang="en-US" sz="1600" b="1" dirty="0">
              <a:solidFill>
                <a:srgbClr val="185D83"/>
              </a:solidFill>
              <a:latin typeface="Alibaba PuHuiTi" pitchFamily="18" charset="-122"/>
              <a:ea typeface="Alibaba PuHuiTi" pitchFamily="18" charset="-122"/>
            </a:endParaRPr>
          </a:p>
        </p:txBody>
      </p:sp>
      <p:cxnSp>
        <p:nvCxnSpPr>
          <p:cNvPr id="14"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pic>
        <p:nvPicPr>
          <p:cNvPr id="20" name="图片 19">
            <a:extLst>
              <a:ext uri="{FF2B5EF4-FFF2-40B4-BE49-F238E27FC236}">
                <a16:creationId xmlns:a16="http://schemas.microsoft.com/office/drawing/2014/main" id="{A1CCE853-96A0-5E91-28ED-5313CD3EA269}"/>
              </a:ext>
            </a:extLst>
          </p:cNvPr>
          <p:cNvPicPr>
            <a:picLocks noChangeAspect="1"/>
          </p:cNvPicPr>
          <p:nvPr/>
        </p:nvPicPr>
        <p:blipFill rotWithShape="1">
          <a:blip r:embed="rId3">
            <a:extLst>
              <a:ext uri="{28A0092B-C50C-407E-A947-70E740481C1C}">
                <a14:useLocalDpi xmlns:a14="http://schemas.microsoft.com/office/drawing/2010/main" val="0"/>
              </a:ext>
            </a:extLst>
          </a:blip>
          <a:srcRect l="10544" r="30759"/>
          <a:stretch/>
        </p:blipFill>
        <p:spPr>
          <a:xfrm>
            <a:off x="8123890" y="1486032"/>
            <a:ext cx="3312000" cy="4566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716C4569-A293-540D-2416-5780D440C234}"/>
              </a:ext>
            </a:extLst>
          </p:cNvPr>
          <p:cNvGrpSpPr/>
          <p:nvPr/>
        </p:nvGrpSpPr>
        <p:grpSpPr>
          <a:xfrm>
            <a:off x="-1" y="0"/>
            <a:ext cx="12192001" cy="6893859"/>
            <a:chOff x="-1" y="0"/>
            <a:chExt cx="12192001" cy="6893859"/>
          </a:xfrm>
        </p:grpSpPr>
        <p:pic>
          <p:nvPicPr>
            <p:cNvPr id="14" name="图片 13">
              <a:extLst>
                <a:ext uri="{FF2B5EF4-FFF2-40B4-BE49-F238E27FC236}">
                  <a16:creationId xmlns:a16="http://schemas.microsoft.com/office/drawing/2014/main" id="{D62809CF-9660-6B25-EBAA-2E6F92DD0CC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5" name="圆角矩形 14">
              <a:extLst>
                <a:ext uri="{FF2B5EF4-FFF2-40B4-BE49-F238E27FC236}">
                  <a16:creationId xmlns:a16="http://schemas.microsoft.com/office/drawing/2014/main" id="{C53AC1FC-C2AD-BAC0-D0FC-2C0D6CE3557D}"/>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6" name="圆角矩形 15">
              <a:extLst>
                <a:ext uri="{FF2B5EF4-FFF2-40B4-BE49-F238E27FC236}">
                  <a16:creationId xmlns:a16="http://schemas.microsoft.com/office/drawing/2014/main" id="{E841FECB-31CB-6219-F317-EC45C4983EF7}"/>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2" name="标题 1"/>
          <p:cNvSpPr txBox="1"/>
          <p:nvPr/>
        </p:nvSpPr>
        <p:spPr>
          <a:xfrm>
            <a:off x="7433953" y="1909331"/>
            <a:ext cx="4090042" cy="4052081"/>
          </a:xfrm>
          <a:prstGeom prst="roundRect">
            <a:avLst>
              <a:gd name="adj" fmla="val 3707"/>
            </a:avLst>
          </a:prstGeom>
          <a:solidFill>
            <a:schemeClr val="accent1">
              <a:lumMod val="20000"/>
              <a:lumOff val="80000"/>
              <a:alpha val="25279"/>
            </a:scheme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4" name="标题 1"/>
          <p:cNvSpPr txBox="1"/>
          <p:nvPr/>
        </p:nvSpPr>
        <p:spPr>
          <a:xfrm>
            <a:off x="7433953" y="1713198"/>
            <a:ext cx="4090042" cy="89254"/>
          </a:xfrm>
          <a:prstGeom prst="roundRect">
            <a:avLst>
              <a:gd name="adj" fmla="val 7678"/>
            </a:avLst>
          </a:prstGeom>
          <a:gradFill>
            <a:gsLst>
              <a:gs pos="0">
                <a:schemeClr val="accent1"/>
              </a:gs>
              <a:gs pos="100000">
                <a:schemeClr val="accent1">
                  <a:lumMod val="75000"/>
                </a:schemeClr>
              </a:gs>
            </a:gsLst>
            <a:lin ang="5400000" scaled="0"/>
          </a:gradFill>
          <a:ln w="127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5" name="标题 1"/>
          <p:cNvSpPr txBox="1"/>
          <p:nvPr/>
        </p:nvSpPr>
        <p:spPr>
          <a:xfrm>
            <a:off x="7982184" y="2131997"/>
            <a:ext cx="3228981" cy="3012805"/>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联合相关部门组织开展模拟火灾和地震等场景的应急疏散演练、线上避险逃生公开课、避险逃生知识竞答等活动，突出生命通道在避险逃生和应急救援中的关键作用，强化公众不占用、不堵塞的安全意识，宣传应急疏散知识与技能，增强公众应对突发事件的避险能力。充分运用举报奖励机制，鼓励广大群众
积极举报身边，特别是“</a:t>
            </a:r>
            <a:r>
              <a:rPr lang="en-US" altLang="zh-CN" dirty="0" err="1"/>
              <a:t>九小场所</a:t>
            </a:r>
            <a:r>
              <a:rPr lang="en-US" altLang="zh-CN" dirty="0"/>
              <a:t>”、</a:t>
            </a:r>
            <a:r>
              <a:rPr lang="en-US" altLang="zh-CN" dirty="0" err="1"/>
              <a:t>多业态混合生产经营场所、人员密集场所堵塞“生命通道”的安全隐患，争做公共安全的吹哨人</a:t>
            </a:r>
            <a:r>
              <a:rPr lang="en-US" altLang="zh-CN" dirty="0"/>
              <a:t>。</a:t>
            </a:r>
            <a:endParaRPr lang="zh-CN" altLang="en-US" dirty="0"/>
          </a:p>
        </p:txBody>
      </p:sp>
      <p:sp>
        <p:nvSpPr>
          <p:cNvPr id="17" name="标题 1">
            <a:extLst>
              <a:ext uri="{FF2B5EF4-FFF2-40B4-BE49-F238E27FC236}">
                <a16:creationId xmlns:a16="http://schemas.microsoft.com/office/drawing/2014/main" id="{DC882CE0-8521-F58A-15D8-AED799374FC0}"/>
              </a:ext>
            </a:extLst>
          </p:cNvPr>
          <p:cNvSpPr txBox="1"/>
          <p:nvPr/>
        </p:nvSpPr>
        <p:spPr>
          <a:xfrm>
            <a:off x="743662" y="1909331"/>
            <a:ext cx="4090042" cy="4052081"/>
          </a:xfrm>
          <a:prstGeom prst="roundRect">
            <a:avLst>
              <a:gd name="adj" fmla="val 3707"/>
            </a:avLst>
          </a:prstGeom>
          <a:solidFill>
            <a:srgbClr val="FC9E53">
              <a:alpha val="25279"/>
            </a:srgb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8" name="标题 1">
            <a:extLst>
              <a:ext uri="{FF2B5EF4-FFF2-40B4-BE49-F238E27FC236}">
                <a16:creationId xmlns:a16="http://schemas.microsoft.com/office/drawing/2014/main" id="{1C46E434-D116-B26A-E6EC-6FD67507D584}"/>
              </a:ext>
            </a:extLst>
          </p:cNvPr>
          <p:cNvSpPr txBox="1"/>
          <p:nvPr/>
        </p:nvSpPr>
        <p:spPr>
          <a:xfrm>
            <a:off x="743662" y="1713198"/>
            <a:ext cx="4090042" cy="89254"/>
          </a:xfrm>
          <a:prstGeom prst="roundRect">
            <a:avLst>
              <a:gd name="adj" fmla="val 7678"/>
            </a:avLst>
          </a:prstGeom>
          <a:gradFill>
            <a:gsLst>
              <a:gs pos="0">
                <a:schemeClr val="accent1"/>
              </a:gs>
              <a:gs pos="100000">
                <a:schemeClr val="accent1">
                  <a:lumMod val="75000"/>
                </a:schemeClr>
              </a:gs>
            </a:gsLst>
            <a:lin ang="5400000" scaled="0"/>
          </a:gradFill>
          <a:ln w="127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7" name="标题 1"/>
          <p:cNvSpPr txBox="1"/>
          <p:nvPr/>
        </p:nvSpPr>
        <p:spPr>
          <a:xfrm>
            <a:off x="1180057" y="2470477"/>
            <a:ext cx="3223422" cy="3012805"/>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各地区、各有关部门和单位要聚焦“畅通生命通道”这一主要内容，组织开展宣传和演练。充分利用海报、动漫、短视频等多元化形式，讲解生命通道标识的含义和识别方法、保持畅通的必要性和法律责任，通过各类新媒体台、交通枢纽电子屏、户外楼宇大屏等多样化载体广泛传播，扩大“畅通生命通道”的宣
</a:t>
            </a:r>
            <a:r>
              <a:rPr lang="en-US" altLang="zh-CN" dirty="0" err="1"/>
              <a:t>传面、影响力</a:t>
            </a:r>
            <a:r>
              <a:rPr lang="en-US" altLang="zh-CN" dirty="0"/>
              <a:t>。</a:t>
            </a:r>
            <a:endParaRPr lang="zh-CN" altLang="en-US" dirty="0"/>
          </a:p>
        </p:txBody>
      </p:sp>
      <p:sp>
        <p:nvSpPr>
          <p:cNvPr id="10"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1" name="标题 1"/>
          <p:cNvSpPr txBox="1"/>
          <p:nvPr/>
        </p:nvSpPr>
        <p:spPr>
          <a:xfrm>
            <a:off x="743662" y="296822"/>
            <a:ext cx="10587277" cy="432000"/>
          </a:xfrm>
          <a:prstGeom prst="rect">
            <a:avLst/>
          </a:prstGeom>
          <a:noFill/>
          <a:ln>
            <a:noFill/>
          </a:ln>
        </p:spPr>
        <p:txBody>
          <a:bodyPr vert="horz" wrap="square" lIns="0" tIns="0" rIns="0" bIns="0" rtlCol="0" anchor="ctr"/>
          <a:lstStyle>
            <a:defPPr>
              <a:defRPr lang="zh-CN"/>
            </a:defPPr>
            <a:lvl1pPr>
              <a:defRPr kumimoji="1" sz="24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err="1"/>
              <a:t>二、组织开展畅通生命通道宣传和演练</a:t>
            </a:r>
            <a:endParaRPr lang="zh-CN" altLang="en-US" dirty="0"/>
          </a:p>
        </p:txBody>
      </p:sp>
      <p:cxnSp>
        <p:nvCxnSpPr>
          <p:cNvPr id="12"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sp>
        <p:nvSpPr>
          <p:cNvPr id="20" name="文本框 19">
            <a:extLst>
              <a:ext uri="{FF2B5EF4-FFF2-40B4-BE49-F238E27FC236}">
                <a16:creationId xmlns:a16="http://schemas.microsoft.com/office/drawing/2014/main" id="{4F0C8299-9FCA-5022-32FB-C5AD5526ACB2}"/>
              </a:ext>
            </a:extLst>
          </p:cNvPr>
          <p:cNvSpPr txBox="1"/>
          <p:nvPr/>
        </p:nvSpPr>
        <p:spPr>
          <a:xfrm>
            <a:off x="1554452" y="1224886"/>
            <a:ext cx="2468461" cy="369332"/>
          </a:xfrm>
          <a:prstGeom prst="rect">
            <a:avLst/>
          </a:prstGeom>
          <a:noFill/>
        </p:spPr>
        <p:txBody>
          <a:bodyPr wrap="square">
            <a:spAutoFit/>
          </a:bodyPr>
          <a:lstStyle/>
          <a:p>
            <a:r>
              <a:rPr lang="en-US" altLang="zh-CN" b="1" dirty="0" err="1">
                <a:solidFill>
                  <a:srgbClr val="185D83"/>
                </a:solidFill>
                <a:latin typeface="Alibaba PuHuiTi" pitchFamily="18" charset="-122"/>
                <a:ea typeface="Alibaba PuHuiTi" pitchFamily="18" charset="-122"/>
                <a:cs typeface="Alibaba PuHuiTi" pitchFamily="18" charset="-122"/>
              </a:rPr>
              <a:t>聚焦“畅通生命通道</a:t>
            </a:r>
            <a:r>
              <a:rPr lang="en-US" altLang="zh-CN" b="1" dirty="0">
                <a:solidFill>
                  <a:srgbClr val="185D83"/>
                </a:solidFill>
                <a:latin typeface="Alibaba PuHuiTi" pitchFamily="18" charset="-122"/>
                <a:ea typeface="Alibaba PuHuiTi" pitchFamily="18" charset="-122"/>
                <a:cs typeface="Alibaba PuHuiTi" pitchFamily="18" charset="-122"/>
              </a:rPr>
              <a:t>”</a:t>
            </a:r>
            <a:endParaRPr lang="zh-CN" altLang="en-US" b="1" dirty="0">
              <a:solidFill>
                <a:srgbClr val="185D83"/>
              </a:solidFill>
              <a:latin typeface="Alibaba PuHuiTi" pitchFamily="18" charset="-122"/>
              <a:ea typeface="Alibaba PuHuiTi" pitchFamily="18" charset="-122"/>
              <a:cs typeface="Alibaba PuHuiTi" pitchFamily="18" charset="-122"/>
            </a:endParaRPr>
          </a:p>
        </p:txBody>
      </p:sp>
      <p:sp>
        <p:nvSpPr>
          <p:cNvPr id="21" name="文本框 20">
            <a:extLst>
              <a:ext uri="{FF2B5EF4-FFF2-40B4-BE49-F238E27FC236}">
                <a16:creationId xmlns:a16="http://schemas.microsoft.com/office/drawing/2014/main" id="{6884AD0D-3692-B52E-EC8D-191288D07FF4}"/>
              </a:ext>
            </a:extLst>
          </p:cNvPr>
          <p:cNvSpPr txBox="1"/>
          <p:nvPr/>
        </p:nvSpPr>
        <p:spPr>
          <a:xfrm>
            <a:off x="8101958" y="1222043"/>
            <a:ext cx="4090042" cy="369332"/>
          </a:xfrm>
          <a:prstGeom prst="rect">
            <a:avLst/>
          </a:prstGeom>
          <a:noFill/>
        </p:spPr>
        <p:txBody>
          <a:bodyPr wrap="square">
            <a:spAutoFit/>
          </a:bodyPr>
          <a:lstStyle>
            <a:defPPr>
              <a:defRPr lang="zh-CN"/>
            </a:defPPr>
            <a:lvl1pPr>
              <a:defRPr b="1">
                <a:solidFill>
                  <a:srgbClr val="185D83"/>
                </a:solidFill>
                <a:latin typeface="Alibaba PuHuiTi" pitchFamily="18" charset="-122"/>
                <a:ea typeface="Alibaba PuHuiTi" pitchFamily="18" charset="-122"/>
                <a:cs typeface="Alibaba PuHuiTi" pitchFamily="18" charset="-122"/>
              </a:defRPr>
            </a:lvl1pPr>
          </a:lstStyle>
          <a:p>
            <a:r>
              <a:rPr lang="en-US" altLang="zh-CN" dirty="0" err="1"/>
              <a:t>模拟火灾场景的应急疏散演练</a:t>
            </a:r>
            <a:endParaRPr lang="zh-CN" altLang="en-US" dirty="0"/>
          </a:p>
        </p:txBody>
      </p:sp>
      <p:pic>
        <p:nvPicPr>
          <p:cNvPr id="22" name="图片 21">
            <a:extLst>
              <a:ext uri="{FF2B5EF4-FFF2-40B4-BE49-F238E27FC236}">
                <a16:creationId xmlns:a16="http://schemas.microsoft.com/office/drawing/2014/main" id="{8FF6543D-08B7-4D90-D0F9-429B22C9BF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1126" y="1229789"/>
            <a:ext cx="423326" cy="423326"/>
          </a:xfrm>
          <a:prstGeom prst="rect">
            <a:avLst/>
          </a:prstGeom>
        </p:spPr>
      </p:pic>
      <p:pic>
        <p:nvPicPr>
          <p:cNvPr id="23" name="图片 22">
            <a:extLst>
              <a:ext uri="{FF2B5EF4-FFF2-40B4-BE49-F238E27FC236}">
                <a16:creationId xmlns:a16="http://schemas.microsoft.com/office/drawing/2014/main" id="{08ECEEE0-8EBE-88AC-D437-3B66893F3A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45763" y="1195046"/>
            <a:ext cx="423326" cy="423326"/>
          </a:xfrm>
          <a:prstGeom prst="rect">
            <a:avLst/>
          </a:prstGeom>
        </p:spPr>
      </p:pic>
      <p:pic>
        <p:nvPicPr>
          <p:cNvPr id="25" name="图片 24">
            <a:extLst>
              <a:ext uri="{FF2B5EF4-FFF2-40B4-BE49-F238E27FC236}">
                <a16:creationId xmlns:a16="http://schemas.microsoft.com/office/drawing/2014/main" id="{EAF43B02-5D6B-D746-5690-F8F5658D7436}"/>
              </a:ext>
            </a:extLst>
          </p:cNvPr>
          <p:cNvPicPr>
            <a:picLocks noChangeAspect="1"/>
          </p:cNvPicPr>
          <p:nvPr/>
        </p:nvPicPr>
        <p:blipFill rotWithShape="1">
          <a:blip r:embed="rId4">
            <a:extLst>
              <a:ext uri="{28A0092B-C50C-407E-A947-70E740481C1C}">
                <a14:useLocalDpi xmlns:a14="http://schemas.microsoft.com/office/drawing/2010/main" val="0"/>
              </a:ext>
            </a:extLst>
          </a:blip>
          <a:srcRect l="13421" r="44877"/>
          <a:stretch/>
        </p:blipFill>
        <p:spPr>
          <a:xfrm>
            <a:off x="4771592" y="1907152"/>
            <a:ext cx="2724473" cy="40520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FA30456A-2CBD-A735-7D9E-1D86EFC56646}"/>
              </a:ext>
            </a:extLst>
          </p:cNvPr>
          <p:cNvGrpSpPr/>
          <p:nvPr/>
        </p:nvGrpSpPr>
        <p:grpSpPr>
          <a:xfrm>
            <a:off x="-1" y="0"/>
            <a:ext cx="12192001" cy="6893859"/>
            <a:chOff x="-1" y="0"/>
            <a:chExt cx="12192001" cy="6893859"/>
          </a:xfrm>
        </p:grpSpPr>
        <p:pic>
          <p:nvPicPr>
            <p:cNvPr id="16" name="图片 15">
              <a:extLst>
                <a:ext uri="{FF2B5EF4-FFF2-40B4-BE49-F238E27FC236}">
                  <a16:creationId xmlns:a16="http://schemas.microsoft.com/office/drawing/2014/main" id="{A0BC7DEF-3BBB-5E83-D2A7-4811D9BF296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7" name="圆角矩形 16">
              <a:extLst>
                <a:ext uri="{FF2B5EF4-FFF2-40B4-BE49-F238E27FC236}">
                  <a16:creationId xmlns:a16="http://schemas.microsoft.com/office/drawing/2014/main" id="{3C747988-F13F-DA57-84AC-00734B71EB76}"/>
                </a:ext>
              </a:extLst>
            </p:cNvPr>
            <p:cNvSpPr/>
            <p:nvPr/>
          </p:nvSpPr>
          <p:spPr>
            <a:xfrm>
              <a:off x="225631" y="201882"/>
              <a:ext cx="11732821" cy="6489984"/>
            </a:xfrm>
            <a:prstGeom prst="roundRect">
              <a:avLst>
                <a:gd name="adj" fmla="val 4028"/>
              </a:avLst>
            </a:prstGeom>
            <a:solidFill>
              <a:schemeClr val="bg1">
                <a:alpha val="909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圆角矩形 17">
              <a:extLst>
                <a:ext uri="{FF2B5EF4-FFF2-40B4-BE49-F238E27FC236}">
                  <a16:creationId xmlns:a16="http://schemas.microsoft.com/office/drawing/2014/main" id="{82972748-134B-1EBF-6B67-1F6C817DD2A7}"/>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nvGrpSpPr>
          <p:cNvPr id="23" name="组合 22">
            <a:extLst>
              <a:ext uri="{FF2B5EF4-FFF2-40B4-BE49-F238E27FC236}">
                <a16:creationId xmlns:a16="http://schemas.microsoft.com/office/drawing/2014/main" id="{CD8DFD18-2472-ACE5-E73B-5223733EE4C0}"/>
              </a:ext>
            </a:extLst>
          </p:cNvPr>
          <p:cNvGrpSpPr/>
          <p:nvPr/>
        </p:nvGrpSpPr>
        <p:grpSpPr>
          <a:xfrm>
            <a:off x="640757" y="2088242"/>
            <a:ext cx="5159215" cy="3761298"/>
            <a:chOff x="3340100" y="1419726"/>
            <a:chExt cx="5499100" cy="4378877"/>
          </a:xfrm>
        </p:grpSpPr>
        <p:sp>
          <p:nvSpPr>
            <p:cNvPr id="24" name="标题 1">
              <a:extLst>
                <a:ext uri="{FF2B5EF4-FFF2-40B4-BE49-F238E27FC236}">
                  <a16:creationId xmlns:a16="http://schemas.microsoft.com/office/drawing/2014/main" id="{93C5BF86-7393-7B1F-F375-167D376DD904}"/>
                </a:ext>
              </a:extLst>
            </p:cNvPr>
            <p:cNvSpPr txBox="1"/>
            <p:nvPr/>
          </p:nvSpPr>
          <p:spPr>
            <a:xfrm>
              <a:off x="3340100" y="1419726"/>
              <a:ext cx="5499100" cy="4010526"/>
            </a:xfrm>
            <a:prstGeom prst="round2DiagRect">
              <a:avLst/>
            </a:prstGeom>
            <a:solidFill>
              <a:schemeClr val="accent1"/>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25" name="标题 1">
              <a:extLst>
                <a:ext uri="{FF2B5EF4-FFF2-40B4-BE49-F238E27FC236}">
                  <a16:creationId xmlns:a16="http://schemas.microsoft.com/office/drawing/2014/main" id="{B10A4D1D-C58D-A48A-DFE9-E056A3B45ADB}"/>
                </a:ext>
              </a:extLst>
            </p:cNvPr>
            <p:cNvSpPr txBox="1"/>
            <p:nvPr/>
          </p:nvSpPr>
          <p:spPr>
            <a:xfrm>
              <a:off x="3351823" y="1550102"/>
              <a:ext cx="5340886" cy="4248501"/>
            </a:xfrm>
            <a:prstGeom prst="round2DiagRect">
              <a:avLst/>
            </a:prstGeom>
            <a:solidFill>
              <a:schemeClr val="bg1"/>
            </a:solidFill>
            <a:ln w="127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26" name="标题 1">
              <a:extLst>
                <a:ext uri="{FF2B5EF4-FFF2-40B4-BE49-F238E27FC236}">
                  <a16:creationId xmlns:a16="http://schemas.microsoft.com/office/drawing/2014/main" id="{5D266110-CB98-6C9A-2B2C-CECF09084D7B}"/>
                </a:ext>
              </a:extLst>
            </p:cNvPr>
            <p:cNvSpPr txBox="1"/>
            <p:nvPr/>
          </p:nvSpPr>
          <p:spPr>
            <a:xfrm>
              <a:off x="8284382" y="1822730"/>
              <a:ext cx="166491" cy="166491"/>
            </a:xfrm>
            <a:prstGeom prst="ellipse">
              <a:avLst/>
            </a:prstGeom>
            <a:solidFill>
              <a:schemeClr val="accent1"/>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grpSp>
      <p:sp>
        <p:nvSpPr>
          <p:cNvPr id="4" name="标题 1"/>
          <p:cNvSpPr txBox="1"/>
          <p:nvPr/>
        </p:nvSpPr>
        <p:spPr>
          <a:xfrm>
            <a:off x="1058887" y="2703051"/>
            <a:ext cx="4322957" cy="2028057"/>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6月16日，在四川省成都市组织开展全国“安全宣传咨询日”主场活动，各地安委会和企业要结合工作实际，组织开展“安全宣传咨询日”活动，现场播放“安全生产月”活动宣传片和公益广告，围绕“人人讲安全、个个会应急——</a:t>
            </a:r>
            <a:r>
              <a:rPr lang="en-US" altLang="zh-CN" dirty="0" err="1"/>
              <a:t>畅通生命通道”活动主题，举行安全倡议、安全宣誓和安</a:t>
            </a:r>
            <a:r>
              <a:rPr lang="en-US" altLang="zh-CN" dirty="0"/>
              <a:t>
</a:t>
            </a:r>
            <a:r>
              <a:rPr lang="en-US" altLang="zh-CN" dirty="0" err="1"/>
              <a:t>全文化特色文艺演出等活动，布置展板、模型或VR体验区</a:t>
            </a:r>
            <a:r>
              <a:rPr lang="en-US" altLang="zh-CN" dirty="0"/>
              <a:t>。</a:t>
            </a:r>
            <a:endParaRPr lang="zh-CN" altLang="en-US" dirty="0"/>
          </a:p>
        </p:txBody>
      </p:sp>
      <p:grpSp>
        <p:nvGrpSpPr>
          <p:cNvPr id="27" name="组合 26">
            <a:extLst>
              <a:ext uri="{FF2B5EF4-FFF2-40B4-BE49-F238E27FC236}">
                <a16:creationId xmlns:a16="http://schemas.microsoft.com/office/drawing/2014/main" id="{507EE199-FC3F-4438-D504-D0974DDBFAFC}"/>
              </a:ext>
            </a:extLst>
          </p:cNvPr>
          <p:cNvGrpSpPr/>
          <p:nvPr/>
        </p:nvGrpSpPr>
        <p:grpSpPr>
          <a:xfrm>
            <a:off x="6314338" y="2064672"/>
            <a:ext cx="5159215" cy="3761298"/>
            <a:chOff x="3340100" y="1419726"/>
            <a:chExt cx="5499100" cy="4378877"/>
          </a:xfrm>
        </p:grpSpPr>
        <p:sp>
          <p:nvSpPr>
            <p:cNvPr id="28" name="标题 1">
              <a:extLst>
                <a:ext uri="{FF2B5EF4-FFF2-40B4-BE49-F238E27FC236}">
                  <a16:creationId xmlns:a16="http://schemas.microsoft.com/office/drawing/2014/main" id="{39354E38-455F-A945-894A-68E6375DCEFE}"/>
                </a:ext>
              </a:extLst>
            </p:cNvPr>
            <p:cNvSpPr txBox="1"/>
            <p:nvPr/>
          </p:nvSpPr>
          <p:spPr>
            <a:xfrm>
              <a:off x="3340100" y="1419726"/>
              <a:ext cx="5499100" cy="4010526"/>
            </a:xfrm>
            <a:prstGeom prst="round2DiagRect">
              <a:avLst/>
            </a:prstGeom>
            <a:solidFill>
              <a:srgbClr val="FC9E53"/>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29" name="标题 1">
              <a:extLst>
                <a:ext uri="{FF2B5EF4-FFF2-40B4-BE49-F238E27FC236}">
                  <a16:creationId xmlns:a16="http://schemas.microsoft.com/office/drawing/2014/main" id="{F9A291DF-A02D-33EE-0E6D-848F20F7DB14}"/>
                </a:ext>
              </a:extLst>
            </p:cNvPr>
            <p:cNvSpPr txBox="1"/>
            <p:nvPr/>
          </p:nvSpPr>
          <p:spPr>
            <a:xfrm>
              <a:off x="3351823" y="1550102"/>
              <a:ext cx="5340886" cy="4248501"/>
            </a:xfrm>
            <a:prstGeom prst="round2DiagRect">
              <a:avLst/>
            </a:prstGeom>
            <a:solidFill>
              <a:schemeClr val="bg1"/>
            </a:solidFill>
            <a:ln w="127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30" name="标题 1">
              <a:extLst>
                <a:ext uri="{FF2B5EF4-FFF2-40B4-BE49-F238E27FC236}">
                  <a16:creationId xmlns:a16="http://schemas.microsoft.com/office/drawing/2014/main" id="{EF0D9B01-1F35-88DB-145D-D173400A7FD0}"/>
                </a:ext>
              </a:extLst>
            </p:cNvPr>
            <p:cNvSpPr txBox="1"/>
            <p:nvPr/>
          </p:nvSpPr>
          <p:spPr>
            <a:xfrm>
              <a:off x="8284382" y="1822730"/>
              <a:ext cx="166491" cy="166491"/>
            </a:xfrm>
            <a:prstGeom prst="ellipse">
              <a:avLst/>
            </a:prstGeom>
            <a:solidFill>
              <a:schemeClr val="accent1"/>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grpSp>
      <p:grpSp>
        <p:nvGrpSpPr>
          <p:cNvPr id="20" name="组合 19">
            <a:extLst>
              <a:ext uri="{FF2B5EF4-FFF2-40B4-BE49-F238E27FC236}">
                <a16:creationId xmlns:a16="http://schemas.microsoft.com/office/drawing/2014/main" id="{9D695861-1B65-8E06-7B8A-E34457DF2901}"/>
              </a:ext>
            </a:extLst>
          </p:cNvPr>
          <p:cNvGrpSpPr/>
          <p:nvPr/>
        </p:nvGrpSpPr>
        <p:grpSpPr>
          <a:xfrm>
            <a:off x="2438672" y="1205656"/>
            <a:ext cx="1474618" cy="587768"/>
            <a:chOff x="2165661" y="1343064"/>
            <a:chExt cx="1474618" cy="587768"/>
          </a:xfrm>
        </p:grpSpPr>
        <p:sp>
          <p:nvSpPr>
            <p:cNvPr id="3" name="标题 1"/>
            <p:cNvSpPr txBox="1"/>
            <p:nvPr/>
          </p:nvSpPr>
          <p:spPr>
            <a:xfrm>
              <a:off x="2669905" y="1343064"/>
              <a:ext cx="970374" cy="338554"/>
            </a:xfrm>
            <a:prstGeom prst="rect">
              <a:avLst/>
            </a:prstGeom>
            <a:noFill/>
            <a:ln>
              <a:noFill/>
            </a:ln>
          </p:spPr>
          <p:txBody>
            <a:bodyPr vert="horz" wrap="square" lIns="91440" tIns="45720" rIns="91440" bIns="45720" rtlCol="0" anchor="t"/>
            <a:lstStyle/>
            <a:p>
              <a:pPr algn="l"/>
              <a:r>
                <a:rPr kumimoji="1" lang="en-US" altLang="zh-CN" sz="4000" b="1" dirty="0">
                  <a:ln w="12700">
                    <a:noFill/>
                  </a:ln>
                  <a:gradFill>
                    <a:gsLst>
                      <a:gs pos="0">
                        <a:schemeClr val="accent1">
                          <a:lumMod val="20000"/>
                          <a:lumOff val="80000"/>
                        </a:schemeClr>
                      </a:gs>
                      <a:gs pos="55000">
                        <a:schemeClr val="accent1"/>
                      </a:gs>
                    </a:gsLst>
                    <a:lin ang="5400000" scaled="0"/>
                  </a:gradFill>
                  <a:latin typeface="Alibaba PuHuiTi" pitchFamily="18" charset="-122"/>
                  <a:ea typeface="Alibaba PuHuiTi" pitchFamily="18" charset="-122"/>
                  <a:cs typeface="Alibaba PuHuiTi" pitchFamily="18" charset="-122"/>
                </a:rPr>
                <a:t>01</a:t>
              </a:r>
              <a:endParaRPr kumimoji="1" lang="zh-CN" altLang="en-US" sz="3600" b="1" dirty="0">
                <a:latin typeface="Alibaba PuHuiTi" pitchFamily="18" charset="-122"/>
                <a:ea typeface="Alibaba PuHuiTi" pitchFamily="18" charset="-122"/>
              </a:endParaRPr>
            </a:p>
          </p:txBody>
        </p:sp>
        <p:grpSp>
          <p:nvGrpSpPr>
            <p:cNvPr id="19" name="组合 18">
              <a:extLst>
                <a:ext uri="{FF2B5EF4-FFF2-40B4-BE49-F238E27FC236}">
                  <a16:creationId xmlns:a16="http://schemas.microsoft.com/office/drawing/2014/main" id="{4DC31D43-14BA-5862-9523-440B4CC875C0}"/>
                </a:ext>
              </a:extLst>
            </p:cNvPr>
            <p:cNvGrpSpPr/>
            <p:nvPr/>
          </p:nvGrpSpPr>
          <p:grpSpPr>
            <a:xfrm>
              <a:off x="2165661" y="1435355"/>
              <a:ext cx="495477" cy="495477"/>
              <a:chOff x="2751815" y="1309023"/>
              <a:chExt cx="599135" cy="599135"/>
            </a:xfrm>
          </p:grpSpPr>
          <p:sp>
            <p:nvSpPr>
              <p:cNvPr id="5" name="标题 1"/>
              <p:cNvSpPr txBox="1"/>
              <p:nvPr/>
            </p:nvSpPr>
            <p:spPr>
              <a:xfrm>
                <a:off x="2751815" y="1309023"/>
                <a:ext cx="599135" cy="599135"/>
              </a:xfrm>
              <a:prstGeom prst="ellipse">
                <a:avLst/>
              </a:prstGeom>
              <a:gradFill>
                <a:gsLst>
                  <a:gs pos="0">
                    <a:schemeClr val="accent1">
                      <a:lumMod val="20000"/>
                      <a:lumOff val="80000"/>
                    </a:schemeClr>
                  </a:gs>
                  <a:gs pos="55000">
                    <a:schemeClr val="accent1"/>
                  </a:gs>
                </a:gsLst>
                <a:lin ang="5400000" scaled="0"/>
              </a:gra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6" name="标题 1"/>
              <p:cNvSpPr txBox="1"/>
              <p:nvPr/>
            </p:nvSpPr>
            <p:spPr>
              <a:xfrm>
                <a:off x="2884810" y="1442018"/>
                <a:ext cx="333144" cy="333144"/>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grpSp>
      </p:grpSp>
      <p:sp>
        <p:nvSpPr>
          <p:cNvPr id="8" name="标题 1"/>
          <p:cNvSpPr txBox="1"/>
          <p:nvPr/>
        </p:nvSpPr>
        <p:spPr>
          <a:xfrm>
            <a:off x="6779081" y="2429816"/>
            <a:ext cx="4308503" cy="2028057"/>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展示不同类型建筑的生命通道布局、标识，设立咨询台，由专业人员解答公众关于家庭、社区、工作场所生命通道自查、自改、报修等问题，提供个性化服务。鼓励各类安全科普宣教和体验基地免费向社会公众开放，发动安全领域专家和时代楷模、最美应急管理工作者等具有影
</a:t>
            </a:r>
            <a:r>
              <a:rPr lang="en-US" altLang="zh-CN" dirty="0" err="1"/>
              <a:t>响力的社会公众人物集中开展安全宣传。积极营造全社会关注、全民参与的良好氛围，努力提高全民安全素质和社会整体安全水</a:t>
            </a:r>
            <a:r>
              <a:rPr lang="en-US" altLang="zh-CN" dirty="0"/>
              <a:t>。</a:t>
            </a:r>
            <a:endParaRPr lang="zh-CN" altLang="en-US" dirty="0"/>
          </a:p>
        </p:txBody>
      </p:sp>
      <p:grpSp>
        <p:nvGrpSpPr>
          <p:cNvPr id="22" name="组合 21">
            <a:extLst>
              <a:ext uri="{FF2B5EF4-FFF2-40B4-BE49-F238E27FC236}">
                <a16:creationId xmlns:a16="http://schemas.microsoft.com/office/drawing/2014/main" id="{985A5312-C988-C13A-1AD7-DC187999A9A8}"/>
              </a:ext>
            </a:extLst>
          </p:cNvPr>
          <p:cNvGrpSpPr/>
          <p:nvPr/>
        </p:nvGrpSpPr>
        <p:grpSpPr>
          <a:xfrm>
            <a:off x="8314319" y="1230617"/>
            <a:ext cx="1383666" cy="557735"/>
            <a:chOff x="6634919" y="1376063"/>
            <a:chExt cx="1383666" cy="557735"/>
          </a:xfrm>
        </p:grpSpPr>
        <p:sp>
          <p:nvSpPr>
            <p:cNvPr id="7" name="标题 1"/>
            <p:cNvSpPr txBox="1"/>
            <p:nvPr/>
          </p:nvSpPr>
          <p:spPr>
            <a:xfrm>
              <a:off x="7172400" y="1376063"/>
              <a:ext cx="846185" cy="338554"/>
            </a:xfrm>
            <a:prstGeom prst="rect">
              <a:avLst/>
            </a:prstGeom>
            <a:noFill/>
            <a:ln>
              <a:noFill/>
            </a:ln>
          </p:spPr>
          <p:txBody>
            <a:bodyPr vert="horz" wrap="square" lIns="91440" tIns="45720" rIns="91440" bIns="45720" rtlCol="0" anchor="t"/>
            <a:lstStyle/>
            <a:p>
              <a:pPr algn="l"/>
              <a:r>
                <a:rPr kumimoji="1" lang="en-US" altLang="zh-CN" sz="3600" b="1" dirty="0">
                  <a:ln w="12700">
                    <a:noFill/>
                  </a:ln>
                  <a:solidFill>
                    <a:srgbClr val="FC9E53"/>
                  </a:solidFill>
                  <a:latin typeface="Alibaba PuHuiTi" pitchFamily="18" charset="-122"/>
                  <a:ea typeface="Alibaba PuHuiTi" pitchFamily="18" charset="-122"/>
                  <a:cs typeface="Alibaba PuHuiTi" pitchFamily="18" charset="-122"/>
                </a:rPr>
                <a:t>02</a:t>
              </a:r>
              <a:endParaRPr kumimoji="1" lang="zh-CN" altLang="en-US" sz="3200" b="1" dirty="0">
                <a:solidFill>
                  <a:srgbClr val="FC9E53"/>
                </a:solidFill>
                <a:latin typeface="Alibaba PuHuiTi" pitchFamily="18" charset="-122"/>
                <a:ea typeface="Alibaba PuHuiTi" pitchFamily="18" charset="-122"/>
              </a:endParaRPr>
            </a:p>
          </p:txBody>
        </p:sp>
        <p:grpSp>
          <p:nvGrpSpPr>
            <p:cNvPr id="21" name="组合 20">
              <a:extLst>
                <a:ext uri="{FF2B5EF4-FFF2-40B4-BE49-F238E27FC236}">
                  <a16:creationId xmlns:a16="http://schemas.microsoft.com/office/drawing/2014/main" id="{3A735940-0AA8-4BAE-53BC-FFB68FAE7C04}"/>
                </a:ext>
              </a:extLst>
            </p:cNvPr>
            <p:cNvGrpSpPr/>
            <p:nvPr/>
          </p:nvGrpSpPr>
          <p:grpSpPr>
            <a:xfrm>
              <a:off x="6634919" y="1440110"/>
              <a:ext cx="493688" cy="493688"/>
              <a:chOff x="6278137" y="3704165"/>
              <a:chExt cx="599135" cy="599135"/>
            </a:xfrm>
          </p:grpSpPr>
          <p:sp>
            <p:nvSpPr>
              <p:cNvPr id="2" name="标题 1"/>
              <p:cNvSpPr txBox="1"/>
              <p:nvPr/>
            </p:nvSpPr>
            <p:spPr>
              <a:xfrm>
                <a:off x="6278137" y="3704165"/>
                <a:ext cx="599135" cy="599135"/>
              </a:xfrm>
              <a:prstGeom prst="ellipse">
                <a:avLst/>
              </a:prstGeom>
              <a:gradFill>
                <a:gsLst>
                  <a:gs pos="0">
                    <a:srgbClr val="FC9E53"/>
                  </a:gs>
                  <a:gs pos="55000">
                    <a:srgbClr val="F9555E"/>
                  </a:gs>
                </a:gsLst>
                <a:lin ang="5400000" scaled="0"/>
              </a:gra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9" name="标题 1"/>
              <p:cNvSpPr txBox="1"/>
              <p:nvPr/>
            </p:nvSpPr>
            <p:spPr>
              <a:xfrm>
                <a:off x="6418590" y="3838279"/>
                <a:ext cx="318229" cy="330906"/>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w="186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grpSp>
      </p:grpSp>
      <p:sp>
        <p:nvSpPr>
          <p:cNvPr id="12"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3" name="标题 1"/>
          <p:cNvSpPr txBox="1"/>
          <p:nvPr/>
        </p:nvSpPr>
        <p:spPr>
          <a:xfrm>
            <a:off x="743662" y="296822"/>
            <a:ext cx="10587277" cy="432000"/>
          </a:xfrm>
          <a:prstGeom prst="rect">
            <a:avLst/>
          </a:prstGeom>
          <a:noFill/>
          <a:ln>
            <a:noFill/>
          </a:ln>
        </p:spPr>
        <p:txBody>
          <a:bodyPr vert="horz" wrap="square" lIns="0" tIns="0" rIns="0" bIns="0" rtlCol="0" anchor="ctr"/>
          <a:lstStyle>
            <a:defPPr>
              <a:defRPr lang="zh-CN"/>
            </a:defPPr>
            <a:lvl1pPr>
              <a:defRPr kumimoji="1" sz="24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err="1"/>
              <a:t>三、开展“安全宣传咨询日”活动</a:t>
            </a:r>
            <a:endParaRPr lang="zh-CN" altLang="en-US" dirty="0"/>
          </a:p>
        </p:txBody>
      </p:sp>
      <p:cxnSp>
        <p:nvCxnSpPr>
          <p:cNvPr id="14"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9BCCBDA9-67C2-4406-2421-5C724C07690C}"/>
              </a:ext>
            </a:extLst>
          </p:cNvPr>
          <p:cNvGrpSpPr/>
          <p:nvPr/>
        </p:nvGrpSpPr>
        <p:grpSpPr>
          <a:xfrm>
            <a:off x="-1" y="0"/>
            <a:ext cx="12192001" cy="6893859"/>
            <a:chOff x="-1" y="0"/>
            <a:chExt cx="12192001" cy="6893859"/>
          </a:xfrm>
        </p:grpSpPr>
        <p:pic>
          <p:nvPicPr>
            <p:cNvPr id="14" name="图片 13">
              <a:extLst>
                <a:ext uri="{FF2B5EF4-FFF2-40B4-BE49-F238E27FC236}">
                  <a16:creationId xmlns:a16="http://schemas.microsoft.com/office/drawing/2014/main" id="{B79D0B9E-9064-688F-38A9-0BEA5833213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15" name="圆角矩形 14">
              <a:extLst>
                <a:ext uri="{FF2B5EF4-FFF2-40B4-BE49-F238E27FC236}">
                  <a16:creationId xmlns:a16="http://schemas.microsoft.com/office/drawing/2014/main" id="{46E9D745-472C-94A8-1FC9-B1938B337A66}"/>
                </a:ext>
              </a:extLst>
            </p:cNvPr>
            <p:cNvSpPr/>
            <p:nvPr/>
          </p:nvSpPr>
          <p:spPr>
            <a:xfrm>
              <a:off x="225631" y="201882"/>
              <a:ext cx="11732821" cy="6489984"/>
            </a:xfrm>
            <a:prstGeom prst="roundRect">
              <a:avLst>
                <a:gd name="adj" fmla="val 402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6" name="圆角矩形 15">
              <a:extLst>
                <a:ext uri="{FF2B5EF4-FFF2-40B4-BE49-F238E27FC236}">
                  <a16:creationId xmlns:a16="http://schemas.microsoft.com/office/drawing/2014/main" id="{4879999D-6D49-C389-3D6D-9F2191BA7687}"/>
                </a:ext>
              </a:extLst>
            </p:cNvPr>
            <p:cNvSpPr/>
            <p:nvPr/>
          </p:nvSpPr>
          <p:spPr>
            <a:xfrm>
              <a:off x="106878" y="106879"/>
              <a:ext cx="11961512" cy="6673932"/>
            </a:xfrm>
            <a:prstGeom prst="roundRect">
              <a:avLst>
                <a:gd name="adj" fmla="val 435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29" name="标题 1">
            <a:extLst>
              <a:ext uri="{FF2B5EF4-FFF2-40B4-BE49-F238E27FC236}">
                <a16:creationId xmlns:a16="http://schemas.microsoft.com/office/drawing/2014/main" id="{A3FE3BB7-C7A3-224D-A6F3-DA909AAB7E1E}"/>
              </a:ext>
            </a:extLst>
          </p:cNvPr>
          <p:cNvSpPr txBox="1"/>
          <p:nvPr/>
        </p:nvSpPr>
        <p:spPr>
          <a:xfrm>
            <a:off x="2023105" y="1500836"/>
            <a:ext cx="9203004" cy="1036126"/>
          </a:xfrm>
          <a:prstGeom prst="round2DiagRect">
            <a:avLst>
              <a:gd name="adj1" fmla="val 28503"/>
              <a:gd name="adj2" fmla="val 0"/>
            </a:avLst>
          </a:prstGeom>
          <a:solidFill>
            <a:schemeClr val="bg1"/>
          </a:solidFill>
          <a:ln w="127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31" name="标题 1">
            <a:extLst>
              <a:ext uri="{FF2B5EF4-FFF2-40B4-BE49-F238E27FC236}">
                <a16:creationId xmlns:a16="http://schemas.microsoft.com/office/drawing/2014/main" id="{9FAC41CF-4653-1DB2-9AD8-ECE949883EE9}"/>
              </a:ext>
            </a:extLst>
          </p:cNvPr>
          <p:cNvSpPr txBox="1"/>
          <p:nvPr/>
        </p:nvSpPr>
        <p:spPr>
          <a:xfrm>
            <a:off x="2023105" y="2662669"/>
            <a:ext cx="9203004" cy="1480764"/>
          </a:xfrm>
          <a:prstGeom prst="round2DiagRect">
            <a:avLst>
              <a:gd name="adj1" fmla="val 27041"/>
              <a:gd name="adj2" fmla="val 0"/>
            </a:avLst>
          </a:prstGeom>
          <a:solidFill>
            <a:schemeClr val="bg1"/>
          </a:solidFill>
          <a:ln w="12700" cap="sq">
            <a:solidFill>
              <a:srgbClr val="FC9E53"/>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6" name="标题 1"/>
          <p:cNvSpPr txBox="1"/>
          <p:nvPr/>
        </p:nvSpPr>
        <p:spPr>
          <a:xfrm>
            <a:off x="2286001" y="1697867"/>
            <a:ext cx="8722275" cy="1247462"/>
          </a:xfrm>
          <a:prstGeom prst="rect">
            <a:avLst/>
          </a:prstGeom>
          <a:noFill/>
          <a:ln>
            <a:noFill/>
          </a:ln>
        </p:spPr>
        <p:txBody>
          <a:bodyPr vert="horz" wrap="square" lIns="0" tIns="0" rIns="0" bIns="0" rtlCol="0" anchor="t"/>
          <a:lstStyle>
            <a:defPPr>
              <a:defRPr lang="zh-CN"/>
            </a:defPPr>
            <a:lvl1pPr>
              <a:lnSpc>
                <a:spcPct val="13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各地区、各有关部门和单位要持续推进安全宣传“五进”工作,积极参加“畅通生命通道”系列疏散逃生演练、“避险逃生训练营”短视频新媒体展播、“危急时刻之生命英雄”应急科普趣学、网络知识答题等全国性活动。</a:t>
            </a:r>
            <a:endParaRPr lang="zh-CN" altLang="en-US" dirty="0"/>
          </a:p>
        </p:txBody>
      </p:sp>
      <p:sp>
        <p:nvSpPr>
          <p:cNvPr id="32" name="标题 1">
            <a:extLst>
              <a:ext uri="{FF2B5EF4-FFF2-40B4-BE49-F238E27FC236}">
                <a16:creationId xmlns:a16="http://schemas.microsoft.com/office/drawing/2014/main" id="{BBA6516D-0BE8-C591-3857-238C751D53AF}"/>
              </a:ext>
            </a:extLst>
          </p:cNvPr>
          <p:cNvSpPr txBox="1"/>
          <p:nvPr/>
        </p:nvSpPr>
        <p:spPr>
          <a:xfrm>
            <a:off x="2023105" y="4284938"/>
            <a:ext cx="9203004" cy="1576599"/>
          </a:xfrm>
          <a:prstGeom prst="round2DiagRect">
            <a:avLst>
              <a:gd name="adj1" fmla="val 24355"/>
              <a:gd name="adj2" fmla="val 0"/>
            </a:avLst>
          </a:prstGeom>
          <a:solidFill>
            <a:schemeClr val="bg1"/>
          </a:solidFill>
          <a:ln w="12700" cap="sq">
            <a:solidFill>
              <a:srgbClr val="F9555E"/>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7" name="标题 1"/>
          <p:cNvSpPr txBox="1"/>
          <p:nvPr/>
        </p:nvSpPr>
        <p:spPr>
          <a:xfrm>
            <a:off x="2286000" y="2912470"/>
            <a:ext cx="8722275" cy="1247462"/>
          </a:xfrm>
          <a:prstGeom prst="rect">
            <a:avLst/>
          </a:prstGeom>
          <a:noFill/>
          <a:ln>
            <a:noFill/>
          </a:ln>
        </p:spPr>
        <p:txBody>
          <a:bodyPr vert="horz" wrap="square" lIns="0" tIns="0" rIns="0" bIns="0" rtlCol="0" anchor="t"/>
          <a:lstStyle>
            <a:defPPr>
              <a:defRPr lang="zh-CN"/>
            </a:defPPr>
            <a:lvl1pPr>
              <a:lnSpc>
                <a:spcPct val="13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r>
              <a:rPr lang="en-US" altLang="zh-CN" dirty="0"/>
              <a:t>组织指导企业积极培育安全文化，深入宣传贯彻安全生产治本攻坚三年行动,组织员工学好用好重大事故隐患判定标准，开展疏散逃生演练；农村要重点宣传农机、沼气、农药使用等安全知识，开展农村自建房安全科普教育，增强居民房屋安全意识；社区要开展“进门入户送安全”宣传活动，广泛发动安全网格员、物业工作人员、安全志愿者重点宣传“畅通生命通道”相关科普知识；</a:t>
            </a:r>
            <a:endParaRPr lang="zh-CN" altLang="en-US" dirty="0"/>
          </a:p>
        </p:txBody>
      </p:sp>
      <p:sp>
        <p:nvSpPr>
          <p:cNvPr id="9" name="标题 1"/>
          <p:cNvSpPr txBox="1"/>
          <p:nvPr/>
        </p:nvSpPr>
        <p:spPr>
          <a:xfrm>
            <a:off x="2286000" y="4488830"/>
            <a:ext cx="8722275" cy="1247462"/>
          </a:xfrm>
          <a:prstGeom prst="rect">
            <a:avLst/>
          </a:prstGeom>
          <a:noFill/>
          <a:ln>
            <a:noFill/>
          </a:ln>
        </p:spPr>
        <p:txBody>
          <a:bodyPr vert="horz" wrap="square" lIns="0" tIns="0" rIns="0" bIns="0" rtlCol="0" anchor="t"/>
          <a:lstStyle>
            <a:defPPr>
              <a:defRPr lang="zh-CN"/>
            </a:defPPr>
            <a:lvl1pPr>
              <a:lnSpc>
                <a:spcPct val="150000"/>
              </a:lnSpc>
              <a:defRPr kumimoji="1" sz="1400">
                <a:ln w="12700">
                  <a:noFill/>
                </a:ln>
                <a:solidFill>
                  <a:schemeClr val="tx1">
                    <a:lumMod val="65000"/>
                    <a:lumOff val="35000"/>
                  </a:schemeClr>
                </a:solidFill>
                <a:latin typeface="Alibaba PuHuiTi" pitchFamily="18" charset="-122"/>
                <a:ea typeface="Alibaba PuHuiTi" pitchFamily="18" charset="-122"/>
                <a:cs typeface="Alibaba PuHuiTi" pitchFamily="18" charset="-122"/>
              </a:defRPr>
            </a:lvl1pPr>
          </a:lstStyle>
          <a:p>
            <a:pPr>
              <a:lnSpc>
                <a:spcPct val="130000"/>
              </a:lnSpc>
            </a:pPr>
            <a:r>
              <a:rPr lang="en-US" altLang="zh-CN" dirty="0"/>
              <a:t>学校要将安全教育融入日常教学，针对宿舍、教室、实验室、食堂等人员密集重点场所开展安全隐患排查、避险逃生培训和演练；家庭要学电动自行车充电安全、储能设备安全、燃气安全和用电安全等知识，定期开展居家安全检查，熟知避险逃生路线。通过扎实推进安全宣传“五进”工作，不断提升公众风险防范、安全应急意识和自救互救能力，营造浓厚安全氛围。</a:t>
            </a:r>
            <a:endParaRPr lang="zh-CN" altLang="en-US" dirty="0"/>
          </a:p>
        </p:txBody>
      </p:sp>
      <p:sp>
        <p:nvSpPr>
          <p:cNvPr id="10" name="标题 1"/>
          <p:cNvSpPr txBox="1"/>
          <p:nvPr/>
        </p:nvSpPr>
        <p:spPr>
          <a:xfrm>
            <a:off x="365760" y="436721"/>
            <a:ext cx="216000" cy="216000"/>
          </a:xfrm>
          <a:prstGeom prst="ellipse">
            <a:avLst/>
          </a:prstGeom>
          <a:solidFill>
            <a:schemeClr val="bg1"/>
          </a:solidFill>
          <a:ln w="50800" cap="sq">
            <a:solidFill>
              <a:schemeClr val="accent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1" name="标题 1"/>
          <p:cNvSpPr txBox="1"/>
          <p:nvPr/>
        </p:nvSpPr>
        <p:spPr>
          <a:xfrm>
            <a:off x="743662" y="296822"/>
            <a:ext cx="10587277" cy="432000"/>
          </a:xfrm>
          <a:prstGeom prst="rect">
            <a:avLst/>
          </a:prstGeom>
          <a:noFill/>
          <a:ln>
            <a:noFill/>
          </a:ln>
        </p:spPr>
        <p:txBody>
          <a:bodyPr vert="horz" wrap="square" lIns="0" tIns="0" rIns="0" bIns="0" rtlCol="0" anchor="ctr"/>
          <a:lstStyle>
            <a:defPPr>
              <a:defRPr lang="zh-CN"/>
            </a:defPPr>
            <a:lvl1pPr>
              <a:defRPr kumimoji="1" sz="2400" b="1">
                <a:ln w="12700">
                  <a:noFill/>
                </a:ln>
                <a:solidFill>
                  <a:srgbClr val="185D83"/>
                </a:solidFill>
                <a:latin typeface="Alibaba PuHuiTi" pitchFamily="18" charset="-122"/>
                <a:ea typeface="Alibaba PuHuiTi" pitchFamily="18" charset="-122"/>
                <a:cs typeface="Alibaba PuHuiTi" pitchFamily="18" charset="-122"/>
              </a:defRPr>
            </a:lvl1pPr>
          </a:lstStyle>
          <a:p>
            <a:r>
              <a:rPr lang="en-US" altLang="zh-CN" dirty="0" err="1"/>
              <a:t>四、持续推进安全宣传“五进”工作</a:t>
            </a:r>
            <a:endParaRPr lang="zh-CN" altLang="en-US" dirty="0"/>
          </a:p>
        </p:txBody>
      </p:sp>
      <p:cxnSp>
        <p:nvCxnSpPr>
          <p:cNvPr id="12"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grpSp>
        <p:nvGrpSpPr>
          <p:cNvPr id="17" name="组合 16">
            <a:extLst>
              <a:ext uri="{FF2B5EF4-FFF2-40B4-BE49-F238E27FC236}">
                <a16:creationId xmlns:a16="http://schemas.microsoft.com/office/drawing/2014/main" id="{038D8265-60CA-19D6-C71A-AAE5AF2EA689}"/>
              </a:ext>
            </a:extLst>
          </p:cNvPr>
          <p:cNvGrpSpPr/>
          <p:nvPr/>
        </p:nvGrpSpPr>
        <p:grpSpPr>
          <a:xfrm>
            <a:off x="895627" y="1510892"/>
            <a:ext cx="739868" cy="1004478"/>
            <a:chOff x="1436194" y="1560095"/>
            <a:chExt cx="1376579" cy="1868906"/>
          </a:xfrm>
        </p:grpSpPr>
        <p:sp>
          <p:nvSpPr>
            <p:cNvPr id="18" name="标题 1">
              <a:extLst>
                <a:ext uri="{FF2B5EF4-FFF2-40B4-BE49-F238E27FC236}">
                  <a16:creationId xmlns:a16="http://schemas.microsoft.com/office/drawing/2014/main" id="{82BEE462-2F4F-7B5B-521B-70FCB85F4EEF}"/>
                </a:ext>
              </a:extLst>
            </p:cNvPr>
            <p:cNvSpPr txBox="1"/>
            <p:nvPr/>
          </p:nvSpPr>
          <p:spPr>
            <a:xfrm rot="5400000">
              <a:off x="1222116" y="1838343"/>
              <a:ext cx="1804736" cy="1376579"/>
            </a:xfrm>
            <a:custGeom>
              <a:avLst/>
              <a:gdLst>
                <a:gd name="connsiteX0" fmla="*/ 0 w 1804736"/>
                <a:gd name="connsiteY0" fmla="*/ 807084 h 1376579"/>
                <a:gd name="connsiteX1" fmla="*/ 569495 w 1804736"/>
                <a:gd name="connsiteY1" fmla="*/ 237589 h 1376579"/>
                <a:gd name="connsiteX2" fmla="*/ 764567 w 1804736"/>
                <a:gd name="connsiteY2" fmla="*/ 237589 h 1376579"/>
                <a:gd name="connsiteX3" fmla="*/ 902369 w 1804736"/>
                <a:gd name="connsiteY3" fmla="*/ 0 h 1376579"/>
                <a:gd name="connsiteX4" fmla="*/ 1040170 w 1804736"/>
                <a:gd name="connsiteY4" fmla="*/ 237589 h 1376579"/>
                <a:gd name="connsiteX5" fmla="*/ 1235241 w 1804736"/>
                <a:gd name="connsiteY5" fmla="*/ 237589 h 1376579"/>
                <a:gd name="connsiteX6" fmla="*/ 1804736 w 1804736"/>
                <a:gd name="connsiteY6" fmla="*/ 807084 h 1376579"/>
                <a:gd name="connsiteX7" fmla="*/ 1235241 w 1804736"/>
                <a:gd name="connsiteY7" fmla="*/ 1376579 h 1376579"/>
                <a:gd name="connsiteX8" fmla="*/ 569495 w 1804736"/>
                <a:gd name="connsiteY8" fmla="*/ 1376579 h 1376579"/>
                <a:gd name="connsiteX9" fmla="*/ 0 w 1804736"/>
                <a:gd name="connsiteY9" fmla="*/ 807084 h 1376579"/>
              </a:gdLst>
              <a:ahLst/>
              <a:cxnLst/>
              <a:rect l="l" t="t" r="r" b="b"/>
              <a:pathLst>
                <a:path w="1804736" h="1376579">
                  <a:moveTo>
                    <a:pt x="0" y="807084"/>
                  </a:moveTo>
                  <a:cubicBezTo>
                    <a:pt x="0" y="492561"/>
                    <a:pt x="254972" y="237589"/>
                    <a:pt x="569495" y="237589"/>
                  </a:cubicBezTo>
                  <a:lnTo>
                    <a:pt x="764567" y="237589"/>
                  </a:lnTo>
                  <a:lnTo>
                    <a:pt x="902369" y="0"/>
                  </a:lnTo>
                  <a:lnTo>
                    <a:pt x="1040170" y="237589"/>
                  </a:lnTo>
                  <a:lnTo>
                    <a:pt x="1235241" y="237589"/>
                  </a:lnTo>
                  <a:cubicBezTo>
                    <a:pt x="1549764" y="237589"/>
                    <a:pt x="1804736" y="492561"/>
                    <a:pt x="1804736" y="807084"/>
                  </a:cubicBezTo>
                  <a:cubicBezTo>
                    <a:pt x="1804736" y="1121607"/>
                    <a:pt x="1549764" y="1376579"/>
                    <a:pt x="1235241" y="1376579"/>
                  </a:cubicBezTo>
                  <a:lnTo>
                    <a:pt x="569495" y="1376579"/>
                  </a:lnTo>
                  <a:cubicBezTo>
                    <a:pt x="254972" y="1376579"/>
                    <a:pt x="0" y="1121607"/>
                    <a:pt x="0" y="807084"/>
                  </a:cubicBezTo>
                  <a:close/>
                </a:path>
              </a:pathLst>
            </a:custGeom>
            <a:solidFill>
              <a:schemeClr val="accent1"/>
            </a:solidFill>
            <a:ln w="12700" cap="sq">
              <a:solidFill>
                <a:schemeClr val="bg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19" name="标题 1">
              <a:extLst>
                <a:ext uri="{FF2B5EF4-FFF2-40B4-BE49-F238E27FC236}">
                  <a16:creationId xmlns:a16="http://schemas.microsoft.com/office/drawing/2014/main" id="{683EA449-4DF6-AA17-8C0B-B3B22B4C949C}"/>
                </a:ext>
              </a:extLst>
            </p:cNvPr>
            <p:cNvSpPr txBox="1"/>
            <p:nvPr/>
          </p:nvSpPr>
          <p:spPr>
            <a:xfrm>
              <a:off x="1777920" y="2278931"/>
              <a:ext cx="476422" cy="495400"/>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w="186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20" name="标题 1">
              <a:extLst>
                <a:ext uri="{FF2B5EF4-FFF2-40B4-BE49-F238E27FC236}">
                  <a16:creationId xmlns:a16="http://schemas.microsoft.com/office/drawing/2014/main" id="{D35CC055-6498-7528-1BB4-3CCF0486EACA}"/>
                </a:ext>
              </a:extLst>
            </p:cNvPr>
            <p:cNvSpPr txBox="1"/>
            <p:nvPr/>
          </p:nvSpPr>
          <p:spPr>
            <a:xfrm>
              <a:off x="1436194" y="1560095"/>
              <a:ext cx="163954" cy="163954"/>
            </a:xfrm>
            <a:prstGeom prst="ellipse">
              <a:avLst/>
            </a:prstGeom>
            <a:solidFill>
              <a:schemeClr val="accent1">
                <a:lumMod val="40000"/>
                <a:lumOff val="60000"/>
              </a:scheme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grpSp>
      <p:grpSp>
        <p:nvGrpSpPr>
          <p:cNvPr id="21" name="组合 20">
            <a:extLst>
              <a:ext uri="{FF2B5EF4-FFF2-40B4-BE49-F238E27FC236}">
                <a16:creationId xmlns:a16="http://schemas.microsoft.com/office/drawing/2014/main" id="{84ACE555-D002-0461-A731-533F03C34DA1}"/>
              </a:ext>
            </a:extLst>
          </p:cNvPr>
          <p:cNvGrpSpPr/>
          <p:nvPr/>
        </p:nvGrpSpPr>
        <p:grpSpPr>
          <a:xfrm>
            <a:off x="920828" y="2968705"/>
            <a:ext cx="739868" cy="1004478"/>
            <a:chOff x="1436194" y="1560095"/>
            <a:chExt cx="1376579" cy="1868906"/>
          </a:xfrm>
        </p:grpSpPr>
        <p:sp>
          <p:nvSpPr>
            <p:cNvPr id="22" name="标题 1">
              <a:extLst>
                <a:ext uri="{FF2B5EF4-FFF2-40B4-BE49-F238E27FC236}">
                  <a16:creationId xmlns:a16="http://schemas.microsoft.com/office/drawing/2014/main" id="{17396B35-3E3E-8B35-CBE2-251456EB92D6}"/>
                </a:ext>
              </a:extLst>
            </p:cNvPr>
            <p:cNvSpPr txBox="1"/>
            <p:nvPr/>
          </p:nvSpPr>
          <p:spPr>
            <a:xfrm rot="5400000">
              <a:off x="1222116" y="1838343"/>
              <a:ext cx="1804736" cy="1376579"/>
            </a:xfrm>
            <a:custGeom>
              <a:avLst/>
              <a:gdLst>
                <a:gd name="connsiteX0" fmla="*/ 0 w 1804736"/>
                <a:gd name="connsiteY0" fmla="*/ 807084 h 1376579"/>
                <a:gd name="connsiteX1" fmla="*/ 569495 w 1804736"/>
                <a:gd name="connsiteY1" fmla="*/ 237589 h 1376579"/>
                <a:gd name="connsiteX2" fmla="*/ 764567 w 1804736"/>
                <a:gd name="connsiteY2" fmla="*/ 237589 h 1376579"/>
                <a:gd name="connsiteX3" fmla="*/ 902369 w 1804736"/>
                <a:gd name="connsiteY3" fmla="*/ 0 h 1376579"/>
                <a:gd name="connsiteX4" fmla="*/ 1040170 w 1804736"/>
                <a:gd name="connsiteY4" fmla="*/ 237589 h 1376579"/>
                <a:gd name="connsiteX5" fmla="*/ 1235241 w 1804736"/>
                <a:gd name="connsiteY5" fmla="*/ 237589 h 1376579"/>
                <a:gd name="connsiteX6" fmla="*/ 1804736 w 1804736"/>
                <a:gd name="connsiteY6" fmla="*/ 807084 h 1376579"/>
                <a:gd name="connsiteX7" fmla="*/ 1235241 w 1804736"/>
                <a:gd name="connsiteY7" fmla="*/ 1376579 h 1376579"/>
                <a:gd name="connsiteX8" fmla="*/ 569495 w 1804736"/>
                <a:gd name="connsiteY8" fmla="*/ 1376579 h 1376579"/>
                <a:gd name="connsiteX9" fmla="*/ 0 w 1804736"/>
                <a:gd name="connsiteY9" fmla="*/ 807084 h 1376579"/>
              </a:gdLst>
              <a:ahLst/>
              <a:cxnLst/>
              <a:rect l="l" t="t" r="r" b="b"/>
              <a:pathLst>
                <a:path w="1804736" h="1376579">
                  <a:moveTo>
                    <a:pt x="0" y="807084"/>
                  </a:moveTo>
                  <a:cubicBezTo>
                    <a:pt x="0" y="492561"/>
                    <a:pt x="254972" y="237589"/>
                    <a:pt x="569495" y="237589"/>
                  </a:cubicBezTo>
                  <a:lnTo>
                    <a:pt x="764567" y="237589"/>
                  </a:lnTo>
                  <a:lnTo>
                    <a:pt x="902369" y="0"/>
                  </a:lnTo>
                  <a:lnTo>
                    <a:pt x="1040170" y="237589"/>
                  </a:lnTo>
                  <a:lnTo>
                    <a:pt x="1235241" y="237589"/>
                  </a:lnTo>
                  <a:cubicBezTo>
                    <a:pt x="1549764" y="237589"/>
                    <a:pt x="1804736" y="492561"/>
                    <a:pt x="1804736" y="807084"/>
                  </a:cubicBezTo>
                  <a:cubicBezTo>
                    <a:pt x="1804736" y="1121607"/>
                    <a:pt x="1549764" y="1376579"/>
                    <a:pt x="1235241" y="1376579"/>
                  </a:cubicBezTo>
                  <a:lnTo>
                    <a:pt x="569495" y="1376579"/>
                  </a:lnTo>
                  <a:cubicBezTo>
                    <a:pt x="254972" y="1376579"/>
                    <a:pt x="0" y="1121607"/>
                    <a:pt x="0" y="807084"/>
                  </a:cubicBezTo>
                  <a:close/>
                </a:path>
              </a:pathLst>
            </a:custGeom>
            <a:solidFill>
              <a:srgbClr val="FC9E53"/>
            </a:solidFill>
            <a:ln w="12700" cap="sq">
              <a:solidFill>
                <a:schemeClr val="bg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23" name="标题 1">
              <a:extLst>
                <a:ext uri="{FF2B5EF4-FFF2-40B4-BE49-F238E27FC236}">
                  <a16:creationId xmlns:a16="http://schemas.microsoft.com/office/drawing/2014/main" id="{42544DAC-277A-73F4-4F21-247785A30A0C}"/>
                </a:ext>
              </a:extLst>
            </p:cNvPr>
            <p:cNvSpPr txBox="1"/>
            <p:nvPr/>
          </p:nvSpPr>
          <p:spPr>
            <a:xfrm>
              <a:off x="1777920" y="2278931"/>
              <a:ext cx="476422" cy="495400"/>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w="186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24" name="标题 1">
              <a:extLst>
                <a:ext uri="{FF2B5EF4-FFF2-40B4-BE49-F238E27FC236}">
                  <a16:creationId xmlns:a16="http://schemas.microsoft.com/office/drawing/2014/main" id="{41206A94-E0E1-C968-E8A3-59C7C6A32A92}"/>
                </a:ext>
              </a:extLst>
            </p:cNvPr>
            <p:cNvSpPr txBox="1"/>
            <p:nvPr/>
          </p:nvSpPr>
          <p:spPr>
            <a:xfrm>
              <a:off x="1436194" y="1560095"/>
              <a:ext cx="163954" cy="163954"/>
            </a:xfrm>
            <a:prstGeom prst="ellipse">
              <a:avLst/>
            </a:prstGeom>
            <a:solidFill>
              <a:schemeClr val="accent1">
                <a:lumMod val="40000"/>
                <a:lumOff val="60000"/>
              </a:scheme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grpSp>
      <p:grpSp>
        <p:nvGrpSpPr>
          <p:cNvPr id="25" name="组合 24">
            <a:extLst>
              <a:ext uri="{FF2B5EF4-FFF2-40B4-BE49-F238E27FC236}">
                <a16:creationId xmlns:a16="http://schemas.microsoft.com/office/drawing/2014/main" id="{7B1155FE-53DD-D8BF-94B7-83A1D9EDD17D}"/>
              </a:ext>
            </a:extLst>
          </p:cNvPr>
          <p:cNvGrpSpPr/>
          <p:nvPr/>
        </p:nvGrpSpPr>
        <p:grpSpPr>
          <a:xfrm>
            <a:off x="953863" y="4731814"/>
            <a:ext cx="739868" cy="1004478"/>
            <a:chOff x="1436194" y="1560095"/>
            <a:chExt cx="1376579" cy="1868906"/>
          </a:xfrm>
        </p:grpSpPr>
        <p:sp>
          <p:nvSpPr>
            <p:cNvPr id="26" name="标题 1">
              <a:extLst>
                <a:ext uri="{FF2B5EF4-FFF2-40B4-BE49-F238E27FC236}">
                  <a16:creationId xmlns:a16="http://schemas.microsoft.com/office/drawing/2014/main" id="{D2E3BBA5-A97A-F1B0-EBC0-AD5CC0A8CAA4}"/>
                </a:ext>
              </a:extLst>
            </p:cNvPr>
            <p:cNvSpPr txBox="1"/>
            <p:nvPr/>
          </p:nvSpPr>
          <p:spPr>
            <a:xfrm rot="5400000">
              <a:off x="1222116" y="1838343"/>
              <a:ext cx="1804736" cy="1376579"/>
            </a:xfrm>
            <a:custGeom>
              <a:avLst/>
              <a:gdLst>
                <a:gd name="connsiteX0" fmla="*/ 0 w 1804736"/>
                <a:gd name="connsiteY0" fmla="*/ 807084 h 1376579"/>
                <a:gd name="connsiteX1" fmla="*/ 569495 w 1804736"/>
                <a:gd name="connsiteY1" fmla="*/ 237589 h 1376579"/>
                <a:gd name="connsiteX2" fmla="*/ 764567 w 1804736"/>
                <a:gd name="connsiteY2" fmla="*/ 237589 h 1376579"/>
                <a:gd name="connsiteX3" fmla="*/ 902369 w 1804736"/>
                <a:gd name="connsiteY3" fmla="*/ 0 h 1376579"/>
                <a:gd name="connsiteX4" fmla="*/ 1040170 w 1804736"/>
                <a:gd name="connsiteY4" fmla="*/ 237589 h 1376579"/>
                <a:gd name="connsiteX5" fmla="*/ 1235241 w 1804736"/>
                <a:gd name="connsiteY5" fmla="*/ 237589 h 1376579"/>
                <a:gd name="connsiteX6" fmla="*/ 1804736 w 1804736"/>
                <a:gd name="connsiteY6" fmla="*/ 807084 h 1376579"/>
                <a:gd name="connsiteX7" fmla="*/ 1235241 w 1804736"/>
                <a:gd name="connsiteY7" fmla="*/ 1376579 h 1376579"/>
                <a:gd name="connsiteX8" fmla="*/ 569495 w 1804736"/>
                <a:gd name="connsiteY8" fmla="*/ 1376579 h 1376579"/>
                <a:gd name="connsiteX9" fmla="*/ 0 w 1804736"/>
                <a:gd name="connsiteY9" fmla="*/ 807084 h 1376579"/>
              </a:gdLst>
              <a:ahLst/>
              <a:cxnLst/>
              <a:rect l="l" t="t" r="r" b="b"/>
              <a:pathLst>
                <a:path w="1804736" h="1376579">
                  <a:moveTo>
                    <a:pt x="0" y="807084"/>
                  </a:moveTo>
                  <a:cubicBezTo>
                    <a:pt x="0" y="492561"/>
                    <a:pt x="254972" y="237589"/>
                    <a:pt x="569495" y="237589"/>
                  </a:cubicBezTo>
                  <a:lnTo>
                    <a:pt x="764567" y="237589"/>
                  </a:lnTo>
                  <a:lnTo>
                    <a:pt x="902369" y="0"/>
                  </a:lnTo>
                  <a:lnTo>
                    <a:pt x="1040170" y="237589"/>
                  </a:lnTo>
                  <a:lnTo>
                    <a:pt x="1235241" y="237589"/>
                  </a:lnTo>
                  <a:cubicBezTo>
                    <a:pt x="1549764" y="237589"/>
                    <a:pt x="1804736" y="492561"/>
                    <a:pt x="1804736" y="807084"/>
                  </a:cubicBezTo>
                  <a:cubicBezTo>
                    <a:pt x="1804736" y="1121607"/>
                    <a:pt x="1549764" y="1376579"/>
                    <a:pt x="1235241" y="1376579"/>
                  </a:cubicBezTo>
                  <a:lnTo>
                    <a:pt x="569495" y="1376579"/>
                  </a:lnTo>
                  <a:cubicBezTo>
                    <a:pt x="254972" y="1376579"/>
                    <a:pt x="0" y="1121607"/>
                    <a:pt x="0" y="807084"/>
                  </a:cubicBezTo>
                  <a:close/>
                </a:path>
              </a:pathLst>
            </a:custGeom>
            <a:solidFill>
              <a:srgbClr val="F9555E"/>
            </a:solidFill>
            <a:ln w="12700" cap="sq">
              <a:solidFill>
                <a:schemeClr val="bg1"/>
              </a:solid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27" name="标题 1">
              <a:extLst>
                <a:ext uri="{FF2B5EF4-FFF2-40B4-BE49-F238E27FC236}">
                  <a16:creationId xmlns:a16="http://schemas.microsoft.com/office/drawing/2014/main" id="{1FB3B1FE-F36F-3C69-9045-0F634AC2C523}"/>
                </a:ext>
              </a:extLst>
            </p:cNvPr>
            <p:cNvSpPr txBox="1"/>
            <p:nvPr/>
          </p:nvSpPr>
          <p:spPr>
            <a:xfrm>
              <a:off x="1777920" y="2278931"/>
              <a:ext cx="476422" cy="495400"/>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w="1860" cap="flat">
              <a:noFill/>
              <a:miter/>
            </a:ln>
          </p:spPr>
          <p:txBody>
            <a:bodyPr vert="horz" wrap="square" lIns="91440" tIns="45720" rIns="91440" bIns="45720" rtlCol="0" anchor="ctr"/>
            <a:lstStyle/>
            <a:p>
              <a:pPr algn="l"/>
              <a:endParaRPr kumimoji="1" lang="zh-CN" altLang="en-US" dirty="0">
                <a:latin typeface="Alibaba PuHuiTi" pitchFamily="18" charset="-122"/>
                <a:ea typeface="Alibaba PuHuiTi" pitchFamily="18" charset="-122"/>
              </a:endParaRPr>
            </a:p>
          </p:txBody>
        </p:sp>
        <p:sp>
          <p:nvSpPr>
            <p:cNvPr id="28" name="标题 1">
              <a:extLst>
                <a:ext uri="{FF2B5EF4-FFF2-40B4-BE49-F238E27FC236}">
                  <a16:creationId xmlns:a16="http://schemas.microsoft.com/office/drawing/2014/main" id="{03A32962-13BC-B7EF-5C4E-0835A1A6BFF3}"/>
                </a:ext>
              </a:extLst>
            </p:cNvPr>
            <p:cNvSpPr txBox="1"/>
            <p:nvPr/>
          </p:nvSpPr>
          <p:spPr>
            <a:xfrm>
              <a:off x="1436194" y="1560095"/>
              <a:ext cx="163954" cy="163954"/>
            </a:xfrm>
            <a:prstGeom prst="ellipse">
              <a:avLst/>
            </a:prstGeom>
            <a:solidFill>
              <a:schemeClr val="accent1">
                <a:lumMod val="40000"/>
                <a:lumOff val="60000"/>
              </a:schemeClr>
            </a:solid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E67B3617-A2E0-C11E-0CA3-C5184862897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0"/>
            <a:ext cx="12192001" cy="6893859"/>
          </a:xfrm>
          <a:prstGeom prst="rect">
            <a:avLst/>
          </a:prstGeom>
        </p:spPr>
      </p:pic>
      <p:sp>
        <p:nvSpPr>
          <p:cNvPr id="9" name="标题 1"/>
          <p:cNvSpPr txBox="1"/>
          <p:nvPr/>
        </p:nvSpPr>
        <p:spPr>
          <a:xfrm flipH="1">
            <a:off x="1001870" y="5554879"/>
            <a:ext cx="5004000" cy="53428"/>
          </a:xfrm>
          <a:prstGeom prst="parallelogram">
            <a:avLst>
              <a:gd name="adj" fmla="val 88613"/>
            </a:avLst>
          </a:prstGeom>
          <a:noFill/>
          <a:ln w="12700" cap="sq">
            <a:noFill/>
            <a:miter/>
          </a:ln>
        </p:spPr>
        <p:txBody>
          <a:bodyPr vert="horz" wrap="square" lIns="91440" tIns="45720" rIns="91440" bIns="45720" rtlCol="0" anchor="ctr"/>
          <a:lstStyle/>
          <a:p>
            <a:pPr algn="ctr"/>
            <a:endParaRPr kumimoji="1" lang="zh-CN" altLang="en-US" dirty="0">
              <a:latin typeface="Alibaba PuHuiTi" pitchFamily="18" charset="-122"/>
              <a:ea typeface="Alibaba PuHuiTi" pitchFamily="18" charset="-122"/>
            </a:endParaRPr>
          </a:p>
        </p:txBody>
      </p:sp>
      <p:sp>
        <p:nvSpPr>
          <p:cNvPr id="20" name="文本框 19">
            <a:extLst>
              <a:ext uri="{FF2B5EF4-FFF2-40B4-BE49-F238E27FC236}">
                <a16:creationId xmlns:a16="http://schemas.microsoft.com/office/drawing/2014/main" id="{72CF4C79-AFC6-A84B-80FB-00B053601F59}"/>
              </a:ext>
            </a:extLst>
          </p:cNvPr>
          <p:cNvSpPr txBox="1"/>
          <p:nvPr/>
        </p:nvSpPr>
        <p:spPr>
          <a:xfrm>
            <a:off x="320296" y="2158637"/>
            <a:ext cx="11551406" cy="1200329"/>
          </a:xfrm>
          <a:prstGeom prst="rect">
            <a:avLst/>
          </a:prstGeom>
          <a:noFill/>
        </p:spPr>
        <p:txBody>
          <a:bodyPr wrap="square">
            <a:spAutoFit/>
          </a:bodyPr>
          <a:lstStyle>
            <a:defPPr>
              <a:defRPr lang="zh-CN"/>
            </a:defPPr>
            <a:lvl1pPr algn="ctr">
              <a:defRPr sz="6000" b="1">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defRPr>
            </a:lvl1pPr>
          </a:lstStyle>
          <a:p>
            <a:r>
              <a:rPr lang="zh-CN" altLang="en-US" sz="7200" dirty="0"/>
              <a:t>安全生产治本三年行动</a:t>
            </a:r>
          </a:p>
        </p:txBody>
      </p:sp>
      <p:grpSp>
        <p:nvGrpSpPr>
          <p:cNvPr id="2" name="组合 1">
            <a:extLst>
              <a:ext uri="{FF2B5EF4-FFF2-40B4-BE49-F238E27FC236}">
                <a16:creationId xmlns:a16="http://schemas.microsoft.com/office/drawing/2014/main" id="{F93D01B2-696A-AED2-D5AE-EFE5021DD97C}"/>
              </a:ext>
            </a:extLst>
          </p:cNvPr>
          <p:cNvGrpSpPr/>
          <p:nvPr/>
        </p:nvGrpSpPr>
        <p:grpSpPr>
          <a:xfrm>
            <a:off x="4053385" y="741124"/>
            <a:ext cx="4298439" cy="1323439"/>
            <a:chOff x="4053385" y="510120"/>
            <a:chExt cx="4298439" cy="1323439"/>
          </a:xfrm>
        </p:grpSpPr>
        <p:sp>
          <p:nvSpPr>
            <p:cNvPr id="19" name="文本框 18">
              <a:extLst>
                <a:ext uri="{FF2B5EF4-FFF2-40B4-BE49-F238E27FC236}">
                  <a16:creationId xmlns:a16="http://schemas.microsoft.com/office/drawing/2014/main" id="{3A987D9B-5D8A-7EE5-126C-C7BB46C73F82}"/>
                </a:ext>
              </a:extLst>
            </p:cNvPr>
            <p:cNvSpPr txBox="1"/>
            <p:nvPr/>
          </p:nvSpPr>
          <p:spPr>
            <a:xfrm>
              <a:off x="4757470" y="510120"/>
              <a:ext cx="3594354" cy="1323439"/>
            </a:xfrm>
            <a:prstGeom prst="rect">
              <a:avLst/>
            </a:prstGeom>
            <a:noFill/>
          </p:spPr>
          <p:txBody>
            <a:bodyPr wrap="square">
              <a:spAutoFit/>
            </a:bodyPr>
            <a:lstStyle/>
            <a:p>
              <a:pPr algn="ctr"/>
              <a:r>
                <a:rPr lang="en-US" altLang="zh-CN" sz="6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Prat</a:t>
              </a:r>
              <a:r>
                <a:rPr lang="zh-CN" altLang="en-US" sz="6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 </a:t>
              </a:r>
              <a:r>
                <a:rPr lang="en-US" altLang="zh-CN" sz="8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rPr>
                <a:t>02</a:t>
              </a:r>
              <a:endParaRPr lang="zh-CN" altLang="en-US" sz="6000" b="1" dirty="0">
                <a:ln>
                  <a:solidFill>
                    <a:schemeClr val="bg1"/>
                  </a:solidFill>
                </a:ln>
                <a:gradFill>
                  <a:gsLst>
                    <a:gs pos="0">
                      <a:srgbClr val="A8CD2E"/>
                    </a:gs>
                    <a:gs pos="32000">
                      <a:srgbClr val="0E5A91"/>
                    </a:gs>
                    <a:gs pos="61000">
                      <a:srgbClr val="E42F55"/>
                    </a:gs>
                    <a:gs pos="100000">
                      <a:srgbClr val="FC9E53"/>
                    </a:gs>
                  </a:gsLst>
                  <a:lin ang="0" scaled="0"/>
                </a:gradFill>
                <a:latin typeface="Alibaba PuHuiTi Heavy" pitchFamily="18" charset="-122"/>
                <a:ea typeface="Alibaba PuHuiTi Heavy" pitchFamily="18" charset="-122"/>
                <a:cs typeface="Alibaba PuHuiTi Heavy" pitchFamily="18" charset="-122"/>
              </a:endParaRPr>
            </a:p>
          </p:txBody>
        </p:sp>
        <p:pic>
          <p:nvPicPr>
            <p:cNvPr id="24" name="图片 23">
              <a:extLst>
                <a:ext uri="{FF2B5EF4-FFF2-40B4-BE49-F238E27FC236}">
                  <a16:creationId xmlns:a16="http://schemas.microsoft.com/office/drawing/2014/main" id="{CD1B5F71-222C-44B6-50EE-FA874BC287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53385" y="835198"/>
              <a:ext cx="704085" cy="704085"/>
            </a:xfrm>
            <a:prstGeom prst="rect">
              <a:avLst/>
            </a:prstGeom>
          </p:spPr>
        </p:pic>
      </p:grpSp>
      <p:sp>
        <p:nvSpPr>
          <p:cNvPr id="21" name="文本框 20">
            <a:extLst>
              <a:ext uri="{FF2B5EF4-FFF2-40B4-BE49-F238E27FC236}">
                <a16:creationId xmlns:a16="http://schemas.microsoft.com/office/drawing/2014/main" id="{3866F588-67C5-7D53-0519-F1C3ED07FDF0}"/>
              </a:ext>
            </a:extLst>
          </p:cNvPr>
          <p:cNvSpPr txBox="1"/>
          <p:nvPr/>
        </p:nvSpPr>
        <p:spPr>
          <a:xfrm>
            <a:off x="2232990" y="3510199"/>
            <a:ext cx="7726018" cy="595291"/>
          </a:xfrm>
          <a:prstGeom prst="rect">
            <a:avLst/>
          </a:prstGeom>
          <a:noFill/>
        </p:spPr>
        <p:txBody>
          <a:bodyPr wrap="square">
            <a:spAutoFit/>
          </a:bodyPr>
          <a:lstStyle/>
          <a:p>
            <a:pPr algn="ctr">
              <a:lnSpc>
                <a:spcPct val="120000"/>
              </a:lnSpc>
            </a:pPr>
            <a:r>
              <a:rPr kumimoji="1" lang="en-US" altLang="zh-CN" sz="1400" dirty="0">
                <a:ln w="12700">
                  <a:noFill/>
                </a:ln>
                <a:solidFill>
                  <a:schemeClr val="tx1">
                    <a:lumMod val="65000"/>
                    <a:lumOff val="35000"/>
                  </a:schemeClr>
                </a:solidFill>
                <a:latin typeface="Alibaba PuHuiTi" pitchFamily="18" charset="-122"/>
                <a:ea typeface="Alibaba PuHuiTi" pitchFamily="18" charset="-122"/>
                <a:cs typeface="Alibaba PuHuiTi" pitchFamily="18" charset="-122"/>
              </a:rPr>
              <a:t>今年6月是第23个全国“安全生产月”，主题是“人人讲安全、个个会应急——畅通生命通道”，6月16日为全国“安全宣传咨询日”。</a:t>
            </a:r>
            <a:endParaRPr kumimoji="1" lang="zh-CN" altLang="en-US" sz="1400" dirty="0">
              <a:solidFill>
                <a:schemeClr val="tx1">
                  <a:lumMod val="65000"/>
                  <a:lumOff val="35000"/>
                </a:schemeClr>
              </a:solidFill>
              <a:latin typeface="Alibaba PuHuiTi" pitchFamily="18" charset="-122"/>
              <a:ea typeface="Alibaba PuHuiTi" pitchFamily="18" charset="-122"/>
            </a:endParaRPr>
          </a:p>
        </p:txBody>
      </p:sp>
      <p:cxnSp>
        <p:nvCxnSpPr>
          <p:cNvPr id="5" name="直线连接符 4">
            <a:extLst>
              <a:ext uri="{FF2B5EF4-FFF2-40B4-BE49-F238E27FC236}">
                <a16:creationId xmlns:a16="http://schemas.microsoft.com/office/drawing/2014/main" id="{CEDB050A-9368-FBC7-9766-F0196BE9BA5B}"/>
              </a:ext>
            </a:extLst>
          </p:cNvPr>
          <p:cNvCxnSpPr>
            <a:cxnSpLocks/>
          </p:cNvCxnSpPr>
          <p:nvPr/>
        </p:nvCxnSpPr>
        <p:spPr>
          <a:xfrm>
            <a:off x="4118758" y="3380966"/>
            <a:ext cx="3954483" cy="0"/>
          </a:xfrm>
          <a:prstGeom prst="line">
            <a:avLst/>
          </a:prstGeom>
          <a:ln w="12700">
            <a:gradFill>
              <a:gsLst>
                <a:gs pos="29988">
                  <a:srgbClr val="FFC000"/>
                </a:gs>
                <a:gs pos="0">
                  <a:srgbClr val="1A6283"/>
                </a:gs>
                <a:gs pos="68000">
                  <a:srgbClr val="E42F55"/>
                </a:gs>
                <a:gs pos="100000">
                  <a:schemeClr val="accent1">
                    <a:lumMod val="30000"/>
                    <a:lumOff val="7000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831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preset"/>
  <p:tag name="KSO_WM_TEMPLATE_INDEX" val="11"/>
  <p:tag name="KSO_WM_UNIT_TYPE" val="a"/>
  <p:tag name="KSO_WM_UNIT_INDEX" val="1"/>
  <p:tag name="KSO_WM_UNIT_ID" val="256*a*1"/>
  <p:tag name="KSO_WM_UNIT_CLEAR" val="1"/>
  <p:tag name="KSO_WM_UNIT_LAYERLEVEL" val="1"/>
  <p:tag name="KSO_WM_UNIT_VALUE" val="26"/>
  <p:tag name="KSO_WM_UNIT_ISCONTENTSTITLE" val="0"/>
  <p:tag name="KSO_WM_UNIT_HIGHLIGHT" val="0"/>
  <p:tag name="KSO_WM_UNIT_COMPATIBLE" val="0"/>
  <p:tag name="KSO_WM_UNIT_PRESET_TEXT" val="请在此处添加标题"/>
  <p:tag name="KSO_WM_BEAUTIFY_FLAG" val="#wm#"/>
  <p:tag name="KSO_WM_TAG_VERSION" val="1.0"/>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preset"/>
  <p:tag name="KSO_WM_TEMPLATE_INDEX" val="11"/>
  <p:tag name="KSO_WM_UNIT_TYPE" val="b"/>
  <p:tag name="KSO_WM_UNIT_INDEX" val="1"/>
  <p:tag name="KSO_WM_UNIT_ID" val="256*b*1"/>
  <p:tag name="KSO_WM_UNIT_CLEAR" val="1"/>
  <p:tag name="KSO_WM_UNIT_LAYERLEVEL" val="1"/>
  <p:tag name="KSO_WM_UNIT_VALUE" val="140"/>
  <p:tag name="KSO_WM_UNIT_ISCONTENTSTITLE" val="0"/>
  <p:tag name="KSO_WM_UNIT_HIGHLIGHT" val="0"/>
  <p:tag name="KSO_WM_UNIT_COMPATIBLE" val="0"/>
  <p:tag name="KSO_WM_UNIT_PRESET_TEXT" val="请在此处添加副标题"/>
  <p:tag name="KSO_WM_BEAUTIFY_FLAG" val="#wm#"/>
  <p:tag name="KSO_WM_TAG_VERSION" val="1.0"/>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preset"/>
  <p:tag name="KSO_WM_TEMPLATE_INDEX" val="11"/>
  <p:tag name="KSO_WM_UNIT_TYPE" val="b"/>
  <p:tag name="KSO_WM_UNIT_INDEX" val="1"/>
  <p:tag name="KSO_WM_UNIT_ID" val="256*b*1"/>
  <p:tag name="KSO_WM_UNIT_CLEAR" val="1"/>
  <p:tag name="KSO_WM_UNIT_LAYERLEVEL" val="1"/>
  <p:tag name="KSO_WM_UNIT_VALUE" val="140"/>
  <p:tag name="KSO_WM_UNIT_ISCONTENTSTITLE" val="0"/>
  <p:tag name="KSO_WM_UNIT_HIGHLIGHT" val="0"/>
  <p:tag name="KSO_WM_UNIT_COMPATIBLE" val="0"/>
  <p:tag name="KSO_WM_UNIT_PRESET_TEXT" val="请在此处添加副标题"/>
  <p:tag name="KSO_WM_BEAUTIFY_FLAG" val="#wm#"/>
  <p:tag name="KSO_WM_TAG_VERSION" val="1.0"/>
</p:tagLst>
</file>

<file path=ppt/theme/theme1.xml><?xml version="1.0" encoding="utf-8"?>
<a:theme xmlns:a="http://schemas.openxmlformats.org/drawingml/2006/main" name="Office 主题​​">
  <a:themeElements>
    <a:clrScheme name="Office">
      <a:dk1>
        <a:srgbClr val="000000"/>
      </a:dk1>
      <a:lt1>
        <a:srgbClr val="FFFFFF"/>
      </a:lt1>
      <a:dk2>
        <a:srgbClr val="4A66AC"/>
      </a:dk2>
      <a:lt2>
        <a:srgbClr val="E0EBF6"/>
      </a:lt2>
      <a:accent1>
        <a:srgbClr val="228B44"/>
      </a:accent1>
      <a:accent2>
        <a:srgbClr val="2BC3E3"/>
      </a:accent2>
      <a:accent3>
        <a:srgbClr val="7BDF9B"/>
      </a:accent3>
      <a:accent4>
        <a:srgbClr val="25AE9E"/>
      </a:accent4>
      <a:accent5>
        <a:srgbClr val="FC9783"/>
      </a:accent5>
      <a:accent6>
        <a:srgbClr val="FB7598"/>
      </a:accent6>
      <a:hlink>
        <a:srgbClr val="000000"/>
      </a:hlink>
      <a:folHlink>
        <a:srgbClr val="0000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TotalTime>
  <Words>1483</Words>
  <Application>Microsoft Office PowerPoint</Application>
  <PresentationFormat>宽屏</PresentationFormat>
  <Paragraphs>137</Paragraphs>
  <Slides>30</Slides>
  <Notes>9</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30</vt:i4>
      </vt:variant>
    </vt:vector>
  </HeadingPairs>
  <TitlesOfParts>
    <vt:vector size="35" baseType="lpstr">
      <vt:lpstr>Alibaba PuHuiTi</vt:lpstr>
      <vt:lpstr>Alibaba PuHuiTi Heavy</vt:lpstr>
      <vt:lpstr>等线</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Microsoft</cp:lastModifiedBy>
  <cp:revision>11</cp:revision>
  <dcterms:modified xsi:type="dcterms:W3CDTF">2024-05-24T14:26:48Z</dcterms:modified>
</cp:coreProperties>
</file>